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3" r:id="rId3"/>
    <p:sldId id="277" r:id="rId4"/>
    <p:sldId id="278" r:id="rId5"/>
    <p:sldId id="283" r:id="rId6"/>
    <p:sldId id="284" r:id="rId7"/>
    <p:sldId id="287" r:id="rId8"/>
    <p:sldId id="290" r:id="rId9"/>
    <p:sldId id="313" r:id="rId10"/>
    <p:sldId id="336" r:id="rId11"/>
    <p:sldId id="337" r:id="rId12"/>
    <p:sldId id="338" r:id="rId13"/>
    <p:sldId id="339" r:id="rId14"/>
    <p:sldId id="340" r:id="rId15"/>
    <p:sldId id="343" r:id="rId16"/>
    <p:sldId id="344" r:id="rId17"/>
    <p:sldId id="434" r:id="rId18"/>
    <p:sldId id="435" r:id="rId19"/>
    <p:sldId id="436" r:id="rId20"/>
    <p:sldId id="441" r:id="rId21"/>
    <p:sldId id="437" r:id="rId22"/>
    <p:sldId id="442" r:id="rId23"/>
    <p:sldId id="438" r:id="rId24"/>
    <p:sldId id="439" r:id="rId25"/>
    <p:sldId id="453" r:id="rId26"/>
    <p:sldId id="361" r:id="rId27"/>
    <p:sldId id="363" r:id="rId28"/>
    <p:sldId id="364" r:id="rId29"/>
    <p:sldId id="365" r:id="rId30"/>
    <p:sldId id="366" r:id="rId31"/>
    <p:sldId id="367" r:id="rId32"/>
    <p:sldId id="368" r:id="rId33"/>
    <p:sldId id="370" r:id="rId34"/>
    <p:sldId id="371" r:id="rId35"/>
    <p:sldId id="372" r:id="rId36"/>
    <p:sldId id="373" r:id="rId37"/>
    <p:sldId id="374" r:id="rId38"/>
    <p:sldId id="388" r:id="rId39"/>
    <p:sldId id="444" r:id="rId40"/>
    <p:sldId id="443" r:id="rId41"/>
    <p:sldId id="446" r:id="rId42"/>
    <p:sldId id="448" r:id="rId43"/>
    <p:sldId id="452" r:id="rId44"/>
    <p:sldId id="447" r:id="rId45"/>
    <p:sldId id="451" r:id="rId46"/>
    <p:sldId id="450" r:id="rId47"/>
    <p:sldId id="449" r:id="rId48"/>
    <p:sldId id="445" r:id="rId49"/>
    <p:sldId id="440" r:id="rId50"/>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60" d="100"/>
          <a:sy n="60" d="100"/>
        </p:scale>
        <p:origin x="-780" y="-92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23443" y="2150440"/>
            <a:ext cx="10945113" cy="721360"/>
          </a:xfrm>
          <a:prstGeom prst="rect">
            <a:avLst/>
          </a:prstGeom>
        </p:spPr>
        <p:txBody>
          <a:bodyPr wrap="square" lIns="0" tIns="0" rIns="0" bIns="0">
            <a:spAutoFit/>
          </a:bodyPr>
          <a:lstStyle>
            <a:lvl1pPr>
              <a:defRPr sz="2400" b="1" i="0">
                <a:solidFill>
                  <a:srgbClr val="7B7B7B"/>
                </a:solidFill>
                <a:latin typeface="Calibri"/>
                <a:cs typeface="Calibri"/>
              </a:defRPr>
            </a:lvl1pPr>
          </a:lstStyle>
          <a:p>
            <a:endParaRPr/>
          </a:p>
        </p:txBody>
      </p:sp>
      <p:sp>
        <p:nvSpPr>
          <p:cNvPr id="3" name="Holder 3"/>
          <p:cNvSpPr>
            <a:spLocks noGrp="1"/>
          </p:cNvSpPr>
          <p:nvPr>
            <p:ph type="subTitle" idx="4"/>
          </p:nvPr>
        </p:nvSpPr>
        <p:spPr>
          <a:xfrm>
            <a:off x="2494407" y="3485845"/>
            <a:ext cx="7203185" cy="1068704"/>
          </a:xfrm>
          <a:prstGeom prst="rect">
            <a:avLst/>
          </a:prstGeom>
        </p:spPr>
        <p:txBody>
          <a:bodyPr wrap="square" lIns="0" tIns="0" rIns="0" bIns="0">
            <a:spAutoFit/>
          </a:bodyPr>
          <a:lstStyle>
            <a:lvl1pPr>
              <a:defRPr sz="3600" b="1" i="0">
                <a:solidFill>
                  <a:srgbClr val="1F386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rgbClr val="7B7B7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libri"/>
                <a:cs typeface="Calibri"/>
              </a:defRPr>
            </a:lvl1pPr>
          </a:lstStyle>
          <a:p>
            <a:endParaRPr/>
          </a:p>
        </p:txBody>
      </p:sp>
      <p:sp>
        <p:nvSpPr>
          <p:cNvPr id="3" name="Holder 3"/>
          <p:cNvSpPr>
            <a:spLocks noGrp="1"/>
          </p:cNvSpPr>
          <p:nvPr>
            <p:ph sz="half" idx="2"/>
          </p:nvPr>
        </p:nvSpPr>
        <p:spPr>
          <a:xfrm>
            <a:off x="412495" y="1186830"/>
            <a:ext cx="5204460" cy="4598670"/>
          </a:xfrm>
          <a:prstGeom prst="rect">
            <a:avLst/>
          </a:prstGeom>
        </p:spPr>
        <p:txBody>
          <a:bodyPr wrap="square" lIns="0" tIns="0" rIns="0" bIns="0">
            <a:spAutoFit/>
          </a:bodyPr>
          <a:lstStyle>
            <a:lvl1pPr>
              <a:defRPr sz="2400" b="1" i="0">
                <a:solidFill>
                  <a:srgbClr val="78697A"/>
                </a:solidFill>
                <a:latin typeface="Gadugi"/>
                <a:cs typeface="Gadugi"/>
              </a:defRPr>
            </a:lvl1pPr>
          </a:lstStyle>
          <a:p>
            <a:endParaRPr/>
          </a:p>
        </p:txBody>
      </p:sp>
      <p:sp>
        <p:nvSpPr>
          <p:cNvPr id="4" name="Holder 4"/>
          <p:cNvSpPr>
            <a:spLocks noGrp="1"/>
          </p:cNvSpPr>
          <p:nvPr>
            <p:ph sz="half" idx="3"/>
          </p:nvPr>
        </p:nvSpPr>
        <p:spPr>
          <a:xfrm>
            <a:off x="6472173" y="1331610"/>
            <a:ext cx="5343525" cy="3683635"/>
          </a:xfrm>
          <a:prstGeom prst="rect">
            <a:avLst/>
          </a:prstGeom>
        </p:spPr>
        <p:txBody>
          <a:bodyPr wrap="square" lIns="0" tIns="0" rIns="0" bIns="0">
            <a:spAutoFit/>
          </a:bodyPr>
          <a:lstStyle>
            <a:lvl1pPr>
              <a:defRPr sz="2400" b="1" i="0">
                <a:solidFill>
                  <a:srgbClr val="78697A"/>
                </a:solidFill>
                <a:latin typeface="Gadugi"/>
                <a:cs typeface="Gadug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06068" y="327787"/>
            <a:ext cx="10579862" cy="513715"/>
          </a:xfrm>
          <a:prstGeom prst="rect">
            <a:avLst/>
          </a:prstGeom>
        </p:spPr>
        <p:txBody>
          <a:bodyPr wrap="square" lIns="0" tIns="0" rIns="0" bIns="0">
            <a:spAutoFit/>
          </a:bodyPr>
          <a:lstStyle>
            <a:lvl1pPr>
              <a:defRPr sz="3200" b="1" i="0">
                <a:solidFill>
                  <a:schemeClr val="bg1"/>
                </a:solidFill>
                <a:latin typeface="Calibri"/>
                <a:cs typeface="Calibri"/>
              </a:defRPr>
            </a:lvl1pPr>
          </a:lstStyle>
          <a:p>
            <a:endParaRPr/>
          </a:p>
        </p:txBody>
      </p:sp>
      <p:sp>
        <p:nvSpPr>
          <p:cNvPr id="3" name="Holder 3"/>
          <p:cNvSpPr>
            <a:spLocks noGrp="1"/>
          </p:cNvSpPr>
          <p:nvPr>
            <p:ph type="body" idx="1"/>
          </p:nvPr>
        </p:nvSpPr>
        <p:spPr>
          <a:xfrm>
            <a:off x="5865367" y="2322772"/>
            <a:ext cx="5702300" cy="2125345"/>
          </a:xfrm>
          <a:prstGeom prst="rect">
            <a:avLst/>
          </a:prstGeom>
        </p:spPr>
        <p:txBody>
          <a:bodyPr wrap="square" lIns="0" tIns="0" rIns="0" bIns="0">
            <a:spAutoFit/>
          </a:bodyPr>
          <a:lstStyle>
            <a:lvl1pPr>
              <a:defRPr sz="2400" b="1" i="0">
                <a:solidFill>
                  <a:srgbClr val="7B7B7B"/>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11/14/2017</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ETKİNLİK 1.2 </a:t>
            </a:r>
            <a:r>
              <a:rPr spc="-15" dirty="0"/>
              <a:t>DESTEK </a:t>
            </a:r>
            <a:r>
              <a:rPr dirty="0"/>
              <a:t>ELEMANLARI </a:t>
            </a:r>
            <a:r>
              <a:rPr spc="-15" dirty="0"/>
              <a:t>EĞİTİCİ </a:t>
            </a:r>
            <a:r>
              <a:rPr spc="-10" dirty="0"/>
              <a:t>EĞİTİMİNİN</a:t>
            </a:r>
            <a:r>
              <a:rPr spc="40" dirty="0"/>
              <a:t> </a:t>
            </a:r>
            <a:r>
              <a:rPr spc="-35" dirty="0"/>
              <a:t>TANITIMI</a:t>
            </a:r>
          </a:p>
        </p:txBody>
      </p:sp>
      <p:sp>
        <p:nvSpPr>
          <p:cNvPr id="5" name="4 Metin Yer Tutucusu"/>
          <p:cNvSpPr>
            <a:spLocks noGrp="1"/>
          </p:cNvSpPr>
          <p:nvPr>
            <p:ph type="body" idx="1"/>
          </p:nvPr>
        </p:nvSpPr>
        <p:spPr>
          <a:xfrm>
            <a:off x="990600" y="4114800"/>
            <a:ext cx="10134600" cy="2031325"/>
          </a:xfrm>
        </p:spPr>
        <p:txBody>
          <a:bodyPr/>
          <a:lstStyle/>
          <a:p>
            <a:pPr algn="ctr"/>
            <a:r>
              <a:rPr lang="tr-TR" sz="6600" dirty="0" smtClean="0">
                <a:solidFill>
                  <a:srgbClr val="FF0000"/>
                </a:solidFill>
                <a:latin typeface="Garamond" pitchFamily="18" charset="0"/>
              </a:rPr>
              <a:t>KADINA YÖNELİK ŞİDDET</a:t>
            </a:r>
            <a:endParaRPr lang="tr-TR" sz="6600" dirty="0">
              <a:solidFill>
                <a:srgbClr val="FF0000"/>
              </a:solidFill>
              <a:latin typeface="Garamond" pitchFamily="18" charset="0"/>
            </a:endParaRPr>
          </a:p>
        </p:txBody>
      </p:sp>
      <p:sp>
        <p:nvSpPr>
          <p:cNvPr id="4" name="object 4"/>
          <p:cNvSpPr/>
          <p:nvPr/>
        </p:nvSpPr>
        <p:spPr>
          <a:xfrm>
            <a:off x="3048000" y="609600"/>
            <a:ext cx="5457825" cy="3276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8670" y="50419"/>
            <a:ext cx="9331960" cy="1002030"/>
          </a:xfrm>
          <a:prstGeom prst="rect">
            <a:avLst/>
          </a:prstGeom>
        </p:spPr>
        <p:txBody>
          <a:bodyPr vert="horz" wrap="square" lIns="0" tIns="12700" rIns="0" bIns="0" rtlCol="0">
            <a:spAutoFit/>
          </a:bodyPr>
          <a:lstStyle/>
          <a:p>
            <a:pPr marR="6350" algn="r">
              <a:lnSpc>
                <a:spcPct val="100000"/>
              </a:lnSpc>
              <a:spcBef>
                <a:spcPts val="100"/>
              </a:spcBef>
            </a:pPr>
            <a:r>
              <a:rPr dirty="0"/>
              <a:t>KADINLARIN </a:t>
            </a:r>
            <a:r>
              <a:rPr spc="-5" dirty="0"/>
              <a:t>MARUZ </a:t>
            </a:r>
            <a:r>
              <a:rPr dirty="0"/>
              <a:t>KALDIKLARI </a:t>
            </a:r>
            <a:r>
              <a:rPr spc="-5" dirty="0"/>
              <a:t>ŞİDDETİ</a:t>
            </a:r>
            <a:r>
              <a:rPr spc="-90" dirty="0"/>
              <a:t> </a:t>
            </a:r>
            <a:r>
              <a:rPr spc="-80" dirty="0"/>
              <a:t>TANIMLAYAN</a:t>
            </a:r>
          </a:p>
          <a:p>
            <a:pPr marR="5080" algn="r">
              <a:lnSpc>
                <a:spcPct val="100000"/>
              </a:lnSpc>
              <a:spcBef>
                <a:spcPts val="5"/>
              </a:spcBef>
            </a:pPr>
            <a:r>
              <a:rPr dirty="0"/>
              <a:t>İ</a:t>
            </a:r>
            <a:r>
              <a:rPr spc="-180" dirty="0"/>
              <a:t>F</a:t>
            </a:r>
            <a:r>
              <a:rPr dirty="0"/>
              <a:t>ADELER</a:t>
            </a:r>
          </a:p>
        </p:txBody>
      </p:sp>
      <p:sp>
        <p:nvSpPr>
          <p:cNvPr id="3" name="object 3"/>
          <p:cNvSpPr txBox="1"/>
          <p:nvPr/>
        </p:nvSpPr>
        <p:spPr>
          <a:xfrm>
            <a:off x="533400" y="1981200"/>
            <a:ext cx="6858000" cy="3427729"/>
          </a:xfrm>
          <a:prstGeom prst="rect">
            <a:avLst/>
          </a:prstGeom>
        </p:spPr>
        <p:txBody>
          <a:bodyPr vert="horz" wrap="square" lIns="0" tIns="153035" rIns="0" bIns="0" rtlCol="0">
            <a:spAutoFit/>
          </a:bodyPr>
          <a:lstStyle/>
          <a:p>
            <a:pPr marL="329565" indent="-316865">
              <a:lnSpc>
                <a:spcPct val="100000"/>
              </a:lnSpc>
              <a:spcBef>
                <a:spcPts val="1205"/>
              </a:spcBef>
              <a:buSzPct val="96428"/>
              <a:buFont typeface="Wingdings"/>
              <a:buChar char=""/>
              <a:tabLst>
                <a:tab pos="330200" algn="l"/>
              </a:tabLst>
            </a:pPr>
            <a:r>
              <a:rPr sz="2800" b="1" spc="-30" dirty="0">
                <a:solidFill>
                  <a:srgbClr val="333E50"/>
                </a:solidFill>
                <a:latin typeface="Gadugi"/>
                <a:cs typeface="Gadugi"/>
              </a:rPr>
              <a:t>Kadına </a:t>
            </a:r>
            <a:r>
              <a:rPr sz="2800" b="1" spc="-35" dirty="0">
                <a:solidFill>
                  <a:srgbClr val="333E50"/>
                </a:solidFill>
                <a:latin typeface="Gadugi"/>
                <a:cs typeface="Gadugi"/>
              </a:rPr>
              <a:t>yönelik </a:t>
            </a:r>
            <a:r>
              <a:rPr sz="2800" b="1" spc="-25" dirty="0">
                <a:solidFill>
                  <a:srgbClr val="333E50"/>
                </a:solidFill>
                <a:latin typeface="Gadugi"/>
                <a:cs typeface="Gadugi"/>
              </a:rPr>
              <a:t>(kar</a:t>
            </a:r>
            <a:r>
              <a:rPr sz="2800" b="1" spc="-25" dirty="0">
                <a:solidFill>
                  <a:srgbClr val="333E50"/>
                </a:solidFill>
                <a:latin typeface="Arial"/>
                <a:cs typeface="Arial"/>
              </a:rPr>
              <a:t>ş</a:t>
            </a:r>
            <a:r>
              <a:rPr sz="2800" b="1" spc="-25" dirty="0">
                <a:solidFill>
                  <a:srgbClr val="333E50"/>
                </a:solidFill>
                <a:latin typeface="Gadugi"/>
                <a:cs typeface="Gadugi"/>
              </a:rPr>
              <a:t>ı)</a:t>
            </a:r>
            <a:r>
              <a:rPr sz="2800" b="1" spc="5" dirty="0">
                <a:solidFill>
                  <a:srgbClr val="333E50"/>
                </a:solidFill>
                <a:latin typeface="Gadugi"/>
                <a:cs typeface="Gadugi"/>
              </a:rPr>
              <a:t> </a:t>
            </a:r>
            <a:r>
              <a:rPr sz="2800" b="1" spc="-30" dirty="0">
                <a:solidFill>
                  <a:srgbClr val="333E50"/>
                </a:solidFill>
                <a:latin typeface="Arial"/>
                <a:cs typeface="Arial"/>
              </a:rPr>
              <a:t>ş</a:t>
            </a:r>
            <a:r>
              <a:rPr sz="2800" b="1" spc="-30" dirty="0">
                <a:solidFill>
                  <a:srgbClr val="333E50"/>
                </a:solidFill>
                <a:latin typeface="Gadugi"/>
                <a:cs typeface="Gadugi"/>
              </a:rPr>
              <a:t>iddet</a:t>
            </a:r>
            <a:endParaRPr sz="2800" dirty="0">
              <a:latin typeface="Gadugi"/>
              <a:cs typeface="Gadugi"/>
            </a:endParaRPr>
          </a:p>
          <a:p>
            <a:pPr marL="329565" indent="-316865">
              <a:lnSpc>
                <a:spcPct val="100000"/>
              </a:lnSpc>
              <a:spcBef>
                <a:spcPts val="1100"/>
              </a:spcBef>
              <a:buSzPct val="96428"/>
              <a:buFont typeface="Wingdings"/>
              <a:buChar char=""/>
              <a:tabLst>
                <a:tab pos="330200" algn="l"/>
              </a:tabLst>
            </a:pPr>
            <a:r>
              <a:rPr sz="2800" b="1" spc="-25" dirty="0">
                <a:solidFill>
                  <a:srgbClr val="333E50"/>
                </a:solidFill>
                <a:latin typeface="Gadugi"/>
                <a:cs typeface="Gadugi"/>
              </a:rPr>
              <a:t>Aile içi</a:t>
            </a:r>
            <a:r>
              <a:rPr sz="2800" b="1" spc="-40" dirty="0">
                <a:solidFill>
                  <a:srgbClr val="333E50"/>
                </a:solidFill>
                <a:latin typeface="Gadugi"/>
                <a:cs typeface="Gadugi"/>
              </a:rPr>
              <a:t> </a:t>
            </a:r>
            <a:r>
              <a:rPr sz="2800" b="1" spc="-30" dirty="0">
                <a:solidFill>
                  <a:srgbClr val="333E50"/>
                </a:solidFill>
                <a:latin typeface="Arial"/>
                <a:cs typeface="Arial"/>
              </a:rPr>
              <a:t>ş</a:t>
            </a:r>
            <a:r>
              <a:rPr sz="2800" b="1" spc="-30" dirty="0">
                <a:solidFill>
                  <a:srgbClr val="333E50"/>
                </a:solidFill>
                <a:latin typeface="Gadugi"/>
                <a:cs typeface="Gadugi"/>
              </a:rPr>
              <a:t>iddet</a:t>
            </a:r>
            <a:endParaRPr sz="2800" dirty="0">
              <a:latin typeface="Gadugi"/>
              <a:cs typeface="Gadugi"/>
            </a:endParaRPr>
          </a:p>
          <a:p>
            <a:pPr marL="329565" indent="-316865">
              <a:lnSpc>
                <a:spcPct val="100000"/>
              </a:lnSpc>
              <a:spcBef>
                <a:spcPts val="1110"/>
              </a:spcBef>
              <a:buSzPct val="96428"/>
              <a:buFont typeface="Wingdings"/>
              <a:buChar char=""/>
              <a:tabLst>
                <a:tab pos="330200" algn="l"/>
              </a:tabLst>
            </a:pPr>
            <a:r>
              <a:rPr sz="2800" b="1" spc="-25" dirty="0">
                <a:solidFill>
                  <a:srgbClr val="333E50"/>
                </a:solidFill>
                <a:latin typeface="Gadugi"/>
                <a:cs typeface="Gadugi"/>
              </a:rPr>
              <a:t>Aile </a:t>
            </a:r>
            <a:r>
              <a:rPr sz="2800" b="1" spc="-30" dirty="0">
                <a:solidFill>
                  <a:srgbClr val="333E50"/>
                </a:solidFill>
                <a:latin typeface="Gadugi"/>
                <a:cs typeface="Gadugi"/>
              </a:rPr>
              <a:t>içinde kadına </a:t>
            </a:r>
            <a:r>
              <a:rPr sz="2800" b="1" spc="-35" dirty="0">
                <a:solidFill>
                  <a:srgbClr val="333E50"/>
                </a:solidFill>
                <a:latin typeface="Gadugi"/>
                <a:cs typeface="Gadugi"/>
              </a:rPr>
              <a:t>yönelik </a:t>
            </a:r>
            <a:r>
              <a:rPr sz="2800" b="1" spc="-25" dirty="0">
                <a:solidFill>
                  <a:srgbClr val="333E50"/>
                </a:solidFill>
                <a:latin typeface="Gadugi"/>
                <a:cs typeface="Gadugi"/>
              </a:rPr>
              <a:t>(kar</a:t>
            </a:r>
            <a:r>
              <a:rPr sz="2800" b="1" spc="-25" dirty="0">
                <a:solidFill>
                  <a:srgbClr val="333E50"/>
                </a:solidFill>
                <a:latin typeface="Arial"/>
                <a:cs typeface="Arial"/>
              </a:rPr>
              <a:t>ş</a:t>
            </a:r>
            <a:r>
              <a:rPr sz="2800" b="1" spc="-25" dirty="0">
                <a:solidFill>
                  <a:srgbClr val="333E50"/>
                </a:solidFill>
                <a:latin typeface="Gadugi"/>
                <a:cs typeface="Gadugi"/>
              </a:rPr>
              <a:t>ı)</a:t>
            </a:r>
            <a:r>
              <a:rPr sz="2800" b="1" spc="15" dirty="0">
                <a:solidFill>
                  <a:srgbClr val="333E50"/>
                </a:solidFill>
                <a:latin typeface="Gadugi"/>
                <a:cs typeface="Gadugi"/>
              </a:rPr>
              <a:t> </a:t>
            </a:r>
            <a:r>
              <a:rPr sz="2800" b="1" spc="-25" dirty="0">
                <a:solidFill>
                  <a:srgbClr val="333E50"/>
                </a:solidFill>
                <a:latin typeface="Arial"/>
                <a:cs typeface="Arial"/>
              </a:rPr>
              <a:t>ş</a:t>
            </a:r>
            <a:r>
              <a:rPr sz="2800" b="1" spc="-25" dirty="0">
                <a:solidFill>
                  <a:srgbClr val="333E50"/>
                </a:solidFill>
                <a:latin typeface="Gadugi"/>
                <a:cs typeface="Gadugi"/>
              </a:rPr>
              <a:t>iddet</a:t>
            </a:r>
            <a:endParaRPr sz="2800" dirty="0">
              <a:latin typeface="Gadugi"/>
              <a:cs typeface="Gadugi"/>
            </a:endParaRPr>
          </a:p>
          <a:p>
            <a:pPr marL="329565" indent="-316865">
              <a:lnSpc>
                <a:spcPct val="100000"/>
              </a:lnSpc>
              <a:spcBef>
                <a:spcPts val="1105"/>
              </a:spcBef>
              <a:buSzPct val="96428"/>
              <a:buFont typeface="Wingdings"/>
              <a:buChar char=""/>
              <a:tabLst>
                <a:tab pos="330200" algn="l"/>
              </a:tabLst>
            </a:pPr>
            <a:r>
              <a:rPr sz="2800" b="1" spc="-55" dirty="0">
                <a:solidFill>
                  <a:srgbClr val="333E50"/>
                </a:solidFill>
                <a:latin typeface="Gadugi"/>
                <a:cs typeface="Gadugi"/>
              </a:rPr>
              <a:t>Toplumsal </a:t>
            </a:r>
            <a:r>
              <a:rPr sz="2800" b="1" spc="-30" dirty="0">
                <a:solidFill>
                  <a:srgbClr val="333E50"/>
                </a:solidFill>
                <a:latin typeface="Gadugi"/>
                <a:cs typeface="Gadugi"/>
              </a:rPr>
              <a:t>cinsiyete dayalı</a:t>
            </a:r>
            <a:r>
              <a:rPr sz="2800" b="1" spc="50" dirty="0">
                <a:solidFill>
                  <a:srgbClr val="333E50"/>
                </a:solidFill>
                <a:latin typeface="Gadugi"/>
                <a:cs typeface="Gadugi"/>
              </a:rPr>
              <a:t> </a:t>
            </a:r>
            <a:r>
              <a:rPr sz="2800" b="1" spc="-30" dirty="0">
                <a:solidFill>
                  <a:srgbClr val="333E50"/>
                </a:solidFill>
                <a:latin typeface="Arial"/>
                <a:cs typeface="Arial"/>
              </a:rPr>
              <a:t>ş</a:t>
            </a:r>
            <a:r>
              <a:rPr sz="2800" b="1" spc="-30" dirty="0">
                <a:solidFill>
                  <a:srgbClr val="333E50"/>
                </a:solidFill>
                <a:latin typeface="Gadugi"/>
                <a:cs typeface="Gadugi"/>
              </a:rPr>
              <a:t>iddet</a:t>
            </a:r>
            <a:endParaRPr sz="2800" dirty="0">
              <a:latin typeface="Gadugi"/>
              <a:cs typeface="Gadugi"/>
            </a:endParaRPr>
          </a:p>
          <a:p>
            <a:pPr marL="329565" indent="-316865">
              <a:lnSpc>
                <a:spcPct val="100000"/>
              </a:lnSpc>
              <a:spcBef>
                <a:spcPts val="1100"/>
              </a:spcBef>
              <a:buSzPct val="96428"/>
              <a:buFont typeface="Wingdings"/>
              <a:buChar char=""/>
              <a:tabLst>
                <a:tab pos="330200" algn="l"/>
              </a:tabLst>
            </a:pPr>
            <a:r>
              <a:rPr sz="2800" b="1" spc="-30" dirty="0">
                <a:solidFill>
                  <a:srgbClr val="333E50"/>
                </a:solidFill>
                <a:latin typeface="Gadugi"/>
                <a:cs typeface="Gadugi"/>
              </a:rPr>
              <a:t>Üreme</a:t>
            </a:r>
            <a:r>
              <a:rPr sz="2800" b="1" spc="-50" dirty="0">
                <a:solidFill>
                  <a:srgbClr val="333E50"/>
                </a:solidFill>
                <a:latin typeface="Gadugi"/>
                <a:cs typeface="Gadugi"/>
              </a:rPr>
              <a:t> </a:t>
            </a:r>
            <a:r>
              <a:rPr sz="2800" b="1" spc="-30" dirty="0">
                <a:solidFill>
                  <a:srgbClr val="333E50"/>
                </a:solidFill>
                <a:latin typeface="Gadugi"/>
                <a:cs typeface="Gadugi"/>
              </a:rPr>
              <a:t>baskısı</a:t>
            </a:r>
            <a:endParaRPr sz="2800" dirty="0">
              <a:latin typeface="Gadugi"/>
              <a:cs typeface="Gadugi"/>
            </a:endParaRPr>
          </a:p>
          <a:p>
            <a:pPr marL="329565" indent="-316865">
              <a:lnSpc>
                <a:spcPct val="100000"/>
              </a:lnSpc>
              <a:spcBef>
                <a:spcPts val="1110"/>
              </a:spcBef>
              <a:buSzPct val="96428"/>
              <a:buFont typeface="Wingdings"/>
              <a:buChar char=""/>
              <a:tabLst>
                <a:tab pos="330200" algn="l"/>
              </a:tabLst>
            </a:pPr>
            <a:r>
              <a:rPr sz="2800" b="1" spc="-25" dirty="0">
                <a:solidFill>
                  <a:srgbClr val="333E50"/>
                </a:solidFill>
                <a:latin typeface="Gadugi"/>
                <a:cs typeface="Gadugi"/>
              </a:rPr>
              <a:t>E</a:t>
            </a:r>
            <a:r>
              <a:rPr sz="2800" b="1" spc="-25" dirty="0">
                <a:solidFill>
                  <a:srgbClr val="333E50"/>
                </a:solidFill>
                <a:latin typeface="Arial"/>
                <a:cs typeface="Arial"/>
              </a:rPr>
              <a:t>ş</a:t>
            </a:r>
            <a:r>
              <a:rPr sz="2800" b="1" spc="-25" dirty="0">
                <a:solidFill>
                  <a:srgbClr val="333E50"/>
                </a:solidFill>
                <a:latin typeface="Gadugi"/>
                <a:cs typeface="Gadugi"/>
              </a:rPr>
              <a:t>-partner</a:t>
            </a:r>
            <a:r>
              <a:rPr sz="2800" b="1" spc="-30" dirty="0">
                <a:solidFill>
                  <a:srgbClr val="333E50"/>
                </a:solidFill>
                <a:latin typeface="Gadugi"/>
                <a:cs typeface="Gadugi"/>
              </a:rPr>
              <a:t> </a:t>
            </a:r>
            <a:r>
              <a:rPr sz="2800" b="1" spc="-30" dirty="0">
                <a:solidFill>
                  <a:srgbClr val="333E50"/>
                </a:solidFill>
                <a:latin typeface="Arial"/>
                <a:cs typeface="Arial"/>
              </a:rPr>
              <a:t>ş</a:t>
            </a:r>
            <a:r>
              <a:rPr sz="2800" b="1" spc="-30" dirty="0">
                <a:solidFill>
                  <a:srgbClr val="333E50"/>
                </a:solidFill>
                <a:latin typeface="Gadugi"/>
                <a:cs typeface="Gadugi"/>
              </a:rPr>
              <a:t>iddeti</a:t>
            </a:r>
            <a:endParaRPr sz="2800" dirty="0">
              <a:latin typeface="Gadugi"/>
              <a:cs typeface="Gadugi"/>
            </a:endParaRPr>
          </a:p>
        </p:txBody>
      </p:sp>
      <p:pic>
        <p:nvPicPr>
          <p:cNvPr id="7170" name="Picture 2" descr="C:\Users\yusuf\Desktop\23.jpg"/>
          <p:cNvPicPr>
            <a:picLocks noChangeAspect="1" noChangeArrowheads="1"/>
          </p:cNvPicPr>
          <p:nvPr/>
        </p:nvPicPr>
        <p:blipFill>
          <a:blip r:embed="rId2" cstate="print"/>
          <a:srcRect/>
          <a:stretch>
            <a:fillRect/>
          </a:stretch>
        </p:blipFill>
        <p:spPr bwMode="auto">
          <a:xfrm>
            <a:off x="7543801" y="1600200"/>
            <a:ext cx="4191000" cy="4953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304800"/>
            <a:ext cx="2286000" cy="689932"/>
          </a:xfrm>
          <a:prstGeom prst="rect">
            <a:avLst/>
          </a:prstGeom>
        </p:spPr>
        <p:txBody>
          <a:bodyPr vert="horz" wrap="square" lIns="0" tIns="12700" rIns="0" bIns="0" rtlCol="0">
            <a:spAutoFit/>
          </a:bodyPr>
          <a:lstStyle/>
          <a:p>
            <a:pPr marL="12700">
              <a:lnSpc>
                <a:spcPct val="100000"/>
              </a:lnSpc>
              <a:spcBef>
                <a:spcPts val="100"/>
              </a:spcBef>
            </a:pPr>
            <a:r>
              <a:rPr sz="4400" spc="-5" dirty="0"/>
              <a:t>ŞİDDET</a:t>
            </a:r>
          </a:p>
        </p:txBody>
      </p:sp>
      <p:sp>
        <p:nvSpPr>
          <p:cNvPr id="3" name="object 3"/>
          <p:cNvSpPr txBox="1"/>
          <p:nvPr/>
        </p:nvSpPr>
        <p:spPr>
          <a:xfrm>
            <a:off x="457200" y="3200400"/>
            <a:ext cx="3655060" cy="1305486"/>
          </a:xfrm>
          <a:prstGeom prst="rect">
            <a:avLst/>
          </a:prstGeom>
        </p:spPr>
        <p:txBody>
          <a:bodyPr vert="horz" wrap="square" lIns="0" tIns="12700" rIns="0" bIns="0" rtlCol="0">
            <a:spAutoFit/>
          </a:bodyPr>
          <a:lstStyle/>
          <a:p>
            <a:pPr marL="12700" algn="ctr">
              <a:lnSpc>
                <a:spcPct val="100000"/>
              </a:lnSpc>
              <a:spcBef>
                <a:spcPts val="100"/>
              </a:spcBef>
            </a:pPr>
            <a:r>
              <a:rPr sz="2800" b="1" spc="-5" dirty="0">
                <a:solidFill>
                  <a:srgbClr val="4471C4"/>
                </a:solidFill>
                <a:latin typeface="Gadugi"/>
                <a:cs typeface="Gadugi"/>
              </a:rPr>
              <a:t>Dünya Sa</a:t>
            </a:r>
            <a:r>
              <a:rPr sz="2800" b="1" spc="-5" dirty="0">
                <a:solidFill>
                  <a:srgbClr val="4471C4"/>
                </a:solidFill>
                <a:latin typeface="Arial"/>
                <a:cs typeface="Arial"/>
              </a:rPr>
              <a:t>ğ</a:t>
            </a:r>
            <a:r>
              <a:rPr sz="2800" b="1" spc="-5" dirty="0">
                <a:solidFill>
                  <a:srgbClr val="4471C4"/>
                </a:solidFill>
                <a:latin typeface="Gadugi"/>
                <a:cs typeface="Gadugi"/>
              </a:rPr>
              <a:t>lık</a:t>
            </a:r>
            <a:r>
              <a:rPr sz="2800" b="1" spc="-40" dirty="0">
                <a:solidFill>
                  <a:srgbClr val="4471C4"/>
                </a:solidFill>
                <a:latin typeface="Gadugi"/>
                <a:cs typeface="Gadugi"/>
              </a:rPr>
              <a:t> </a:t>
            </a:r>
            <a:r>
              <a:rPr sz="2800" b="1" spc="-5" dirty="0">
                <a:solidFill>
                  <a:srgbClr val="4471C4"/>
                </a:solidFill>
                <a:latin typeface="Gadugi"/>
                <a:cs typeface="Gadugi"/>
              </a:rPr>
              <a:t>Örgütü</a:t>
            </a:r>
            <a:endParaRPr sz="2800" dirty="0">
              <a:latin typeface="Gadugi"/>
              <a:cs typeface="Gadugi"/>
            </a:endParaRPr>
          </a:p>
          <a:p>
            <a:pPr marL="12700" algn="ctr">
              <a:lnSpc>
                <a:spcPct val="100000"/>
              </a:lnSpc>
            </a:pPr>
            <a:r>
              <a:rPr sz="2800" b="1" spc="-5" dirty="0">
                <a:solidFill>
                  <a:srgbClr val="FF0000"/>
                </a:solidFill>
                <a:latin typeface="Arial"/>
                <a:cs typeface="Arial"/>
              </a:rPr>
              <a:t>ş</a:t>
            </a:r>
            <a:r>
              <a:rPr sz="2800" b="1" spc="-5" dirty="0">
                <a:solidFill>
                  <a:srgbClr val="FF0000"/>
                </a:solidFill>
                <a:latin typeface="Gadugi"/>
                <a:cs typeface="Gadugi"/>
              </a:rPr>
              <a:t>iddeti</a:t>
            </a:r>
            <a:r>
              <a:rPr sz="2800" b="1" spc="-5" dirty="0">
                <a:solidFill>
                  <a:srgbClr val="4471C4"/>
                </a:solidFill>
                <a:latin typeface="Gadugi"/>
                <a:cs typeface="Gadugi"/>
              </a:rPr>
              <a:t> </a:t>
            </a:r>
            <a:r>
              <a:rPr sz="2800" b="1" spc="-5" dirty="0">
                <a:solidFill>
                  <a:srgbClr val="4471C4"/>
                </a:solidFill>
                <a:latin typeface="Arial"/>
                <a:cs typeface="Arial"/>
              </a:rPr>
              <a:t>ş</a:t>
            </a:r>
            <a:r>
              <a:rPr sz="2800" b="1" spc="-5" dirty="0">
                <a:solidFill>
                  <a:srgbClr val="4471C4"/>
                </a:solidFill>
                <a:latin typeface="Gadugi"/>
                <a:cs typeface="Gadugi"/>
              </a:rPr>
              <a:t>öyle</a:t>
            </a:r>
            <a:r>
              <a:rPr sz="2800" b="1" spc="0" dirty="0">
                <a:solidFill>
                  <a:srgbClr val="4471C4"/>
                </a:solidFill>
                <a:latin typeface="Gadugi"/>
                <a:cs typeface="Gadugi"/>
              </a:rPr>
              <a:t> tanımlar:</a:t>
            </a:r>
            <a:endParaRPr sz="2800" dirty="0">
              <a:latin typeface="Gadugi"/>
              <a:cs typeface="Gadugi"/>
            </a:endParaRPr>
          </a:p>
        </p:txBody>
      </p:sp>
      <p:sp>
        <p:nvSpPr>
          <p:cNvPr id="4" name="object 4"/>
          <p:cNvSpPr txBox="1"/>
          <p:nvPr/>
        </p:nvSpPr>
        <p:spPr>
          <a:xfrm>
            <a:off x="4191000" y="1295400"/>
            <a:ext cx="7315200" cy="5225790"/>
          </a:xfrm>
          <a:prstGeom prst="rect">
            <a:avLst/>
          </a:prstGeom>
        </p:spPr>
        <p:txBody>
          <a:bodyPr vert="horz" wrap="square" lIns="0" tIns="54610" rIns="0" bIns="0" rtlCol="0">
            <a:spAutoFit/>
          </a:bodyPr>
          <a:lstStyle/>
          <a:p>
            <a:pPr marL="12700" marR="5080" indent="635" algn="ctr">
              <a:lnSpc>
                <a:spcPct val="150000"/>
              </a:lnSpc>
              <a:spcBef>
                <a:spcPts val="430"/>
              </a:spcBef>
            </a:pPr>
            <a:r>
              <a:rPr sz="2800" spc="-5" dirty="0">
                <a:solidFill>
                  <a:srgbClr val="333E50"/>
                </a:solidFill>
                <a:latin typeface="Comic Sans MS" pitchFamily="66" charset="0"/>
                <a:cs typeface="Gadugi"/>
              </a:rPr>
              <a:t>«</a:t>
            </a:r>
            <a:r>
              <a:rPr sz="2800" spc="-5" dirty="0">
                <a:solidFill>
                  <a:srgbClr val="333E50"/>
                </a:solidFill>
                <a:latin typeface="Comic Sans MS" pitchFamily="66" charset="0"/>
                <a:cs typeface="Arial"/>
              </a:rPr>
              <a:t>İ</a:t>
            </a:r>
            <a:r>
              <a:rPr sz="2800" spc="-5" dirty="0">
                <a:solidFill>
                  <a:srgbClr val="333E50"/>
                </a:solidFill>
                <a:latin typeface="Comic Sans MS" pitchFamily="66" charset="0"/>
                <a:cs typeface="Gadugi"/>
              </a:rPr>
              <a:t>stemli </a:t>
            </a:r>
            <a:r>
              <a:rPr sz="2800" spc="-10" dirty="0">
                <a:solidFill>
                  <a:srgbClr val="333E50"/>
                </a:solidFill>
                <a:latin typeface="Comic Sans MS" pitchFamily="66" charset="0"/>
                <a:cs typeface="Gadugi"/>
              </a:rPr>
              <a:t>bir </a:t>
            </a:r>
            <a:r>
              <a:rPr sz="2800" spc="-10" dirty="0">
                <a:solidFill>
                  <a:srgbClr val="333E50"/>
                </a:solidFill>
                <a:latin typeface="Comic Sans MS" pitchFamily="66" charset="0"/>
                <a:cs typeface="Arial"/>
              </a:rPr>
              <a:t>ş</a:t>
            </a:r>
            <a:r>
              <a:rPr sz="2800" spc="-10" dirty="0">
                <a:solidFill>
                  <a:srgbClr val="333E50"/>
                </a:solidFill>
                <a:latin typeface="Comic Sans MS" pitchFamily="66" charset="0"/>
                <a:cs typeface="Gadugi"/>
              </a:rPr>
              <a:t>ekilde, tehdit </a:t>
            </a:r>
            <a:r>
              <a:rPr sz="2800" spc="-15" dirty="0">
                <a:solidFill>
                  <a:srgbClr val="333E50"/>
                </a:solidFill>
                <a:latin typeface="Comic Sans MS" pitchFamily="66" charset="0"/>
                <a:cs typeface="Gadugi"/>
              </a:rPr>
              <a:t>yoluyla  </a:t>
            </a:r>
            <a:r>
              <a:rPr sz="2800" spc="-5" dirty="0">
                <a:solidFill>
                  <a:srgbClr val="333E50"/>
                </a:solidFill>
                <a:latin typeface="Comic Sans MS" pitchFamily="66" charset="0"/>
                <a:cs typeface="Gadugi"/>
              </a:rPr>
              <a:t>ya da </a:t>
            </a:r>
            <a:r>
              <a:rPr sz="2800" spc="-10" dirty="0">
                <a:solidFill>
                  <a:srgbClr val="333E50"/>
                </a:solidFill>
                <a:latin typeface="Comic Sans MS" pitchFamily="66" charset="0"/>
                <a:cs typeface="Gadugi"/>
              </a:rPr>
              <a:t>bizzat, </a:t>
            </a:r>
            <a:r>
              <a:rPr sz="2800" spc="-5" dirty="0">
                <a:solidFill>
                  <a:srgbClr val="333E50"/>
                </a:solidFill>
                <a:latin typeface="Comic Sans MS" pitchFamily="66" charset="0"/>
                <a:cs typeface="Gadugi"/>
              </a:rPr>
              <a:t>ki</a:t>
            </a:r>
            <a:r>
              <a:rPr sz="2800" spc="-5" dirty="0">
                <a:solidFill>
                  <a:srgbClr val="333E50"/>
                </a:solidFill>
                <a:latin typeface="Comic Sans MS" pitchFamily="66" charset="0"/>
                <a:cs typeface="Arial"/>
              </a:rPr>
              <a:t>ş</a:t>
            </a:r>
            <a:r>
              <a:rPr sz="2800" spc="-5" dirty="0">
                <a:solidFill>
                  <a:srgbClr val="333E50"/>
                </a:solidFill>
                <a:latin typeface="Comic Sans MS" pitchFamily="66" charset="0"/>
                <a:cs typeface="Gadugi"/>
              </a:rPr>
              <a:t>inin </a:t>
            </a:r>
            <a:r>
              <a:rPr sz="2800" spc="-15" dirty="0">
                <a:solidFill>
                  <a:srgbClr val="333E50"/>
                </a:solidFill>
                <a:latin typeface="Comic Sans MS" pitchFamily="66" charset="0"/>
                <a:cs typeface="Gadugi"/>
              </a:rPr>
              <a:t>kendisine,  </a:t>
            </a:r>
            <a:r>
              <a:rPr sz="2800" spc="-10" dirty="0">
                <a:solidFill>
                  <a:srgbClr val="333E50"/>
                </a:solidFill>
                <a:latin typeface="Comic Sans MS" pitchFamily="66" charset="0"/>
                <a:cs typeface="Gadugi"/>
              </a:rPr>
              <a:t>di</a:t>
            </a:r>
            <a:r>
              <a:rPr sz="2800" spc="-10" dirty="0">
                <a:solidFill>
                  <a:srgbClr val="333E50"/>
                </a:solidFill>
                <a:latin typeface="Comic Sans MS" pitchFamily="66" charset="0"/>
                <a:cs typeface="Arial"/>
              </a:rPr>
              <a:t>ğ</a:t>
            </a:r>
            <a:r>
              <a:rPr sz="2800" spc="-10" dirty="0">
                <a:solidFill>
                  <a:srgbClr val="333E50"/>
                </a:solidFill>
                <a:latin typeface="Comic Sans MS" pitchFamily="66" charset="0"/>
                <a:cs typeface="Gadugi"/>
              </a:rPr>
              <a:t>er bir ki</a:t>
            </a:r>
            <a:r>
              <a:rPr sz="2800" spc="-10" dirty="0">
                <a:solidFill>
                  <a:srgbClr val="333E50"/>
                </a:solidFill>
                <a:latin typeface="Comic Sans MS" pitchFamily="66" charset="0"/>
                <a:cs typeface="Arial"/>
              </a:rPr>
              <a:t>ş</a:t>
            </a:r>
            <a:r>
              <a:rPr sz="2800" spc="-10" dirty="0">
                <a:solidFill>
                  <a:srgbClr val="333E50"/>
                </a:solidFill>
                <a:latin typeface="Comic Sans MS" pitchFamily="66" charset="0"/>
                <a:cs typeface="Gadugi"/>
              </a:rPr>
              <a:t>iye, bir gruba </a:t>
            </a:r>
            <a:r>
              <a:rPr sz="2800" spc="-5" dirty="0">
                <a:solidFill>
                  <a:srgbClr val="333E50"/>
                </a:solidFill>
                <a:latin typeface="Comic Sans MS" pitchFamily="66" charset="0"/>
                <a:cs typeface="Gadugi"/>
              </a:rPr>
              <a:t>ya </a:t>
            </a:r>
            <a:r>
              <a:rPr sz="2800" spc="-10" dirty="0">
                <a:solidFill>
                  <a:srgbClr val="333E50"/>
                </a:solidFill>
                <a:latin typeface="Comic Sans MS" pitchFamily="66" charset="0"/>
                <a:cs typeface="Gadugi"/>
              </a:rPr>
              <a:t>da  topluma yönelik olarak </a:t>
            </a:r>
            <a:r>
              <a:rPr sz="2800" spc="-5" dirty="0">
                <a:solidFill>
                  <a:srgbClr val="333E50"/>
                </a:solidFill>
                <a:latin typeface="Comic Sans MS" pitchFamily="66" charset="0"/>
                <a:cs typeface="Gadugi"/>
              </a:rPr>
              <a:t>yaralanma,  </a:t>
            </a:r>
            <a:r>
              <a:rPr sz="2800" spc="-10" dirty="0">
                <a:solidFill>
                  <a:srgbClr val="333E50"/>
                </a:solidFill>
                <a:latin typeface="Comic Sans MS" pitchFamily="66" charset="0"/>
                <a:cs typeface="Gadugi"/>
              </a:rPr>
              <a:t>ölüm, </a:t>
            </a:r>
            <a:r>
              <a:rPr sz="2800" spc="-15" dirty="0">
                <a:solidFill>
                  <a:srgbClr val="333E50"/>
                </a:solidFill>
                <a:latin typeface="Comic Sans MS" pitchFamily="66" charset="0"/>
                <a:cs typeface="Gadugi"/>
              </a:rPr>
              <a:t>psikolojik </a:t>
            </a:r>
            <a:r>
              <a:rPr sz="2800" spc="-45" dirty="0">
                <a:solidFill>
                  <a:srgbClr val="333E50"/>
                </a:solidFill>
                <a:latin typeface="Comic Sans MS" pitchFamily="66" charset="0"/>
                <a:cs typeface="Gadugi"/>
              </a:rPr>
              <a:t>zarar, </a:t>
            </a:r>
            <a:r>
              <a:rPr sz="2800" spc="-10" dirty="0">
                <a:solidFill>
                  <a:srgbClr val="333E50"/>
                </a:solidFill>
                <a:latin typeface="Comic Sans MS" pitchFamily="66" charset="0"/>
                <a:cs typeface="Gadugi"/>
              </a:rPr>
              <a:t>geli</a:t>
            </a:r>
            <a:r>
              <a:rPr sz="2800" spc="-10" dirty="0">
                <a:solidFill>
                  <a:srgbClr val="333E50"/>
                </a:solidFill>
                <a:latin typeface="Comic Sans MS" pitchFamily="66" charset="0"/>
                <a:cs typeface="Arial"/>
              </a:rPr>
              <a:t>ş</a:t>
            </a:r>
            <a:r>
              <a:rPr sz="2800" spc="-10" dirty="0">
                <a:solidFill>
                  <a:srgbClr val="333E50"/>
                </a:solidFill>
                <a:latin typeface="Comic Sans MS" pitchFamily="66" charset="0"/>
                <a:cs typeface="Gadugi"/>
              </a:rPr>
              <a:t>me  bozuklu</a:t>
            </a:r>
            <a:r>
              <a:rPr sz="2800" spc="-10" dirty="0">
                <a:solidFill>
                  <a:srgbClr val="333E50"/>
                </a:solidFill>
                <a:latin typeface="Comic Sans MS" pitchFamily="66" charset="0"/>
                <a:cs typeface="Arial"/>
              </a:rPr>
              <a:t>ğ</a:t>
            </a:r>
            <a:r>
              <a:rPr sz="2800" spc="-10" dirty="0">
                <a:solidFill>
                  <a:srgbClr val="333E50"/>
                </a:solidFill>
                <a:latin typeface="Comic Sans MS" pitchFamily="66" charset="0"/>
                <a:cs typeface="Gadugi"/>
              </a:rPr>
              <a:t>u </a:t>
            </a:r>
            <a:r>
              <a:rPr sz="2800" spc="-15" dirty="0">
                <a:solidFill>
                  <a:srgbClr val="333E50"/>
                </a:solidFill>
                <a:latin typeface="Comic Sans MS" pitchFamily="66" charset="0"/>
                <a:cs typeface="Gadugi"/>
              </a:rPr>
              <a:t>veya </a:t>
            </a:r>
            <a:r>
              <a:rPr sz="2800" spc="-10" dirty="0">
                <a:solidFill>
                  <a:srgbClr val="333E50"/>
                </a:solidFill>
                <a:latin typeface="Comic Sans MS" pitchFamily="66" charset="0"/>
                <a:cs typeface="Gadugi"/>
              </a:rPr>
              <a:t>geli</a:t>
            </a:r>
            <a:r>
              <a:rPr sz="2800" spc="-10" dirty="0">
                <a:solidFill>
                  <a:srgbClr val="333E50"/>
                </a:solidFill>
                <a:latin typeface="Comic Sans MS" pitchFamily="66" charset="0"/>
                <a:cs typeface="Arial"/>
              </a:rPr>
              <a:t>ş</a:t>
            </a:r>
            <a:r>
              <a:rPr sz="2800" spc="-10" dirty="0">
                <a:solidFill>
                  <a:srgbClr val="333E50"/>
                </a:solidFill>
                <a:latin typeface="Comic Sans MS" pitchFamily="66" charset="0"/>
                <a:cs typeface="Gadugi"/>
              </a:rPr>
              <a:t>mede  gerileme </a:t>
            </a:r>
            <a:r>
              <a:rPr sz="2800" spc="-5" dirty="0">
                <a:solidFill>
                  <a:srgbClr val="333E50"/>
                </a:solidFill>
                <a:latin typeface="Comic Sans MS" pitchFamily="66" charset="0"/>
                <a:cs typeface="Gadugi"/>
              </a:rPr>
              <a:t>ile sonlanan ya</a:t>
            </a:r>
            <a:r>
              <a:rPr sz="2800" spc="105" dirty="0">
                <a:solidFill>
                  <a:srgbClr val="333E50"/>
                </a:solidFill>
                <a:latin typeface="Comic Sans MS" pitchFamily="66" charset="0"/>
                <a:cs typeface="Gadugi"/>
              </a:rPr>
              <a:t> </a:t>
            </a:r>
            <a:r>
              <a:rPr sz="2800" spc="-10" dirty="0">
                <a:solidFill>
                  <a:srgbClr val="333E50"/>
                </a:solidFill>
                <a:latin typeface="Comic Sans MS" pitchFamily="66" charset="0"/>
                <a:cs typeface="Gadugi"/>
              </a:rPr>
              <a:t>da</a:t>
            </a:r>
            <a:endParaRPr sz="2800" dirty="0">
              <a:latin typeface="Comic Sans MS" pitchFamily="66" charset="0"/>
              <a:cs typeface="Gadugi"/>
            </a:endParaRPr>
          </a:p>
          <a:p>
            <a:pPr marL="241300" marR="236854" indent="5080" algn="ctr">
              <a:lnSpc>
                <a:spcPct val="150000"/>
              </a:lnSpc>
            </a:pPr>
            <a:r>
              <a:rPr sz="2800" spc="-5" dirty="0">
                <a:solidFill>
                  <a:srgbClr val="333E50"/>
                </a:solidFill>
                <a:latin typeface="Comic Sans MS" pitchFamily="66" charset="0"/>
                <a:cs typeface="Gadugi"/>
              </a:rPr>
              <a:t>sonlanma olasılı</a:t>
            </a:r>
            <a:r>
              <a:rPr sz="2800" spc="-5" dirty="0">
                <a:solidFill>
                  <a:srgbClr val="333E50"/>
                </a:solidFill>
                <a:latin typeface="Comic Sans MS" pitchFamily="66" charset="0"/>
                <a:cs typeface="Arial"/>
              </a:rPr>
              <a:t>ğ</a:t>
            </a:r>
            <a:r>
              <a:rPr sz="2800" spc="-5" dirty="0">
                <a:solidFill>
                  <a:srgbClr val="333E50"/>
                </a:solidFill>
                <a:latin typeface="Comic Sans MS" pitchFamily="66" charset="0"/>
                <a:cs typeface="Gadugi"/>
              </a:rPr>
              <a:t>ı </a:t>
            </a:r>
            <a:r>
              <a:rPr sz="2800" spc="-10" dirty="0">
                <a:solidFill>
                  <a:srgbClr val="333E50"/>
                </a:solidFill>
                <a:latin typeface="Comic Sans MS" pitchFamily="66" charset="0"/>
                <a:cs typeface="Gadugi"/>
              </a:rPr>
              <a:t>yüksek bir  biçimde fiziksel güç </a:t>
            </a:r>
            <a:r>
              <a:rPr sz="2800" spc="-5" dirty="0">
                <a:solidFill>
                  <a:srgbClr val="333E50"/>
                </a:solidFill>
                <a:latin typeface="Comic Sans MS" pitchFamily="66" charset="0"/>
                <a:cs typeface="Gadugi"/>
              </a:rPr>
              <a:t>ya da nüfuz  kullanılmasıdır».</a:t>
            </a:r>
            <a:endParaRPr sz="2800" dirty="0">
              <a:latin typeface="Comic Sans MS" pitchFamily="66" charset="0"/>
              <a:cs typeface="Gadug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81000"/>
            <a:ext cx="4206240" cy="513715"/>
          </a:xfrm>
          <a:prstGeom prst="rect">
            <a:avLst/>
          </a:prstGeom>
        </p:spPr>
        <p:txBody>
          <a:bodyPr vert="horz" wrap="square" lIns="0" tIns="13335" rIns="0" bIns="0" rtlCol="0">
            <a:spAutoFit/>
          </a:bodyPr>
          <a:lstStyle/>
          <a:p>
            <a:pPr marL="12700">
              <a:lnSpc>
                <a:spcPct val="100000"/>
              </a:lnSpc>
              <a:spcBef>
                <a:spcPts val="105"/>
              </a:spcBef>
            </a:pPr>
            <a:r>
              <a:rPr dirty="0"/>
              <a:t>KADINA </a:t>
            </a:r>
            <a:r>
              <a:rPr spc="-20" dirty="0"/>
              <a:t>YÖNELİK</a:t>
            </a:r>
            <a:r>
              <a:rPr spc="-95" dirty="0"/>
              <a:t> </a:t>
            </a:r>
            <a:r>
              <a:rPr spc="-5" dirty="0"/>
              <a:t>ŞİDDET</a:t>
            </a:r>
          </a:p>
        </p:txBody>
      </p:sp>
      <p:sp>
        <p:nvSpPr>
          <p:cNvPr id="3" name="object 3"/>
          <p:cNvSpPr txBox="1"/>
          <p:nvPr/>
        </p:nvSpPr>
        <p:spPr>
          <a:xfrm>
            <a:off x="535940" y="3039617"/>
            <a:ext cx="2842895" cy="997709"/>
          </a:xfrm>
          <a:prstGeom prst="rect">
            <a:avLst/>
          </a:prstGeom>
        </p:spPr>
        <p:txBody>
          <a:bodyPr vert="horz" wrap="square" lIns="0" tIns="12700" rIns="0" bIns="0" rtlCol="0">
            <a:spAutoFit/>
          </a:bodyPr>
          <a:lstStyle/>
          <a:p>
            <a:pPr marL="12700" algn="ctr">
              <a:lnSpc>
                <a:spcPct val="100000"/>
              </a:lnSpc>
              <a:spcBef>
                <a:spcPts val="100"/>
              </a:spcBef>
            </a:pPr>
            <a:r>
              <a:rPr sz="3200" b="1" dirty="0">
                <a:solidFill>
                  <a:srgbClr val="4471C4"/>
                </a:solidFill>
                <a:latin typeface="Arial"/>
                <a:cs typeface="Arial"/>
              </a:rPr>
              <a:t>İ</a:t>
            </a:r>
            <a:r>
              <a:rPr sz="3200" b="1" dirty="0">
                <a:solidFill>
                  <a:srgbClr val="4471C4"/>
                </a:solidFill>
                <a:latin typeface="Gadugi"/>
                <a:cs typeface="Gadugi"/>
              </a:rPr>
              <a:t>stanbul</a:t>
            </a:r>
            <a:r>
              <a:rPr sz="3200" b="1" spc="-85" dirty="0">
                <a:solidFill>
                  <a:srgbClr val="4471C4"/>
                </a:solidFill>
                <a:latin typeface="Gadugi"/>
                <a:cs typeface="Gadugi"/>
              </a:rPr>
              <a:t> </a:t>
            </a:r>
            <a:r>
              <a:rPr sz="3200" b="1" spc="-5" dirty="0">
                <a:solidFill>
                  <a:srgbClr val="4471C4"/>
                </a:solidFill>
                <a:latin typeface="Gadugi"/>
                <a:cs typeface="Gadugi"/>
              </a:rPr>
              <a:t>Sözle</a:t>
            </a:r>
            <a:r>
              <a:rPr sz="3200" b="1" spc="-5" dirty="0">
                <a:solidFill>
                  <a:srgbClr val="4471C4"/>
                </a:solidFill>
                <a:latin typeface="Arial"/>
                <a:cs typeface="Arial"/>
              </a:rPr>
              <a:t>ş</a:t>
            </a:r>
            <a:r>
              <a:rPr sz="3200" b="1" spc="-5" dirty="0">
                <a:solidFill>
                  <a:srgbClr val="4471C4"/>
                </a:solidFill>
                <a:latin typeface="Gadugi"/>
                <a:cs typeface="Gadugi"/>
              </a:rPr>
              <a:t>mesi</a:t>
            </a:r>
            <a:endParaRPr sz="3200" dirty="0">
              <a:latin typeface="Gadugi"/>
              <a:cs typeface="Gadugi"/>
            </a:endParaRPr>
          </a:p>
        </p:txBody>
      </p:sp>
      <p:sp>
        <p:nvSpPr>
          <p:cNvPr id="4" name="object 4"/>
          <p:cNvSpPr txBox="1"/>
          <p:nvPr/>
        </p:nvSpPr>
        <p:spPr>
          <a:xfrm>
            <a:off x="4401692" y="1235455"/>
            <a:ext cx="6340475" cy="4997450"/>
          </a:xfrm>
          <a:prstGeom prst="rect">
            <a:avLst/>
          </a:prstGeom>
        </p:spPr>
        <p:txBody>
          <a:bodyPr vert="horz" wrap="square" lIns="0" tIns="54610" rIns="0" bIns="0" rtlCol="0">
            <a:spAutoFit/>
          </a:bodyPr>
          <a:lstStyle/>
          <a:p>
            <a:pPr marL="12700" marR="5080" algn="ctr">
              <a:lnSpc>
                <a:spcPct val="90000"/>
              </a:lnSpc>
              <a:spcBef>
                <a:spcPts val="430"/>
              </a:spcBef>
            </a:pPr>
            <a:r>
              <a:rPr sz="2800" b="1" spc="-5" dirty="0">
                <a:solidFill>
                  <a:srgbClr val="333E50"/>
                </a:solidFill>
                <a:latin typeface="Gadugi"/>
                <a:cs typeface="Gadugi"/>
              </a:rPr>
              <a:t>Sözle</a:t>
            </a:r>
            <a:r>
              <a:rPr sz="2800" b="1" spc="-5" dirty="0">
                <a:solidFill>
                  <a:srgbClr val="333E50"/>
                </a:solidFill>
                <a:latin typeface="Arial"/>
                <a:cs typeface="Arial"/>
              </a:rPr>
              <a:t>ş</a:t>
            </a:r>
            <a:r>
              <a:rPr sz="2800" b="1" spc="-5" dirty="0">
                <a:solidFill>
                  <a:srgbClr val="333E50"/>
                </a:solidFill>
                <a:latin typeface="Gadugi"/>
                <a:cs typeface="Gadugi"/>
              </a:rPr>
              <a:t>mede </a:t>
            </a:r>
            <a:r>
              <a:rPr sz="2800" b="1" spc="-10" dirty="0">
                <a:solidFill>
                  <a:srgbClr val="333E50"/>
                </a:solidFill>
                <a:latin typeface="Gadugi"/>
                <a:cs typeface="Gadugi"/>
              </a:rPr>
              <a:t>kadına kar</a:t>
            </a:r>
            <a:r>
              <a:rPr sz="2800" b="1" spc="-10" dirty="0">
                <a:solidFill>
                  <a:srgbClr val="333E50"/>
                </a:solidFill>
                <a:latin typeface="Arial"/>
                <a:cs typeface="Arial"/>
              </a:rPr>
              <a:t>ş</a:t>
            </a:r>
            <a:r>
              <a:rPr sz="2800" b="1" spc="-10" dirty="0">
                <a:solidFill>
                  <a:srgbClr val="333E50"/>
                </a:solidFill>
                <a:latin typeface="Gadugi"/>
                <a:cs typeface="Gadugi"/>
              </a:rPr>
              <a:t>ı/yönelik  </a:t>
            </a:r>
            <a:r>
              <a:rPr sz="2800" b="1" spc="-10" dirty="0">
                <a:solidFill>
                  <a:srgbClr val="333E50"/>
                </a:solidFill>
                <a:latin typeface="Arial"/>
                <a:cs typeface="Arial"/>
              </a:rPr>
              <a:t>ş</a:t>
            </a:r>
            <a:r>
              <a:rPr sz="2800" b="1" spc="-10" dirty="0">
                <a:solidFill>
                  <a:srgbClr val="333E50"/>
                </a:solidFill>
                <a:latin typeface="Gadugi"/>
                <a:cs typeface="Gadugi"/>
              </a:rPr>
              <a:t>iddet “ister kamu ister </a:t>
            </a:r>
            <a:r>
              <a:rPr sz="2800" b="1" spc="-5" dirty="0">
                <a:solidFill>
                  <a:srgbClr val="333E50"/>
                </a:solidFill>
                <a:latin typeface="Gadugi"/>
                <a:cs typeface="Gadugi"/>
              </a:rPr>
              <a:t>özel ya</a:t>
            </a:r>
            <a:r>
              <a:rPr sz="2800" b="1" spc="-5" dirty="0">
                <a:solidFill>
                  <a:srgbClr val="333E50"/>
                </a:solidFill>
                <a:latin typeface="Arial"/>
                <a:cs typeface="Arial"/>
              </a:rPr>
              <a:t>ş</a:t>
            </a:r>
            <a:r>
              <a:rPr sz="2800" b="1" spc="-5" dirty="0">
                <a:solidFill>
                  <a:srgbClr val="333E50"/>
                </a:solidFill>
                <a:latin typeface="Gadugi"/>
                <a:cs typeface="Gadugi"/>
              </a:rPr>
              <a:t>amda  </a:t>
            </a:r>
            <a:r>
              <a:rPr sz="2800" b="1" spc="-15" dirty="0">
                <a:solidFill>
                  <a:srgbClr val="333E50"/>
                </a:solidFill>
                <a:latin typeface="Gadugi"/>
                <a:cs typeface="Gadugi"/>
              </a:rPr>
              <a:t>meydana </a:t>
            </a:r>
            <a:r>
              <a:rPr sz="2800" b="1" spc="-10" dirty="0">
                <a:solidFill>
                  <a:srgbClr val="333E50"/>
                </a:solidFill>
                <a:latin typeface="Gadugi"/>
                <a:cs typeface="Gadugi"/>
              </a:rPr>
              <a:t>gelsin, kadınlara fiziksel,  </a:t>
            </a:r>
            <a:r>
              <a:rPr sz="2800" b="1" spc="-5" dirty="0">
                <a:solidFill>
                  <a:srgbClr val="333E50"/>
                </a:solidFill>
                <a:latin typeface="Gadugi"/>
                <a:cs typeface="Gadugi"/>
              </a:rPr>
              <a:t>cinsel, </a:t>
            </a:r>
            <a:r>
              <a:rPr sz="2800" b="1" spc="-15" dirty="0">
                <a:solidFill>
                  <a:srgbClr val="333E50"/>
                </a:solidFill>
                <a:latin typeface="Gadugi"/>
                <a:cs typeface="Gadugi"/>
              </a:rPr>
              <a:t>psikolojik veya ekonomik </a:t>
            </a:r>
            <a:r>
              <a:rPr sz="2800" b="1" spc="-10" dirty="0">
                <a:solidFill>
                  <a:srgbClr val="333E50"/>
                </a:solidFill>
                <a:latin typeface="Gadugi"/>
                <a:cs typeface="Gadugi"/>
              </a:rPr>
              <a:t>zarar  </a:t>
            </a:r>
            <a:r>
              <a:rPr sz="2800" b="1" spc="-15" dirty="0">
                <a:solidFill>
                  <a:srgbClr val="333E50"/>
                </a:solidFill>
                <a:latin typeface="Gadugi"/>
                <a:cs typeface="Gadugi"/>
              </a:rPr>
              <a:t>veya </a:t>
            </a:r>
            <a:r>
              <a:rPr sz="2800" b="1" spc="-10" dirty="0">
                <a:solidFill>
                  <a:srgbClr val="333E50"/>
                </a:solidFill>
                <a:latin typeface="Gadugi"/>
                <a:cs typeface="Gadugi"/>
              </a:rPr>
              <a:t>ıstırap </a:t>
            </a:r>
            <a:r>
              <a:rPr sz="2800" b="1" spc="-15" dirty="0">
                <a:solidFill>
                  <a:srgbClr val="333E50"/>
                </a:solidFill>
                <a:latin typeface="Gadugi"/>
                <a:cs typeface="Gadugi"/>
              </a:rPr>
              <a:t>veren </a:t>
            </a:r>
            <a:r>
              <a:rPr sz="2800" b="1" spc="-10" dirty="0">
                <a:solidFill>
                  <a:srgbClr val="333E50"/>
                </a:solidFill>
                <a:latin typeface="Gadugi"/>
                <a:cs typeface="Gadugi"/>
              </a:rPr>
              <a:t>veya </a:t>
            </a:r>
            <a:r>
              <a:rPr sz="2800" b="1" spc="-15" dirty="0">
                <a:solidFill>
                  <a:srgbClr val="333E50"/>
                </a:solidFill>
                <a:latin typeface="Gadugi"/>
                <a:cs typeface="Gadugi"/>
              </a:rPr>
              <a:t>verebilecek  </a:t>
            </a:r>
            <a:r>
              <a:rPr sz="2800" b="1" spc="-10" dirty="0">
                <a:solidFill>
                  <a:srgbClr val="333E50"/>
                </a:solidFill>
                <a:latin typeface="Gadugi"/>
                <a:cs typeface="Gadugi"/>
              </a:rPr>
              <a:t>olan toplumsal cinsiyete dayalı her  türlü eylem </a:t>
            </a:r>
            <a:r>
              <a:rPr sz="2800" b="1" spc="-20" dirty="0">
                <a:solidFill>
                  <a:srgbClr val="333E50"/>
                </a:solidFill>
                <a:latin typeface="Gadugi"/>
                <a:cs typeface="Gadugi"/>
              </a:rPr>
              <a:t>ve </a:t>
            </a:r>
            <a:r>
              <a:rPr sz="2800" b="1" spc="-10" dirty="0">
                <a:solidFill>
                  <a:srgbClr val="333E50"/>
                </a:solidFill>
                <a:latin typeface="Gadugi"/>
                <a:cs typeface="Gadugi"/>
              </a:rPr>
              <a:t>bu eylemlerle tehdit  </a:t>
            </a:r>
            <a:r>
              <a:rPr sz="2800" b="1" spc="-5" dirty="0">
                <a:solidFill>
                  <a:srgbClr val="333E50"/>
                </a:solidFill>
                <a:latin typeface="Gadugi"/>
                <a:cs typeface="Gadugi"/>
              </a:rPr>
              <a:t>etme, </a:t>
            </a:r>
            <a:r>
              <a:rPr sz="2800" b="1" spc="-10" dirty="0">
                <a:solidFill>
                  <a:srgbClr val="333E50"/>
                </a:solidFill>
                <a:latin typeface="Gadugi"/>
                <a:cs typeface="Gadugi"/>
              </a:rPr>
              <a:t>zorlama </a:t>
            </a:r>
            <a:r>
              <a:rPr sz="2800" b="1" spc="-15" dirty="0">
                <a:solidFill>
                  <a:srgbClr val="333E50"/>
                </a:solidFill>
                <a:latin typeface="Gadugi"/>
                <a:cs typeface="Gadugi"/>
              </a:rPr>
              <a:t>veya </a:t>
            </a:r>
            <a:r>
              <a:rPr sz="2800" b="1" spc="-10" dirty="0">
                <a:solidFill>
                  <a:srgbClr val="333E50"/>
                </a:solidFill>
                <a:latin typeface="Gadugi"/>
                <a:cs typeface="Gadugi"/>
              </a:rPr>
              <a:t>keyfi</a:t>
            </a:r>
            <a:r>
              <a:rPr sz="2800" b="1" spc="40" dirty="0">
                <a:solidFill>
                  <a:srgbClr val="333E50"/>
                </a:solidFill>
                <a:latin typeface="Gadugi"/>
                <a:cs typeface="Gadugi"/>
              </a:rPr>
              <a:t> </a:t>
            </a:r>
            <a:r>
              <a:rPr sz="2800" b="1" spc="-10" dirty="0">
                <a:solidFill>
                  <a:srgbClr val="333E50"/>
                </a:solidFill>
                <a:latin typeface="Gadugi"/>
                <a:cs typeface="Gadugi"/>
              </a:rPr>
              <a:t>olarak</a:t>
            </a:r>
            <a:endParaRPr sz="2800">
              <a:latin typeface="Gadugi"/>
              <a:cs typeface="Gadugi"/>
            </a:endParaRPr>
          </a:p>
          <a:p>
            <a:pPr marL="120650" marR="116839" algn="ctr">
              <a:lnSpc>
                <a:spcPts val="3020"/>
              </a:lnSpc>
              <a:spcBef>
                <a:spcPts val="50"/>
              </a:spcBef>
            </a:pPr>
            <a:r>
              <a:rPr sz="2800" b="1" spc="-5" dirty="0">
                <a:solidFill>
                  <a:srgbClr val="333E50"/>
                </a:solidFill>
                <a:latin typeface="Gadugi"/>
                <a:cs typeface="Gadugi"/>
              </a:rPr>
              <a:t>özgürlükten </a:t>
            </a:r>
            <a:r>
              <a:rPr sz="2800" b="1" spc="-15" dirty="0">
                <a:solidFill>
                  <a:srgbClr val="333E50"/>
                </a:solidFill>
                <a:latin typeface="Gadugi"/>
                <a:cs typeface="Gadugi"/>
              </a:rPr>
              <a:t>yoksun </a:t>
            </a:r>
            <a:r>
              <a:rPr sz="2800" b="1" spc="-10" dirty="0">
                <a:solidFill>
                  <a:srgbClr val="333E50"/>
                </a:solidFill>
                <a:latin typeface="Gadugi"/>
                <a:cs typeface="Gadugi"/>
              </a:rPr>
              <a:t>bırakma” olarak  </a:t>
            </a:r>
            <a:r>
              <a:rPr sz="2800" b="1" spc="-30" dirty="0">
                <a:solidFill>
                  <a:srgbClr val="333E50"/>
                </a:solidFill>
                <a:latin typeface="Gadugi"/>
                <a:cs typeface="Gadugi"/>
              </a:rPr>
              <a:t>tanımlanır.</a:t>
            </a:r>
            <a:endParaRPr sz="2800">
              <a:latin typeface="Gadugi"/>
              <a:cs typeface="Gadugi"/>
            </a:endParaRPr>
          </a:p>
          <a:p>
            <a:pPr marL="147955" marR="140970" algn="ctr">
              <a:lnSpc>
                <a:spcPts val="3040"/>
              </a:lnSpc>
              <a:spcBef>
                <a:spcPts val="2500"/>
              </a:spcBef>
            </a:pPr>
            <a:r>
              <a:rPr sz="2800" b="1" spc="-10" dirty="0">
                <a:solidFill>
                  <a:srgbClr val="333E50"/>
                </a:solidFill>
                <a:latin typeface="Gadugi"/>
                <a:cs typeface="Gadugi"/>
              </a:rPr>
              <a:t>“Kadın” terimi </a:t>
            </a:r>
            <a:r>
              <a:rPr sz="2800" b="1" spc="-5" dirty="0">
                <a:solidFill>
                  <a:srgbClr val="333E50"/>
                </a:solidFill>
                <a:latin typeface="Gadugi"/>
                <a:cs typeface="Gadugi"/>
              </a:rPr>
              <a:t>18 ya</a:t>
            </a:r>
            <a:r>
              <a:rPr sz="2800" b="1" spc="-5" dirty="0">
                <a:solidFill>
                  <a:srgbClr val="333E50"/>
                </a:solidFill>
                <a:latin typeface="Arial"/>
                <a:cs typeface="Arial"/>
              </a:rPr>
              <a:t>ş</a:t>
            </a:r>
            <a:r>
              <a:rPr sz="2800" b="1" spc="-5" dirty="0">
                <a:solidFill>
                  <a:srgbClr val="333E50"/>
                </a:solidFill>
                <a:latin typeface="Gadugi"/>
                <a:cs typeface="Gadugi"/>
              </a:rPr>
              <a:t>ın </a:t>
            </a:r>
            <a:r>
              <a:rPr sz="2800" b="1" spc="-10" dirty="0">
                <a:solidFill>
                  <a:srgbClr val="333E50"/>
                </a:solidFill>
                <a:latin typeface="Gadugi"/>
                <a:cs typeface="Gadugi"/>
              </a:rPr>
              <a:t>altındaki kız  </a:t>
            </a:r>
            <a:r>
              <a:rPr sz="2800" b="1" spc="-5" dirty="0">
                <a:solidFill>
                  <a:srgbClr val="333E50"/>
                </a:solidFill>
                <a:latin typeface="Gadugi"/>
                <a:cs typeface="Gadugi"/>
              </a:rPr>
              <a:t>çocuklarını da</a:t>
            </a:r>
            <a:r>
              <a:rPr sz="2800" b="1" spc="55" dirty="0">
                <a:solidFill>
                  <a:srgbClr val="333E50"/>
                </a:solidFill>
                <a:latin typeface="Gadugi"/>
                <a:cs typeface="Gadugi"/>
              </a:rPr>
              <a:t> </a:t>
            </a:r>
            <a:r>
              <a:rPr sz="2800" b="1" spc="-25" dirty="0">
                <a:solidFill>
                  <a:srgbClr val="333E50"/>
                </a:solidFill>
                <a:latin typeface="Gadugi"/>
                <a:cs typeface="Gadugi"/>
              </a:rPr>
              <a:t>kapsamaktadır.</a:t>
            </a:r>
            <a:endParaRPr sz="2800">
              <a:latin typeface="Gadugi"/>
              <a:cs typeface="Gadug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445" y="365506"/>
            <a:ext cx="9598025" cy="513715"/>
          </a:xfrm>
          <a:prstGeom prst="rect">
            <a:avLst/>
          </a:prstGeom>
        </p:spPr>
        <p:txBody>
          <a:bodyPr vert="horz" wrap="square" lIns="0" tIns="13335" rIns="0" bIns="0" rtlCol="0">
            <a:spAutoFit/>
          </a:bodyPr>
          <a:lstStyle/>
          <a:p>
            <a:pPr marL="12700">
              <a:lnSpc>
                <a:spcPct val="100000"/>
              </a:lnSpc>
              <a:spcBef>
                <a:spcPts val="105"/>
              </a:spcBef>
              <a:tabLst>
                <a:tab pos="3071495" algn="l"/>
                <a:tab pos="8369934" algn="l"/>
              </a:tabLst>
            </a:pPr>
            <a:r>
              <a:rPr dirty="0"/>
              <a:t>KADINA</a:t>
            </a:r>
            <a:r>
              <a:rPr spc="-15" dirty="0"/>
              <a:t> </a:t>
            </a:r>
            <a:r>
              <a:rPr spc="-120" dirty="0"/>
              <a:t>Y</a:t>
            </a:r>
            <a:r>
              <a:rPr spc="-5" dirty="0"/>
              <a:t>ÖNELİ</a:t>
            </a:r>
            <a:r>
              <a:rPr dirty="0"/>
              <a:t>K	</a:t>
            </a:r>
            <a:r>
              <a:rPr spc="-80" dirty="0"/>
              <a:t>T</a:t>
            </a:r>
            <a:r>
              <a:rPr spc="-5" dirty="0"/>
              <a:t>OP</a:t>
            </a:r>
            <a:r>
              <a:rPr spc="-70" dirty="0"/>
              <a:t>L</a:t>
            </a:r>
            <a:r>
              <a:rPr dirty="0"/>
              <a:t>UM</a:t>
            </a:r>
            <a:r>
              <a:rPr spc="-50" dirty="0"/>
              <a:t>S</a:t>
            </a:r>
            <a:r>
              <a:rPr dirty="0"/>
              <a:t>AL</a:t>
            </a:r>
            <a:r>
              <a:rPr spc="-40" dirty="0"/>
              <a:t> </a:t>
            </a:r>
            <a:r>
              <a:rPr spc="-5" dirty="0"/>
              <a:t>CİNS</a:t>
            </a:r>
            <a:r>
              <a:rPr spc="-15" dirty="0"/>
              <a:t>İ</a:t>
            </a:r>
            <a:r>
              <a:rPr dirty="0"/>
              <a:t>YETE </a:t>
            </a:r>
            <a:r>
              <a:rPr spc="-75" dirty="0"/>
              <a:t>D</a:t>
            </a:r>
            <a:r>
              <a:rPr spc="-265" dirty="0"/>
              <a:t>A</a:t>
            </a:r>
            <a:r>
              <a:rPr spc="-275" dirty="0"/>
              <a:t>Y</a:t>
            </a:r>
            <a:r>
              <a:rPr dirty="0"/>
              <a:t>ALI	ŞİDDET</a:t>
            </a:r>
          </a:p>
        </p:txBody>
      </p:sp>
      <p:sp>
        <p:nvSpPr>
          <p:cNvPr id="3" name="object 3"/>
          <p:cNvSpPr txBox="1"/>
          <p:nvPr/>
        </p:nvSpPr>
        <p:spPr>
          <a:xfrm>
            <a:off x="535940" y="3039617"/>
            <a:ext cx="2842895" cy="997709"/>
          </a:xfrm>
          <a:prstGeom prst="rect">
            <a:avLst/>
          </a:prstGeom>
        </p:spPr>
        <p:txBody>
          <a:bodyPr vert="horz" wrap="square" lIns="0" tIns="12700" rIns="0" bIns="0" rtlCol="0">
            <a:spAutoFit/>
          </a:bodyPr>
          <a:lstStyle/>
          <a:p>
            <a:pPr marL="12700" algn="ctr">
              <a:lnSpc>
                <a:spcPct val="100000"/>
              </a:lnSpc>
              <a:spcBef>
                <a:spcPts val="100"/>
              </a:spcBef>
            </a:pPr>
            <a:r>
              <a:rPr sz="3200" b="1" dirty="0">
                <a:solidFill>
                  <a:srgbClr val="4471C4"/>
                </a:solidFill>
                <a:latin typeface="Arial"/>
                <a:cs typeface="Arial"/>
              </a:rPr>
              <a:t>İ</a:t>
            </a:r>
            <a:r>
              <a:rPr sz="3200" b="1" dirty="0">
                <a:solidFill>
                  <a:srgbClr val="4471C4"/>
                </a:solidFill>
                <a:latin typeface="Gadugi"/>
                <a:cs typeface="Gadugi"/>
              </a:rPr>
              <a:t>stanbul</a:t>
            </a:r>
            <a:r>
              <a:rPr sz="3200" b="1" spc="-85" dirty="0">
                <a:solidFill>
                  <a:srgbClr val="4471C4"/>
                </a:solidFill>
                <a:latin typeface="Gadugi"/>
                <a:cs typeface="Gadugi"/>
              </a:rPr>
              <a:t> </a:t>
            </a:r>
            <a:r>
              <a:rPr sz="3200" b="1" spc="-5" dirty="0">
                <a:solidFill>
                  <a:srgbClr val="4471C4"/>
                </a:solidFill>
                <a:latin typeface="Gadugi"/>
                <a:cs typeface="Gadugi"/>
              </a:rPr>
              <a:t>Sözle</a:t>
            </a:r>
            <a:r>
              <a:rPr sz="3200" b="1" spc="-5" dirty="0">
                <a:solidFill>
                  <a:srgbClr val="4471C4"/>
                </a:solidFill>
                <a:latin typeface="Arial"/>
                <a:cs typeface="Arial"/>
              </a:rPr>
              <a:t>ş</a:t>
            </a:r>
            <a:r>
              <a:rPr sz="3200" b="1" spc="-5" dirty="0">
                <a:solidFill>
                  <a:srgbClr val="4471C4"/>
                </a:solidFill>
                <a:latin typeface="Gadugi"/>
                <a:cs typeface="Gadugi"/>
              </a:rPr>
              <a:t>mesi</a:t>
            </a:r>
            <a:endParaRPr sz="3200" dirty="0">
              <a:latin typeface="Gadugi"/>
              <a:cs typeface="Gadugi"/>
            </a:endParaRPr>
          </a:p>
        </p:txBody>
      </p:sp>
      <p:sp>
        <p:nvSpPr>
          <p:cNvPr id="4" name="object 4"/>
          <p:cNvSpPr txBox="1"/>
          <p:nvPr/>
        </p:nvSpPr>
        <p:spPr>
          <a:xfrm>
            <a:off x="4343400" y="1981200"/>
            <a:ext cx="6421120" cy="3748462"/>
          </a:xfrm>
          <a:prstGeom prst="rect">
            <a:avLst/>
          </a:prstGeom>
        </p:spPr>
        <p:txBody>
          <a:bodyPr vert="horz" wrap="square" lIns="0" tIns="54610" rIns="0" bIns="0" rtlCol="0">
            <a:spAutoFit/>
          </a:bodyPr>
          <a:lstStyle/>
          <a:p>
            <a:pPr marL="12700" marR="5080" algn="ctr">
              <a:lnSpc>
                <a:spcPct val="150000"/>
              </a:lnSpc>
              <a:spcBef>
                <a:spcPts val="430"/>
              </a:spcBef>
            </a:pPr>
            <a:r>
              <a:rPr sz="3200" spc="-10" dirty="0">
                <a:solidFill>
                  <a:srgbClr val="333E50"/>
                </a:solidFill>
                <a:latin typeface="Comic Sans MS" pitchFamily="66" charset="0"/>
                <a:cs typeface="Gadugi"/>
              </a:rPr>
              <a:t>“Kadınlara yönelik toplumsal cinsiyete  dayalı </a:t>
            </a:r>
            <a:r>
              <a:rPr sz="3200" spc="-20" dirty="0">
                <a:solidFill>
                  <a:srgbClr val="333E50"/>
                </a:solidFill>
                <a:latin typeface="Comic Sans MS" pitchFamily="66" charset="0"/>
                <a:cs typeface="Arial"/>
              </a:rPr>
              <a:t>ş</a:t>
            </a:r>
            <a:r>
              <a:rPr sz="3200" spc="-20" dirty="0">
                <a:solidFill>
                  <a:srgbClr val="333E50"/>
                </a:solidFill>
                <a:latin typeface="Comic Sans MS" pitchFamily="66" charset="0"/>
                <a:cs typeface="Gadugi"/>
              </a:rPr>
              <a:t>iddet”, </a:t>
            </a:r>
            <a:r>
              <a:rPr sz="3200" spc="-10" dirty="0">
                <a:solidFill>
                  <a:srgbClr val="333E50"/>
                </a:solidFill>
                <a:latin typeface="Comic Sans MS" pitchFamily="66" charset="0"/>
                <a:cs typeface="Gadugi"/>
              </a:rPr>
              <a:t>kadına kadın  olmasından dolayı uygulanan </a:t>
            </a:r>
            <a:r>
              <a:rPr sz="3200" spc="-20" dirty="0">
                <a:solidFill>
                  <a:srgbClr val="333E50"/>
                </a:solidFill>
                <a:latin typeface="Comic Sans MS" pitchFamily="66" charset="0"/>
                <a:cs typeface="Gadugi"/>
              </a:rPr>
              <a:t>ve  </a:t>
            </a:r>
            <a:r>
              <a:rPr sz="3200" spc="-10" dirty="0">
                <a:solidFill>
                  <a:srgbClr val="333E50"/>
                </a:solidFill>
                <a:latin typeface="Comic Sans MS" pitchFamily="66" charset="0"/>
                <a:cs typeface="Gadugi"/>
              </a:rPr>
              <a:t>kadınları orantısız bir biçimde  etkileyen </a:t>
            </a:r>
            <a:r>
              <a:rPr sz="3200" spc="-10" dirty="0">
                <a:solidFill>
                  <a:srgbClr val="333E50"/>
                </a:solidFill>
                <a:latin typeface="Comic Sans MS" pitchFamily="66" charset="0"/>
                <a:cs typeface="Arial"/>
              </a:rPr>
              <a:t>ş</a:t>
            </a:r>
            <a:r>
              <a:rPr sz="3200" spc="-10" dirty="0">
                <a:solidFill>
                  <a:srgbClr val="333E50"/>
                </a:solidFill>
                <a:latin typeface="Comic Sans MS" pitchFamily="66" charset="0"/>
                <a:cs typeface="Gadugi"/>
              </a:rPr>
              <a:t>iddet anlamına</a:t>
            </a:r>
            <a:r>
              <a:rPr sz="3200" spc="114" dirty="0">
                <a:solidFill>
                  <a:srgbClr val="333E50"/>
                </a:solidFill>
                <a:latin typeface="Comic Sans MS" pitchFamily="66" charset="0"/>
                <a:cs typeface="Gadugi"/>
              </a:rPr>
              <a:t> </a:t>
            </a:r>
            <a:r>
              <a:rPr sz="3200" spc="-45" dirty="0">
                <a:solidFill>
                  <a:srgbClr val="333E50"/>
                </a:solidFill>
                <a:latin typeface="Comic Sans MS" pitchFamily="66" charset="0"/>
                <a:cs typeface="Gadugi"/>
              </a:rPr>
              <a:t>gelir.</a:t>
            </a:r>
            <a:endParaRPr sz="3200" dirty="0">
              <a:latin typeface="Comic Sans MS" pitchFamily="66" charset="0"/>
              <a:cs typeface="Gadug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039617"/>
            <a:ext cx="2842895" cy="997709"/>
          </a:xfrm>
          <a:prstGeom prst="rect">
            <a:avLst/>
          </a:prstGeom>
        </p:spPr>
        <p:txBody>
          <a:bodyPr vert="horz" wrap="square" lIns="0" tIns="12700" rIns="0" bIns="0" rtlCol="0">
            <a:spAutoFit/>
          </a:bodyPr>
          <a:lstStyle/>
          <a:p>
            <a:pPr marL="12700" algn="ctr">
              <a:lnSpc>
                <a:spcPct val="100000"/>
              </a:lnSpc>
              <a:spcBef>
                <a:spcPts val="100"/>
              </a:spcBef>
            </a:pPr>
            <a:r>
              <a:rPr sz="3200" b="1" dirty="0">
                <a:solidFill>
                  <a:srgbClr val="4471C4"/>
                </a:solidFill>
                <a:latin typeface="Arial"/>
                <a:cs typeface="Arial"/>
              </a:rPr>
              <a:t>İ</a:t>
            </a:r>
            <a:r>
              <a:rPr sz="3200" b="1" dirty="0">
                <a:solidFill>
                  <a:srgbClr val="4471C4"/>
                </a:solidFill>
                <a:latin typeface="Gadugi"/>
                <a:cs typeface="Gadugi"/>
              </a:rPr>
              <a:t>stanbul</a:t>
            </a:r>
            <a:r>
              <a:rPr sz="3200" b="1" spc="-85" dirty="0">
                <a:solidFill>
                  <a:srgbClr val="4471C4"/>
                </a:solidFill>
                <a:latin typeface="Gadugi"/>
                <a:cs typeface="Gadugi"/>
              </a:rPr>
              <a:t> </a:t>
            </a:r>
            <a:r>
              <a:rPr sz="3200" b="1" spc="-5" dirty="0">
                <a:solidFill>
                  <a:srgbClr val="4471C4"/>
                </a:solidFill>
                <a:latin typeface="Gadugi"/>
                <a:cs typeface="Gadugi"/>
              </a:rPr>
              <a:t>Sözle</a:t>
            </a:r>
            <a:r>
              <a:rPr sz="3200" b="1" spc="-5" dirty="0">
                <a:solidFill>
                  <a:srgbClr val="4471C4"/>
                </a:solidFill>
                <a:latin typeface="Arial"/>
                <a:cs typeface="Arial"/>
              </a:rPr>
              <a:t>ş</a:t>
            </a:r>
            <a:r>
              <a:rPr sz="3200" b="1" spc="-5" dirty="0">
                <a:solidFill>
                  <a:srgbClr val="4471C4"/>
                </a:solidFill>
                <a:latin typeface="Gadugi"/>
                <a:cs typeface="Gadugi"/>
              </a:rPr>
              <a:t>mesi</a:t>
            </a:r>
            <a:endParaRPr sz="3200" dirty="0">
              <a:latin typeface="Gadugi"/>
              <a:cs typeface="Gadugi"/>
            </a:endParaRPr>
          </a:p>
        </p:txBody>
      </p:sp>
      <p:sp>
        <p:nvSpPr>
          <p:cNvPr id="3" name="object 3"/>
          <p:cNvSpPr txBox="1"/>
          <p:nvPr/>
        </p:nvSpPr>
        <p:spPr>
          <a:xfrm>
            <a:off x="3886200" y="1371600"/>
            <a:ext cx="7696200" cy="5225790"/>
          </a:xfrm>
          <a:prstGeom prst="rect">
            <a:avLst/>
          </a:prstGeom>
        </p:spPr>
        <p:txBody>
          <a:bodyPr vert="horz" wrap="square" lIns="0" tIns="54610" rIns="0" bIns="0" rtlCol="0">
            <a:spAutoFit/>
          </a:bodyPr>
          <a:lstStyle/>
          <a:p>
            <a:pPr marL="12700" marR="5080" indent="-1270" algn="ctr">
              <a:lnSpc>
                <a:spcPct val="150000"/>
              </a:lnSpc>
              <a:spcBef>
                <a:spcPts val="430"/>
              </a:spcBef>
            </a:pPr>
            <a:r>
              <a:rPr sz="3200" spc="-60" dirty="0">
                <a:solidFill>
                  <a:srgbClr val="333E50"/>
                </a:solidFill>
                <a:latin typeface="Comic Sans MS" pitchFamily="66" charset="0"/>
                <a:cs typeface="Gadugi"/>
              </a:rPr>
              <a:t>“Aile </a:t>
            </a:r>
            <a:r>
              <a:rPr sz="3200" spc="-5" dirty="0">
                <a:solidFill>
                  <a:srgbClr val="333E50"/>
                </a:solidFill>
                <a:latin typeface="Comic Sans MS" pitchFamily="66" charset="0"/>
                <a:cs typeface="Gadugi"/>
              </a:rPr>
              <a:t>içi </a:t>
            </a:r>
            <a:r>
              <a:rPr sz="3200" spc="-20" dirty="0">
                <a:solidFill>
                  <a:srgbClr val="333E50"/>
                </a:solidFill>
                <a:latin typeface="Comic Sans MS" pitchFamily="66" charset="0"/>
                <a:cs typeface="Arial"/>
              </a:rPr>
              <a:t>ş</a:t>
            </a:r>
            <a:r>
              <a:rPr sz="3200" spc="-20" dirty="0">
                <a:solidFill>
                  <a:srgbClr val="333E50"/>
                </a:solidFill>
                <a:latin typeface="Comic Sans MS" pitchFamily="66" charset="0"/>
                <a:cs typeface="Gadugi"/>
              </a:rPr>
              <a:t>iddet”, </a:t>
            </a:r>
            <a:r>
              <a:rPr sz="3200" spc="-10" dirty="0">
                <a:solidFill>
                  <a:srgbClr val="333E50"/>
                </a:solidFill>
                <a:latin typeface="Comic Sans MS" pitchFamily="66" charset="0"/>
                <a:cs typeface="Gadugi"/>
              </a:rPr>
              <a:t>aile içerisinde </a:t>
            </a:r>
            <a:r>
              <a:rPr sz="3200" spc="-15" dirty="0">
                <a:solidFill>
                  <a:srgbClr val="333E50"/>
                </a:solidFill>
                <a:latin typeface="Comic Sans MS" pitchFamily="66" charset="0"/>
                <a:cs typeface="Gadugi"/>
              </a:rPr>
              <a:t>veya  </a:t>
            </a:r>
            <a:r>
              <a:rPr sz="3200" spc="-5" dirty="0">
                <a:solidFill>
                  <a:srgbClr val="333E50"/>
                </a:solidFill>
                <a:latin typeface="Comic Sans MS" pitchFamily="66" charset="0"/>
                <a:cs typeface="Gadugi"/>
              </a:rPr>
              <a:t>hanede </a:t>
            </a:r>
            <a:r>
              <a:rPr sz="3200" spc="-15" dirty="0">
                <a:solidFill>
                  <a:srgbClr val="333E50"/>
                </a:solidFill>
                <a:latin typeface="Comic Sans MS" pitchFamily="66" charset="0"/>
                <a:cs typeface="Gadugi"/>
              </a:rPr>
              <a:t>veya </a:t>
            </a:r>
            <a:r>
              <a:rPr sz="3200" spc="-10" dirty="0">
                <a:solidFill>
                  <a:srgbClr val="333E50"/>
                </a:solidFill>
                <a:latin typeface="Comic Sans MS" pitchFamily="66" charset="0"/>
                <a:cs typeface="Gadugi"/>
              </a:rPr>
              <a:t>ma</a:t>
            </a:r>
            <a:r>
              <a:rPr sz="3200" spc="-10" dirty="0">
                <a:solidFill>
                  <a:srgbClr val="333E50"/>
                </a:solidFill>
                <a:latin typeface="Comic Sans MS" pitchFamily="66" charset="0"/>
                <a:cs typeface="Arial"/>
              </a:rPr>
              <a:t>ğ</a:t>
            </a:r>
            <a:r>
              <a:rPr sz="3200" spc="-10" dirty="0">
                <a:solidFill>
                  <a:srgbClr val="333E50"/>
                </a:solidFill>
                <a:latin typeface="Comic Sans MS" pitchFamily="66" charset="0"/>
                <a:cs typeface="Gadugi"/>
              </a:rPr>
              <a:t>dur faille aynı evi  payla</a:t>
            </a:r>
            <a:r>
              <a:rPr sz="3200" spc="-10" dirty="0">
                <a:solidFill>
                  <a:srgbClr val="333E50"/>
                </a:solidFill>
                <a:latin typeface="Comic Sans MS" pitchFamily="66" charset="0"/>
                <a:cs typeface="Arial"/>
              </a:rPr>
              <a:t>ş</a:t>
            </a:r>
            <a:r>
              <a:rPr sz="3200" spc="-10" dirty="0">
                <a:solidFill>
                  <a:srgbClr val="333E50"/>
                </a:solidFill>
                <a:latin typeface="Comic Sans MS" pitchFamily="66" charset="0"/>
                <a:cs typeface="Gadugi"/>
              </a:rPr>
              <a:t>sa </a:t>
            </a:r>
            <a:r>
              <a:rPr sz="3200" spc="-5" dirty="0">
                <a:solidFill>
                  <a:srgbClr val="333E50"/>
                </a:solidFill>
                <a:latin typeface="Comic Sans MS" pitchFamily="66" charset="0"/>
                <a:cs typeface="Gadugi"/>
              </a:rPr>
              <a:t>da </a:t>
            </a:r>
            <a:r>
              <a:rPr sz="3200" spc="-10" dirty="0">
                <a:solidFill>
                  <a:srgbClr val="333E50"/>
                </a:solidFill>
                <a:latin typeface="Comic Sans MS" pitchFamily="66" charset="0"/>
                <a:cs typeface="Gadugi"/>
              </a:rPr>
              <a:t>payla</a:t>
            </a:r>
            <a:r>
              <a:rPr sz="3200" spc="-10" dirty="0">
                <a:solidFill>
                  <a:srgbClr val="333E50"/>
                </a:solidFill>
                <a:latin typeface="Comic Sans MS" pitchFamily="66" charset="0"/>
                <a:cs typeface="Arial"/>
              </a:rPr>
              <a:t>ş</a:t>
            </a:r>
            <a:r>
              <a:rPr sz="3200" spc="-10" dirty="0">
                <a:solidFill>
                  <a:srgbClr val="333E50"/>
                </a:solidFill>
                <a:latin typeface="Comic Sans MS" pitchFamily="66" charset="0"/>
                <a:cs typeface="Gadugi"/>
              </a:rPr>
              <a:t>masa </a:t>
            </a:r>
            <a:r>
              <a:rPr sz="3200" spc="-5" dirty="0">
                <a:solidFill>
                  <a:srgbClr val="333E50"/>
                </a:solidFill>
                <a:latin typeface="Comic Sans MS" pitchFamily="66" charset="0"/>
                <a:cs typeface="Gadugi"/>
              </a:rPr>
              <a:t>da </a:t>
            </a:r>
            <a:r>
              <a:rPr sz="3200" spc="-10" dirty="0">
                <a:solidFill>
                  <a:srgbClr val="333E50"/>
                </a:solidFill>
                <a:latin typeface="Comic Sans MS" pitchFamily="66" charset="0"/>
                <a:cs typeface="Gadugi"/>
              </a:rPr>
              <a:t>eski </a:t>
            </a:r>
            <a:r>
              <a:rPr sz="3200" spc="-15" dirty="0">
                <a:solidFill>
                  <a:srgbClr val="333E50"/>
                </a:solidFill>
                <a:latin typeface="Comic Sans MS" pitchFamily="66" charset="0"/>
                <a:cs typeface="Gadugi"/>
              </a:rPr>
              <a:t>veya  </a:t>
            </a:r>
            <a:r>
              <a:rPr sz="3200" spc="-10" dirty="0">
                <a:solidFill>
                  <a:srgbClr val="333E50"/>
                </a:solidFill>
                <a:latin typeface="Comic Sans MS" pitchFamily="66" charset="0"/>
                <a:cs typeface="Arial"/>
              </a:rPr>
              <a:t>ş</a:t>
            </a:r>
            <a:r>
              <a:rPr sz="3200" spc="-10" dirty="0">
                <a:solidFill>
                  <a:srgbClr val="333E50"/>
                </a:solidFill>
                <a:latin typeface="Comic Sans MS" pitchFamily="66" charset="0"/>
                <a:cs typeface="Gadugi"/>
              </a:rPr>
              <a:t>imdiki </a:t>
            </a:r>
            <a:r>
              <a:rPr sz="3200" spc="-5" dirty="0">
                <a:solidFill>
                  <a:srgbClr val="333E50"/>
                </a:solidFill>
                <a:latin typeface="Comic Sans MS" pitchFamily="66" charset="0"/>
                <a:cs typeface="Gadugi"/>
              </a:rPr>
              <a:t>e</a:t>
            </a:r>
            <a:r>
              <a:rPr sz="3200" spc="-5" dirty="0">
                <a:solidFill>
                  <a:srgbClr val="333E50"/>
                </a:solidFill>
                <a:latin typeface="Comic Sans MS" pitchFamily="66" charset="0"/>
                <a:cs typeface="Arial"/>
              </a:rPr>
              <a:t>ş</a:t>
            </a:r>
            <a:r>
              <a:rPr sz="3200" spc="-5" dirty="0">
                <a:solidFill>
                  <a:srgbClr val="333E50"/>
                </a:solidFill>
                <a:latin typeface="Comic Sans MS" pitchFamily="66" charset="0"/>
                <a:cs typeface="Gadugi"/>
              </a:rPr>
              <a:t>ler </a:t>
            </a:r>
            <a:r>
              <a:rPr sz="3200" spc="-15" dirty="0">
                <a:solidFill>
                  <a:srgbClr val="333E50"/>
                </a:solidFill>
                <a:latin typeface="Comic Sans MS" pitchFamily="66" charset="0"/>
                <a:cs typeface="Gadugi"/>
              </a:rPr>
              <a:t>veya </a:t>
            </a:r>
            <a:r>
              <a:rPr sz="3200" spc="-5" dirty="0">
                <a:solidFill>
                  <a:srgbClr val="333E50"/>
                </a:solidFill>
                <a:latin typeface="Comic Sans MS" pitchFamily="66" charset="0"/>
                <a:cs typeface="Gadugi"/>
              </a:rPr>
              <a:t>partnerler </a:t>
            </a:r>
            <a:r>
              <a:rPr sz="3200" spc="-10" dirty="0">
                <a:solidFill>
                  <a:srgbClr val="333E50"/>
                </a:solidFill>
                <a:latin typeface="Comic Sans MS" pitchFamily="66" charset="0"/>
                <a:cs typeface="Gadugi"/>
              </a:rPr>
              <a:t>arasında  </a:t>
            </a:r>
            <a:r>
              <a:rPr sz="3200" spc="-15" dirty="0">
                <a:solidFill>
                  <a:srgbClr val="333E50"/>
                </a:solidFill>
                <a:latin typeface="Comic Sans MS" pitchFamily="66" charset="0"/>
                <a:cs typeface="Gadugi"/>
              </a:rPr>
              <a:t>meydana </a:t>
            </a:r>
            <a:r>
              <a:rPr sz="3200" spc="-10" dirty="0">
                <a:solidFill>
                  <a:srgbClr val="333E50"/>
                </a:solidFill>
                <a:latin typeface="Comic Sans MS" pitchFamily="66" charset="0"/>
                <a:cs typeface="Gadugi"/>
              </a:rPr>
              <a:t>gelen her </a:t>
            </a:r>
            <a:r>
              <a:rPr sz="3200" spc="-5" dirty="0">
                <a:solidFill>
                  <a:srgbClr val="333E50"/>
                </a:solidFill>
                <a:latin typeface="Comic Sans MS" pitchFamily="66" charset="0"/>
                <a:cs typeface="Gadugi"/>
              </a:rPr>
              <a:t>türlü </a:t>
            </a:r>
            <a:r>
              <a:rPr sz="3200" spc="-10" dirty="0">
                <a:solidFill>
                  <a:srgbClr val="333E50"/>
                </a:solidFill>
                <a:latin typeface="Comic Sans MS" pitchFamily="66" charset="0"/>
                <a:cs typeface="Gadugi"/>
              </a:rPr>
              <a:t>fiziksel,  </a:t>
            </a:r>
            <a:r>
              <a:rPr sz="3200" spc="-5" dirty="0">
                <a:solidFill>
                  <a:srgbClr val="333E50"/>
                </a:solidFill>
                <a:latin typeface="Comic Sans MS" pitchFamily="66" charset="0"/>
                <a:cs typeface="Gadugi"/>
              </a:rPr>
              <a:t>cinsel, </a:t>
            </a:r>
            <a:r>
              <a:rPr sz="3200" spc="-15" dirty="0">
                <a:solidFill>
                  <a:srgbClr val="333E50"/>
                </a:solidFill>
                <a:latin typeface="Comic Sans MS" pitchFamily="66" charset="0"/>
                <a:cs typeface="Gadugi"/>
              </a:rPr>
              <a:t>psikolojik veya ekonomik </a:t>
            </a:r>
            <a:r>
              <a:rPr sz="3200" spc="-10" dirty="0">
                <a:solidFill>
                  <a:srgbClr val="333E50"/>
                </a:solidFill>
                <a:latin typeface="Comic Sans MS" pitchFamily="66" charset="0"/>
                <a:cs typeface="Arial"/>
              </a:rPr>
              <a:t>ş</a:t>
            </a:r>
            <a:r>
              <a:rPr sz="3200" spc="-10" dirty="0">
                <a:solidFill>
                  <a:srgbClr val="333E50"/>
                </a:solidFill>
                <a:latin typeface="Comic Sans MS" pitchFamily="66" charset="0"/>
                <a:cs typeface="Gadugi"/>
              </a:rPr>
              <a:t>iddet  eylemi anlamına</a:t>
            </a:r>
            <a:r>
              <a:rPr sz="3200" spc="100" dirty="0">
                <a:solidFill>
                  <a:srgbClr val="333E50"/>
                </a:solidFill>
                <a:latin typeface="Comic Sans MS" pitchFamily="66" charset="0"/>
                <a:cs typeface="Gadugi"/>
              </a:rPr>
              <a:t> </a:t>
            </a:r>
            <a:r>
              <a:rPr sz="3200" spc="-45" dirty="0">
                <a:solidFill>
                  <a:srgbClr val="333E50"/>
                </a:solidFill>
                <a:latin typeface="Comic Sans MS" pitchFamily="66" charset="0"/>
                <a:cs typeface="Gadugi"/>
              </a:rPr>
              <a:t>gelir.</a:t>
            </a:r>
            <a:endParaRPr sz="3200" dirty="0">
              <a:latin typeface="Comic Sans MS" pitchFamily="66" charset="0"/>
              <a:cs typeface="Gadugi"/>
            </a:endParaRPr>
          </a:p>
        </p:txBody>
      </p:sp>
      <p:sp>
        <p:nvSpPr>
          <p:cNvPr id="4" name="object 4"/>
          <p:cNvSpPr txBox="1">
            <a:spLocks noGrp="1"/>
          </p:cNvSpPr>
          <p:nvPr>
            <p:ph type="title"/>
          </p:nvPr>
        </p:nvSpPr>
        <p:spPr>
          <a:xfrm>
            <a:off x="1066800" y="457200"/>
            <a:ext cx="2819400" cy="513715"/>
          </a:xfrm>
          <a:prstGeom prst="rect">
            <a:avLst/>
          </a:prstGeom>
        </p:spPr>
        <p:txBody>
          <a:bodyPr vert="horz" wrap="square" lIns="0" tIns="12700" rIns="0" bIns="0" rtlCol="0">
            <a:spAutoFit/>
          </a:bodyPr>
          <a:lstStyle/>
          <a:p>
            <a:pPr marL="12700">
              <a:lnSpc>
                <a:spcPct val="100000"/>
              </a:lnSpc>
              <a:spcBef>
                <a:spcPts val="100"/>
              </a:spcBef>
            </a:pPr>
            <a:r>
              <a:rPr dirty="0"/>
              <a:t>AİLE İÇİ</a:t>
            </a:r>
            <a:r>
              <a:rPr spc="-105" dirty="0"/>
              <a:t> </a:t>
            </a:r>
            <a:r>
              <a:rPr dirty="0"/>
              <a:t>ŞİDDET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2929" y="382015"/>
            <a:ext cx="9538970" cy="513715"/>
          </a:xfrm>
          <a:prstGeom prst="rect">
            <a:avLst/>
          </a:prstGeom>
        </p:spPr>
        <p:txBody>
          <a:bodyPr vert="horz" wrap="square" lIns="0" tIns="13335" rIns="0" bIns="0" rtlCol="0">
            <a:spAutoFit/>
          </a:bodyPr>
          <a:lstStyle/>
          <a:p>
            <a:pPr marL="12700">
              <a:lnSpc>
                <a:spcPct val="100000"/>
              </a:lnSpc>
              <a:spcBef>
                <a:spcPts val="105"/>
              </a:spcBef>
            </a:pPr>
            <a:r>
              <a:rPr spc="-5" dirty="0"/>
              <a:t>ŞİDDET </a:t>
            </a:r>
            <a:r>
              <a:rPr dirty="0"/>
              <a:t>KADINLAR </a:t>
            </a:r>
            <a:r>
              <a:rPr spc="-5" dirty="0"/>
              <a:t>İÇİN </a:t>
            </a:r>
            <a:r>
              <a:rPr dirty="0"/>
              <a:t>NEDEN ÖNEMLİ BİR</a:t>
            </a:r>
            <a:r>
              <a:rPr spc="-60" dirty="0"/>
              <a:t> </a:t>
            </a:r>
            <a:r>
              <a:rPr dirty="0"/>
              <a:t>SORUNDUR?</a:t>
            </a:r>
          </a:p>
        </p:txBody>
      </p:sp>
      <p:sp>
        <p:nvSpPr>
          <p:cNvPr id="3" name="object 3"/>
          <p:cNvSpPr txBox="1"/>
          <p:nvPr/>
        </p:nvSpPr>
        <p:spPr>
          <a:xfrm>
            <a:off x="1042822" y="1813305"/>
            <a:ext cx="9949815" cy="4416425"/>
          </a:xfrm>
          <a:prstGeom prst="rect">
            <a:avLst/>
          </a:prstGeom>
        </p:spPr>
        <p:txBody>
          <a:bodyPr vert="horz" wrap="square" lIns="0" tIns="12065" rIns="0" bIns="0" rtlCol="0">
            <a:spAutoFit/>
          </a:bodyPr>
          <a:lstStyle/>
          <a:p>
            <a:pPr marL="469265" indent="-456565">
              <a:lnSpc>
                <a:spcPct val="100000"/>
              </a:lnSpc>
              <a:spcBef>
                <a:spcPts val="95"/>
              </a:spcBef>
              <a:buFont typeface="Wingdings"/>
              <a:buChar char=""/>
              <a:tabLst>
                <a:tab pos="469265" algn="l"/>
                <a:tab pos="469900" algn="l"/>
              </a:tabLst>
            </a:pPr>
            <a:r>
              <a:rPr sz="2800" b="1" spc="-10" dirty="0">
                <a:solidFill>
                  <a:srgbClr val="333E50"/>
                </a:solidFill>
                <a:latin typeface="Arial"/>
                <a:cs typeface="Arial"/>
              </a:rPr>
              <a:t>Ş</a:t>
            </a:r>
            <a:r>
              <a:rPr sz="2800" b="1" spc="-10" dirty="0">
                <a:solidFill>
                  <a:srgbClr val="333E50"/>
                </a:solidFill>
                <a:latin typeface="Gadugi"/>
                <a:cs typeface="Gadugi"/>
              </a:rPr>
              <a:t>iddet hala </a:t>
            </a:r>
            <a:r>
              <a:rPr sz="2800" b="1" spc="-50" dirty="0">
                <a:solidFill>
                  <a:srgbClr val="333E50"/>
                </a:solidFill>
                <a:latin typeface="Gadugi"/>
                <a:cs typeface="Gadugi"/>
              </a:rPr>
              <a:t>Türkiye’de </a:t>
            </a:r>
            <a:r>
              <a:rPr sz="2800" b="1" spc="-20" dirty="0">
                <a:solidFill>
                  <a:srgbClr val="333E50"/>
                </a:solidFill>
                <a:latin typeface="Gadugi"/>
                <a:cs typeface="Gadugi"/>
              </a:rPr>
              <a:t>ve </a:t>
            </a:r>
            <a:r>
              <a:rPr sz="2800" b="1" spc="-10" dirty="0">
                <a:solidFill>
                  <a:srgbClr val="333E50"/>
                </a:solidFill>
                <a:latin typeface="Gadugi"/>
                <a:cs typeface="Gadugi"/>
              </a:rPr>
              <a:t>dünyada </a:t>
            </a:r>
            <a:r>
              <a:rPr sz="2800" b="1" spc="-5" dirty="0">
                <a:solidFill>
                  <a:srgbClr val="333E50"/>
                </a:solidFill>
                <a:latin typeface="Gadugi"/>
                <a:cs typeface="Gadugi"/>
              </a:rPr>
              <a:t>önemli </a:t>
            </a:r>
            <a:r>
              <a:rPr sz="2800" b="1" spc="-10" dirty="0">
                <a:solidFill>
                  <a:srgbClr val="333E50"/>
                </a:solidFill>
                <a:latin typeface="Gadugi"/>
                <a:cs typeface="Gadugi"/>
              </a:rPr>
              <a:t>bir</a:t>
            </a:r>
            <a:r>
              <a:rPr sz="2800" b="1" spc="315" dirty="0">
                <a:solidFill>
                  <a:srgbClr val="333E50"/>
                </a:solidFill>
                <a:latin typeface="Gadugi"/>
                <a:cs typeface="Gadugi"/>
              </a:rPr>
              <a:t> </a:t>
            </a:r>
            <a:r>
              <a:rPr sz="2800" b="1" spc="-30" dirty="0">
                <a:solidFill>
                  <a:srgbClr val="333E50"/>
                </a:solidFill>
                <a:latin typeface="Gadugi"/>
                <a:cs typeface="Gadugi"/>
              </a:rPr>
              <a:t>sorundur.</a:t>
            </a:r>
            <a:endParaRPr sz="2800">
              <a:latin typeface="Gadugi"/>
              <a:cs typeface="Gadugi"/>
            </a:endParaRPr>
          </a:p>
          <a:p>
            <a:pPr marL="469265" marR="6985" indent="-456565">
              <a:lnSpc>
                <a:spcPts val="3040"/>
              </a:lnSpc>
              <a:spcBef>
                <a:spcPts val="2540"/>
              </a:spcBef>
              <a:buFont typeface="Wingdings"/>
              <a:buChar char=""/>
              <a:tabLst>
                <a:tab pos="469265" algn="l"/>
                <a:tab pos="469900" algn="l"/>
                <a:tab pos="2127885" algn="l"/>
                <a:tab pos="3724910" algn="l"/>
                <a:tab pos="4339590" algn="l"/>
                <a:tab pos="5982335" algn="l"/>
                <a:tab pos="7666990" algn="l"/>
                <a:tab pos="8766175" algn="l"/>
              </a:tabLst>
            </a:pPr>
            <a:r>
              <a:rPr sz="2800" b="1" spc="-10" dirty="0">
                <a:solidFill>
                  <a:srgbClr val="333E50"/>
                </a:solidFill>
                <a:latin typeface="Arial"/>
                <a:cs typeface="Arial"/>
              </a:rPr>
              <a:t>Ş</a:t>
            </a:r>
            <a:r>
              <a:rPr sz="2800" b="1" dirty="0">
                <a:solidFill>
                  <a:srgbClr val="333E50"/>
                </a:solidFill>
                <a:latin typeface="Gadugi"/>
                <a:cs typeface="Gadugi"/>
              </a:rPr>
              <a:t>i</a:t>
            </a:r>
            <a:r>
              <a:rPr sz="2800" b="1" spc="-10" dirty="0">
                <a:solidFill>
                  <a:srgbClr val="333E50"/>
                </a:solidFill>
                <a:latin typeface="Gadugi"/>
                <a:cs typeface="Gadugi"/>
              </a:rPr>
              <a:t>dde</a:t>
            </a:r>
            <a:r>
              <a:rPr sz="2800" b="1" dirty="0">
                <a:solidFill>
                  <a:srgbClr val="333E50"/>
                </a:solidFill>
                <a:latin typeface="Gadugi"/>
                <a:cs typeface="Gadugi"/>
              </a:rPr>
              <a:t>t</a:t>
            </a:r>
            <a:r>
              <a:rPr sz="2800" b="1" spc="-10" dirty="0">
                <a:solidFill>
                  <a:srgbClr val="333E50"/>
                </a:solidFill>
                <a:latin typeface="Gadugi"/>
                <a:cs typeface="Gadugi"/>
              </a:rPr>
              <a:t>i</a:t>
            </a:r>
            <a:r>
              <a:rPr sz="2800" b="1" spc="-5" dirty="0">
                <a:solidFill>
                  <a:srgbClr val="333E50"/>
                </a:solidFill>
                <a:latin typeface="Gadugi"/>
                <a:cs typeface="Gadugi"/>
              </a:rPr>
              <a:t>n</a:t>
            </a:r>
            <a:r>
              <a:rPr sz="2800" b="1" dirty="0">
                <a:solidFill>
                  <a:srgbClr val="333E50"/>
                </a:solidFill>
                <a:latin typeface="Gadugi"/>
                <a:cs typeface="Gadugi"/>
              </a:rPr>
              <a:t>	k</a:t>
            </a:r>
            <a:r>
              <a:rPr sz="2800" b="1" spc="-10" dirty="0">
                <a:solidFill>
                  <a:srgbClr val="333E50"/>
                </a:solidFill>
                <a:latin typeface="Gadugi"/>
                <a:cs typeface="Gadugi"/>
              </a:rPr>
              <a:t>a</a:t>
            </a:r>
            <a:r>
              <a:rPr sz="2800" b="1" spc="0" dirty="0">
                <a:solidFill>
                  <a:srgbClr val="333E50"/>
                </a:solidFill>
                <a:latin typeface="Gadugi"/>
                <a:cs typeface="Gadugi"/>
              </a:rPr>
              <a:t>d</a:t>
            </a:r>
            <a:r>
              <a:rPr sz="2800" b="1" spc="-10" dirty="0">
                <a:solidFill>
                  <a:srgbClr val="333E50"/>
                </a:solidFill>
                <a:latin typeface="Gadugi"/>
                <a:cs typeface="Gadugi"/>
              </a:rPr>
              <a:t>ı</a:t>
            </a:r>
            <a:r>
              <a:rPr sz="2800" b="1" dirty="0">
                <a:solidFill>
                  <a:srgbClr val="333E50"/>
                </a:solidFill>
                <a:latin typeface="Gadugi"/>
                <a:cs typeface="Gadugi"/>
              </a:rPr>
              <a:t>nl</a:t>
            </a:r>
            <a:r>
              <a:rPr sz="2800" b="1" spc="-10" dirty="0">
                <a:solidFill>
                  <a:srgbClr val="333E50"/>
                </a:solidFill>
                <a:latin typeface="Gadugi"/>
                <a:cs typeface="Gadugi"/>
              </a:rPr>
              <a:t>a</a:t>
            </a:r>
            <a:r>
              <a:rPr sz="2800" b="1" spc="-5" dirty="0">
                <a:solidFill>
                  <a:srgbClr val="333E50"/>
                </a:solidFill>
                <a:latin typeface="Gadugi"/>
                <a:cs typeface="Gadugi"/>
              </a:rPr>
              <a:t>r</a:t>
            </a:r>
            <a:r>
              <a:rPr sz="2800" b="1" dirty="0">
                <a:solidFill>
                  <a:srgbClr val="333E50"/>
                </a:solidFill>
                <a:latin typeface="Gadugi"/>
                <a:cs typeface="Gadugi"/>
              </a:rPr>
              <a:t>	</a:t>
            </a:r>
            <a:r>
              <a:rPr sz="2800" b="1" spc="-35" dirty="0">
                <a:solidFill>
                  <a:srgbClr val="333E50"/>
                </a:solidFill>
                <a:latin typeface="Gadugi"/>
                <a:cs typeface="Gadugi"/>
              </a:rPr>
              <a:t>v</a:t>
            </a:r>
            <a:r>
              <a:rPr sz="2800" b="1" spc="-5" dirty="0">
                <a:solidFill>
                  <a:srgbClr val="333E50"/>
                </a:solidFill>
                <a:latin typeface="Gadugi"/>
                <a:cs typeface="Gadugi"/>
              </a:rPr>
              <a:t>e</a:t>
            </a:r>
            <a:r>
              <a:rPr sz="2800" b="1" dirty="0">
                <a:solidFill>
                  <a:srgbClr val="333E50"/>
                </a:solidFill>
                <a:latin typeface="Gadugi"/>
                <a:cs typeface="Gadugi"/>
              </a:rPr>
              <a:t>	</a:t>
            </a:r>
            <a:r>
              <a:rPr sz="2800" b="1" spc="0" dirty="0">
                <a:solidFill>
                  <a:srgbClr val="333E50"/>
                </a:solidFill>
                <a:latin typeface="Gadugi"/>
                <a:cs typeface="Gadugi"/>
              </a:rPr>
              <a:t>ç</a:t>
            </a:r>
            <a:r>
              <a:rPr sz="2800" b="1" spc="-10" dirty="0">
                <a:solidFill>
                  <a:srgbClr val="333E50"/>
                </a:solidFill>
                <a:latin typeface="Gadugi"/>
                <a:cs typeface="Gadugi"/>
              </a:rPr>
              <a:t>o</a:t>
            </a:r>
            <a:r>
              <a:rPr sz="2800" b="1" spc="-5" dirty="0">
                <a:solidFill>
                  <a:srgbClr val="333E50"/>
                </a:solidFill>
                <a:latin typeface="Gadugi"/>
                <a:cs typeface="Gadugi"/>
              </a:rPr>
              <a:t>cu</a:t>
            </a:r>
            <a:r>
              <a:rPr sz="2800" b="1" dirty="0">
                <a:solidFill>
                  <a:srgbClr val="333E50"/>
                </a:solidFill>
                <a:latin typeface="Gadugi"/>
                <a:cs typeface="Gadugi"/>
              </a:rPr>
              <a:t>kl</a:t>
            </a:r>
            <a:r>
              <a:rPr sz="2800" b="1" spc="-10" dirty="0">
                <a:solidFill>
                  <a:srgbClr val="333E50"/>
                </a:solidFill>
                <a:latin typeface="Gadugi"/>
                <a:cs typeface="Gadugi"/>
              </a:rPr>
              <a:t>a</a:t>
            </a:r>
            <a:r>
              <a:rPr sz="2800" b="1" spc="-5" dirty="0">
                <a:solidFill>
                  <a:srgbClr val="333E50"/>
                </a:solidFill>
                <a:latin typeface="Gadugi"/>
                <a:cs typeface="Gadugi"/>
              </a:rPr>
              <a:t>r</a:t>
            </a:r>
            <a:r>
              <a:rPr sz="2800" b="1" dirty="0">
                <a:solidFill>
                  <a:srgbClr val="333E50"/>
                </a:solidFill>
                <a:latin typeface="Gadugi"/>
                <a:cs typeface="Gadugi"/>
              </a:rPr>
              <a:t>	</a:t>
            </a:r>
            <a:r>
              <a:rPr sz="2800" b="1" spc="-5" dirty="0">
                <a:solidFill>
                  <a:srgbClr val="333E50"/>
                </a:solidFill>
                <a:latin typeface="Gadugi"/>
                <a:cs typeface="Gadugi"/>
              </a:rPr>
              <a:t>üze</a:t>
            </a:r>
            <a:r>
              <a:rPr sz="2800" b="1" spc="5" dirty="0">
                <a:solidFill>
                  <a:srgbClr val="333E50"/>
                </a:solidFill>
                <a:latin typeface="Gadugi"/>
                <a:cs typeface="Gadugi"/>
              </a:rPr>
              <a:t>r</a:t>
            </a:r>
            <a:r>
              <a:rPr sz="2800" b="1" spc="-10" dirty="0">
                <a:solidFill>
                  <a:srgbClr val="333E50"/>
                </a:solidFill>
                <a:latin typeface="Gadugi"/>
                <a:cs typeface="Gadugi"/>
              </a:rPr>
              <a:t>i</a:t>
            </a:r>
            <a:r>
              <a:rPr sz="2800" b="1" dirty="0">
                <a:solidFill>
                  <a:srgbClr val="333E50"/>
                </a:solidFill>
                <a:latin typeface="Gadugi"/>
                <a:cs typeface="Gadugi"/>
              </a:rPr>
              <a:t>n</a:t>
            </a:r>
            <a:r>
              <a:rPr sz="2800" b="1" spc="-10" dirty="0">
                <a:solidFill>
                  <a:srgbClr val="333E50"/>
                </a:solidFill>
                <a:latin typeface="Gadugi"/>
                <a:cs typeface="Gadugi"/>
              </a:rPr>
              <a:t>d</a:t>
            </a:r>
            <a:r>
              <a:rPr sz="2800" b="1" spc="-5" dirty="0">
                <a:solidFill>
                  <a:srgbClr val="333E50"/>
                </a:solidFill>
                <a:latin typeface="Gadugi"/>
                <a:cs typeface="Gadugi"/>
              </a:rPr>
              <a:t>e</a:t>
            </a:r>
            <a:r>
              <a:rPr sz="2800" b="1" dirty="0">
                <a:solidFill>
                  <a:srgbClr val="333E50"/>
                </a:solidFill>
                <a:latin typeface="Gadugi"/>
                <a:cs typeface="Gadugi"/>
              </a:rPr>
              <a:t>	</a:t>
            </a:r>
            <a:r>
              <a:rPr sz="2800" b="1" spc="-10" dirty="0">
                <a:solidFill>
                  <a:srgbClr val="333E50"/>
                </a:solidFill>
                <a:latin typeface="Gadugi"/>
                <a:cs typeface="Gadugi"/>
              </a:rPr>
              <a:t>yı</a:t>
            </a:r>
            <a:r>
              <a:rPr sz="2800" b="1" spc="0" dirty="0">
                <a:solidFill>
                  <a:srgbClr val="333E50"/>
                </a:solidFill>
                <a:latin typeface="Gadugi"/>
                <a:cs typeface="Gadugi"/>
              </a:rPr>
              <a:t>k</a:t>
            </a:r>
            <a:r>
              <a:rPr sz="2800" b="1" spc="-10" dirty="0">
                <a:solidFill>
                  <a:srgbClr val="333E50"/>
                </a:solidFill>
                <a:latin typeface="Gadugi"/>
                <a:cs typeface="Gadugi"/>
              </a:rPr>
              <a:t>ı</a:t>
            </a:r>
            <a:r>
              <a:rPr sz="2800" b="1" dirty="0">
                <a:solidFill>
                  <a:srgbClr val="333E50"/>
                </a:solidFill>
                <a:latin typeface="Gadugi"/>
                <a:cs typeface="Gadugi"/>
              </a:rPr>
              <a:t>c</a:t>
            </a:r>
            <a:r>
              <a:rPr sz="2800" b="1" spc="-5" dirty="0">
                <a:solidFill>
                  <a:srgbClr val="333E50"/>
                </a:solidFill>
                <a:latin typeface="Gadugi"/>
                <a:cs typeface="Gadugi"/>
              </a:rPr>
              <a:t>ı</a:t>
            </a:r>
            <a:r>
              <a:rPr sz="2800" b="1" dirty="0">
                <a:solidFill>
                  <a:srgbClr val="333E50"/>
                </a:solidFill>
                <a:latin typeface="Gadugi"/>
                <a:cs typeface="Gadugi"/>
              </a:rPr>
              <a:t>	</a:t>
            </a:r>
            <a:r>
              <a:rPr sz="2800" b="1" spc="-10" dirty="0">
                <a:solidFill>
                  <a:srgbClr val="333E50"/>
                </a:solidFill>
                <a:latin typeface="Gadugi"/>
                <a:cs typeface="Gadugi"/>
              </a:rPr>
              <a:t>etk</a:t>
            </a:r>
            <a:r>
              <a:rPr sz="2800" b="1" dirty="0">
                <a:solidFill>
                  <a:srgbClr val="333E50"/>
                </a:solidFill>
                <a:latin typeface="Gadugi"/>
                <a:cs typeface="Gadugi"/>
              </a:rPr>
              <a:t>i</a:t>
            </a:r>
            <a:r>
              <a:rPr sz="2800" b="1" spc="-10" dirty="0">
                <a:solidFill>
                  <a:srgbClr val="333E50"/>
                </a:solidFill>
                <a:latin typeface="Gadugi"/>
                <a:cs typeface="Gadugi"/>
              </a:rPr>
              <a:t>le</a:t>
            </a:r>
            <a:r>
              <a:rPr sz="2800" b="1" spc="10" dirty="0">
                <a:solidFill>
                  <a:srgbClr val="333E50"/>
                </a:solidFill>
                <a:latin typeface="Gadugi"/>
                <a:cs typeface="Gadugi"/>
              </a:rPr>
              <a:t>r</a:t>
            </a:r>
            <a:r>
              <a:rPr sz="2800" b="1" spc="-5" dirty="0">
                <a:solidFill>
                  <a:srgbClr val="333E50"/>
                </a:solidFill>
                <a:latin typeface="Gadugi"/>
                <a:cs typeface="Gadugi"/>
              </a:rPr>
              <a:t>i  </a:t>
            </a:r>
            <a:r>
              <a:rPr sz="2800" b="1" spc="-50" dirty="0">
                <a:solidFill>
                  <a:srgbClr val="333E50"/>
                </a:solidFill>
                <a:latin typeface="Gadugi"/>
                <a:cs typeface="Gadugi"/>
              </a:rPr>
              <a:t>vardır.</a:t>
            </a:r>
            <a:endParaRPr sz="2800">
              <a:latin typeface="Gadugi"/>
              <a:cs typeface="Gadugi"/>
            </a:endParaRPr>
          </a:p>
          <a:p>
            <a:pPr marL="469265" marR="5715" indent="-456565">
              <a:lnSpc>
                <a:spcPts val="3020"/>
              </a:lnSpc>
              <a:spcBef>
                <a:spcPts val="2505"/>
              </a:spcBef>
              <a:buFont typeface="Wingdings"/>
              <a:buChar char=""/>
              <a:tabLst>
                <a:tab pos="469265" algn="l"/>
                <a:tab pos="469900" algn="l"/>
                <a:tab pos="1748155" algn="l"/>
                <a:tab pos="3164205" algn="l"/>
                <a:tab pos="3716020" algn="l"/>
                <a:tab pos="4358005" algn="l"/>
                <a:tab pos="6572250" algn="l"/>
                <a:tab pos="7626984" algn="l"/>
                <a:tab pos="9471660" algn="l"/>
              </a:tabLst>
            </a:pPr>
            <a:r>
              <a:rPr sz="2800" b="1" spc="-10" dirty="0">
                <a:solidFill>
                  <a:srgbClr val="333E50"/>
                </a:solidFill>
                <a:latin typeface="Arial"/>
                <a:cs typeface="Arial"/>
              </a:rPr>
              <a:t>Ş</a:t>
            </a:r>
            <a:r>
              <a:rPr sz="2800" b="1" dirty="0">
                <a:solidFill>
                  <a:srgbClr val="333E50"/>
                </a:solidFill>
                <a:latin typeface="Gadugi"/>
                <a:cs typeface="Gadugi"/>
              </a:rPr>
              <a:t>i</a:t>
            </a:r>
            <a:r>
              <a:rPr sz="2800" b="1" spc="-10" dirty="0">
                <a:solidFill>
                  <a:srgbClr val="333E50"/>
                </a:solidFill>
                <a:latin typeface="Gadugi"/>
                <a:cs typeface="Gadugi"/>
              </a:rPr>
              <a:t>dde</a:t>
            </a:r>
            <a:r>
              <a:rPr sz="2800" b="1" spc="-5" dirty="0">
                <a:solidFill>
                  <a:srgbClr val="333E50"/>
                </a:solidFill>
                <a:latin typeface="Gadugi"/>
                <a:cs typeface="Gadugi"/>
              </a:rPr>
              <a:t>t</a:t>
            </a:r>
            <a:r>
              <a:rPr sz="2800" b="1" dirty="0">
                <a:solidFill>
                  <a:srgbClr val="333E50"/>
                </a:solidFill>
                <a:latin typeface="Gadugi"/>
                <a:cs typeface="Gadugi"/>
              </a:rPr>
              <a:t>	k</a:t>
            </a:r>
            <a:r>
              <a:rPr sz="2800" b="1" spc="-10" dirty="0">
                <a:solidFill>
                  <a:srgbClr val="333E50"/>
                </a:solidFill>
                <a:latin typeface="Gadugi"/>
                <a:cs typeface="Gadugi"/>
              </a:rPr>
              <a:t>ad</a:t>
            </a:r>
            <a:r>
              <a:rPr sz="2800" b="1" spc="0" dirty="0">
                <a:solidFill>
                  <a:srgbClr val="333E50"/>
                </a:solidFill>
                <a:latin typeface="Gadugi"/>
                <a:cs typeface="Gadugi"/>
              </a:rPr>
              <a:t>ı</a:t>
            </a:r>
            <a:r>
              <a:rPr sz="2800" b="1" dirty="0">
                <a:solidFill>
                  <a:srgbClr val="333E50"/>
                </a:solidFill>
                <a:latin typeface="Gadugi"/>
                <a:cs typeface="Gadugi"/>
              </a:rPr>
              <a:t>n</a:t>
            </a:r>
            <a:r>
              <a:rPr sz="2800" b="1" spc="-10" dirty="0">
                <a:solidFill>
                  <a:srgbClr val="333E50"/>
                </a:solidFill>
                <a:latin typeface="Gadugi"/>
                <a:cs typeface="Gadugi"/>
              </a:rPr>
              <a:t>ı</a:t>
            </a:r>
            <a:r>
              <a:rPr sz="2800" b="1" spc="-5" dirty="0">
                <a:solidFill>
                  <a:srgbClr val="333E50"/>
                </a:solidFill>
                <a:latin typeface="Gadugi"/>
                <a:cs typeface="Gadugi"/>
              </a:rPr>
              <a:t>n</a:t>
            </a:r>
            <a:r>
              <a:rPr sz="2800" b="1" dirty="0">
                <a:solidFill>
                  <a:srgbClr val="333E50"/>
                </a:solidFill>
                <a:latin typeface="Gadugi"/>
                <a:cs typeface="Gadugi"/>
              </a:rPr>
              <a:t>	</a:t>
            </a:r>
            <a:r>
              <a:rPr sz="2800" b="1" spc="-25" dirty="0">
                <a:solidFill>
                  <a:srgbClr val="333E50"/>
                </a:solidFill>
                <a:latin typeface="Gadugi"/>
                <a:cs typeface="Gadugi"/>
              </a:rPr>
              <a:t>v</a:t>
            </a:r>
            <a:r>
              <a:rPr sz="2800" b="1" spc="-5" dirty="0">
                <a:solidFill>
                  <a:srgbClr val="333E50"/>
                </a:solidFill>
                <a:latin typeface="Gadugi"/>
                <a:cs typeface="Gadugi"/>
              </a:rPr>
              <a:t>e</a:t>
            </a:r>
            <a:r>
              <a:rPr sz="2800" b="1" dirty="0">
                <a:solidFill>
                  <a:srgbClr val="333E50"/>
                </a:solidFill>
                <a:latin typeface="Gadugi"/>
                <a:cs typeface="Gadugi"/>
              </a:rPr>
              <a:t>	k</a:t>
            </a:r>
            <a:r>
              <a:rPr sz="2800" b="1" spc="-10" dirty="0">
                <a:solidFill>
                  <a:srgbClr val="333E50"/>
                </a:solidFill>
                <a:latin typeface="Gadugi"/>
                <a:cs typeface="Gadugi"/>
              </a:rPr>
              <a:t>ı</a:t>
            </a:r>
            <a:r>
              <a:rPr sz="2800" b="1" spc="-5" dirty="0">
                <a:solidFill>
                  <a:srgbClr val="333E50"/>
                </a:solidFill>
                <a:latin typeface="Gadugi"/>
                <a:cs typeface="Gadugi"/>
              </a:rPr>
              <a:t>z</a:t>
            </a:r>
            <a:r>
              <a:rPr sz="2800" b="1" dirty="0">
                <a:solidFill>
                  <a:srgbClr val="333E50"/>
                </a:solidFill>
                <a:latin typeface="Gadugi"/>
                <a:cs typeface="Gadugi"/>
              </a:rPr>
              <a:t>	</a:t>
            </a:r>
            <a:r>
              <a:rPr sz="2800" b="1" spc="-5" dirty="0">
                <a:solidFill>
                  <a:srgbClr val="333E50"/>
                </a:solidFill>
                <a:latin typeface="Gadugi"/>
                <a:cs typeface="Gadugi"/>
              </a:rPr>
              <a:t>ç</a:t>
            </a:r>
            <a:r>
              <a:rPr sz="2800" b="1" dirty="0">
                <a:solidFill>
                  <a:srgbClr val="333E50"/>
                </a:solidFill>
                <a:latin typeface="Gadugi"/>
                <a:cs typeface="Gadugi"/>
              </a:rPr>
              <a:t>o</a:t>
            </a:r>
            <a:r>
              <a:rPr sz="2800" b="1" spc="-5" dirty="0">
                <a:solidFill>
                  <a:srgbClr val="333E50"/>
                </a:solidFill>
                <a:latin typeface="Gadugi"/>
                <a:cs typeface="Gadugi"/>
              </a:rPr>
              <a:t>cu</a:t>
            </a:r>
            <a:r>
              <a:rPr sz="2800" b="1" dirty="0">
                <a:solidFill>
                  <a:srgbClr val="333E50"/>
                </a:solidFill>
                <a:latin typeface="Gadugi"/>
                <a:cs typeface="Gadugi"/>
              </a:rPr>
              <a:t>kl</a:t>
            </a:r>
            <a:r>
              <a:rPr sz="2800" b="1" spc="-10" dirty="0">
                <a:solidFill>
                  <a:srgbClr val="333E50"/>
                </a:solidFill>
                <a:latin typeface="Gadugi"/>
                <a:cs typeface="Gadugi"/>
              </a:rPr>
              <a:t>ar</a:t>
            </a:r>
            <a:r>
              <a:rPr sz="2800" b="1" dirty="0">
                <a:solidFill>
                  <a:srgbClr val="333E50"/>
                </a:solidFill>
                <a:latin typeface="Gadugi"/>
                <a:cs typeface="Gadugi"/>
              </a:rPr>
              <a:t>ını</a:t>
            </a:r>
            <a:r>
              <a:rPr sz="2800" b="1" spc="-5" dirty="0">
                <a:solidFill>
                  <a:srgbClr val="333E50"/>
                </a:solidFill>
                <a:latin typeface="Gadugi"/>
                <a:cs typeface="Gadugi"/>
              </a:rPr>
              <a:t>n</a:t>
            </a:r>
            <a:r>
              <a:rPr sz="2800" b="1" dirty="0">
                <a:solidFill>
                  <a:srgbClr val="333E50"/>
                </a:solidFill>
                <a:latin typeface="Gadugi"/>
                <a:cs typeface="Gadugi"/>
              </a:rPr>
              <a:t>	i</a:t>
            </a:r>
            <a:r>
              <a:rPr sz="2800" b="1" spc="-5" dirty="0">
                <a:solidFill>
                  <a:srgbClr val="333E50"/>
                </a:solidFill>
                <a:latin typeface="Gadugi"/>
                <a:cs typeface="Gadugi"/>
              </a:rPr>
              <a:t>n</a:t>
            </a:r>
            <a:r>
              <a:rPr sz="2800" b="1" spc="5" dirty="0">
                <a:solidFill>
                  <a:srgbClr val="333E50"/>
                </a:solidFill>
                <a:latin typeface="Gadugi"/>
                <a:cs typeface="Gadugi"/>
              </a:rPr>
              <a:t>s</a:t>
            </a:r>
            <a:r>
              <a:rPr sz="2800" b="1" spc="-10" dirty="0">
                <a:solidFill>
                  <a:srgbClr val="333E50"/>
                </a:solidFill>
                <a:latin typeface="Gadugi"/>
                <a:cs typeface="Gadugi"/>
              </a:rPr>
              <a:t>a</a:t>
            </a:r>
            <a:r>
              <a:rPr sz="2800" b="1" spc="-5" dirty="0">
                <a:solidFill>
                  <a:srgbClr val="333E50"/>
                </a:solidFill>
                <a:latin typeface="Gadugi"/>
                <a:cs typeface="Gadugi"/>
              </a:rPr>
              <a:t>n</a:t>
            </a:r>
            <a:r>
              <a:rPr sz="2800" b="1" dirty="0">
                <a:solidFill>
                  <a:srgbClr val="333E50"/>
                </a:solidFill>
                <a:latin typeface="Gadugi"/>
                <a:cs typeface="Gadugi"/>
              </a:rPr>
              <a:t>	h</a:t>
            </a:r>
            <a:r>
              <a:rPr sz="2800" b="1" spc="-10" dirty="0">
                <a:solidFill>
                  <a:srgbClr val="333E50"/>
                </a:solidFill>
                <a:latin typeface="Gadugi"/>
                <a:cs typeface="Gadugi"/>
              </a:rPr>
              <a:t>ak</a:t>
            </a:r>
            <a:r>
              <a:rPr sz="2800" b="1" spc="0" dirty="0">
                <a:solidFill>
                  <a:srgbClr val="333E50"/>
                </a:solidFill>
                <a:latin typeface="Gadugi"/>
                <a:cs typeface="Gadugi"/>
              </a:rPr>
              <a:t>l</a:t>
            </a:r>
            <a:r>
              <a:rPr sz="2800" b="1" spc="-10" dirty="0">
                <a:solidFill>
                  <a:srgbClr val="333E50"/>
                </a:solidFill>
                <a:latin typeface="Gadugi"/>
                <a:cs typeface="Gadugi"/>
              </a:rPr>
              <a:t>ar</a:t>
            </a:r>
            <a:r>
              <a:rPr sz="2800" b="1" dirty="0">
                <a:solidFill>
                  <a:srgbClr val="333E50"/>
                </a:solidFill>
                <a:latin typeface="Gadugi"/>
                <a:cs typeface="Gadugi"/>
              </a:rPr>
              <a:t>ı</a:t>
            </a:r>
            <a:r>
              <a:rPr sz="2800" b="1" spc="-5" dirty="0">
                <a:solidFill>
                  <a:srgbClr val="333E50"/>
                </a:solidFill>
                <a:latin typeface="Gadugi"/>
                <a:cs typeface="Gadugi"/>
              </a:rPr>
              <a:t>n</a:t>
            </a:r>
            <a:r>
              <a:rPr sz="2800" b="1" dirty="0">
                <a:solidFill>
                  <a:srgbClr val="333E50"/>
                </a:solidFill>
                <a:latin typeface="Gadugi"/>
                <a:cs typeface="Gadugi"/>
              </a:rPr>
              <a:t>ı</a:t>
            </a:r>
            <a:r>
              <a:rPr sz="2800" b="1" spc="-5" dirty="0">
                <a:solidFill>
                  <a:srgbClr val="333E50"/>
                </a:solidFill>
                <a:latin typeface="Gadugi"/>
                <a:cs typeface="Gadugi"/>
              </a:rPr>
              <a:t>n</a:t>
            </a:r>
            <a:r>
              <a:rPr sz="2800" b="1" dirty="0">
                <a:solidFill>
                  <a:srgbClr val="333E50"/>
                </a:solidFill>
                <a:latin typeface="Gadugi"/>
                <a:cs typeface="Gadugi"/>
              </a:rPr>
              <a:t>	</a:t>
            </a:r>
            <a:r>
              <a:rPr sz="2800" b="1" spc="-10" dirty="0">
                <a:solidFill>
                  <a:srgbClr val="333E50"/>
                </a:solidFill>
                <a:latin typeface="Gadugi"/>
                <a:cs typeface="Gadugi"/>
              </a:rPr>
              <a:t>b</a:t>
            </a:r>
            <a:r>
              <a:rPr sz="2800" b="1" spc="0" dirty="0">
                <a:solidFill>
                  <a:srgbClr val="333E50"/>
                </a:solidFill>
                <a:latin typeface="Gadugi"/>
                <a:cs typeface="Gadugi"/>
              </a:rPr>
              <a:t>i</a:t>
            </a:r>
            <a:r>
              <a:rPr sz="2800" b="1" spc="-5" dirty="0">
                <a:solidFill>
                  <a:srgbClr val="333E50"/>
                </a:solidFill>
                <a:latin typeface="Gadugi"/>
                <a:cs typeface="Gadugi"/>
              </a:rPr>
              <a:t>r  </a:t>
            </a:r>
            <a:r>
              <a:rPr sz="2800" b="1" spc="-30" dirty="0">
                <a:solidFill>
                  <a:srgbClr val="333E50"/>
                </a:solidFill>
                <a:latin typeface="Gadugi"/>
                <a:cs typeface="Gadugi"/>
              </a:rPr>
              <a:t>ihlalidir.</a:t>
            </a:r>
            <a:endParaRPr sz="2800">
              <a:latin typeface="Gadugi"/>
              <a:cs typeface="Gadugi"/>
            </a:endParaRPr>
          </a:p>
          <a:p>
            <a:pPr marL="469265" marR="5080" indent="-456565">
              <a:lnSpc>
                <a:spcPts val="3020"/>
              </a:lnSpc>
              <a:spcBef>
                <a:spcPts val="2520"/>
              </a:spcBef>
              <a:buFont typeface="Wingdings"/>
              <a:buChar char=""/>
              <a:tabLst>
                <a:tab pos="469265" algn="l"/>
                <a:tab pos="469900" algn="l"/>
                <a:tab pos="2947670" algn="l"/>
                <a:tab pos="5468620" algn="l"/>
                <a:tab pos="7119620" algn="l"/>
                <a:tab pos="8865235" algn="l"/>
              </a:tabLst>
            </a:pPr>
            <a:r>
              <a:rPr sz="2800" b="1" spc="-10" dirty="0">
                <a:solidFill>
                  <a:srgbClr val="333E50"/>
                </a:solidFill>
                <a:latin typeface="Gadugi"/>
                <a:cs typeface="Gadugi"/>
              </a:rPr>
              <a:t>Ulu</a:t>
            </a:r>
            <a:r>
              <a:rPr sz="2800" b="1" spc="0" dirty="0">
                <a:solidFill>
                  <a:srgbClr val="333E50"/>
                </a:solidFill>
                <a:latin typeface="Gadugi"/>
                <a:cs typeface="Gadugi"/>
              </a:rPr>
              <a:t>s</a:t>
            </a:r>
            <a:r>
              <a:rPr sz="2800" b="1" dirty="0">
                <a:solidFill>
                  <a:srgbClr val="333E50"/>
                </a:solidFill>
                <a:latin typeface="Gadugi"/>
                <a:cs typeface="Gadugi"/>
              </a:rPr>
              <a:t>l</a:t>
            </a:r>
            <a:r>
              <a:rPr sz="2800" b="1" spc="-10" dirty="0">
                <a:solidFill>
                  <a:srgbClr val="333E50"/>
                </a:solidFill>
                <a:latin typeface="Gadugi"/>
                <a:cs typeface="Gadugi"/>
              </a:rPr>
              <a:t>a</a:t>
            </a:r>
            <a:r>
              <a:rPr sz="2800" b="1" dirty="0">
                <a:solidFill>
                  <a:srgbClr val="333E50"/>
                </a:solidFill>
                <a:latin typeface="Gadugi"/>
                <a:cs typeface="Gadugi"/>
              </a:rPr>
              <a:t>r</a:t>
            </a:r>
            <a:r>
              <a:rPr sz="2800" b="1" spc="-10" dirty="0">
                <a:solidFill>
                  <a:srgbClr val="333E50"/>
                </a:solidFill>
                <a:latin typeface="Gadugi"/>
                <a:cs typeface="Gadugi"/>
              </a:rPr>
              <a:t>ar</a:t>
            </a:r>
            <a:r>
              <a:rPr sz="2800" b="1" spc="-15" dirty="0">
                <a:solidFill>
                  <a:srgbClr val="333E50"/>
                </a:solidFill>
                <a:latin typeface="Gadugi"/>
                <a:cs typeface="Gadugi"/>
              </a:rPr>
              <a:t>a</a:t>
            </a:r>
            <a:r>
              <a:rPr sz="2800" b="1" spc="0" dirty="0">
                <a:solidFill>
                  <a:srgbClr val="333E50"/>
                </a:solidFill>
                <a:latin typeface="Gadugi"/>
                <a:cs typeface="Gadugi"/>
              </a:rPr>
              <a:t>s</a:t>
            </a:r>
            <a:r>
              <a:rPr sz="2800" b="1" spc="-5" dirty="0">
                <a:solidFill>
                  <a:srgbClr val="333E50"/>
                </a:solidFill>
                <a:latin typeface="Gadugi"/>
                <a:cs typeface="Gadugi"/>
              </a:rPr>
              <a:t>ı</a:t>
            </a:r>
            <a:r>
              <a:rPr sz="2800" b="1" dirty="0">
                <a:solidFill>
                  <a:srgbClr val="333E50"/>
                </a:solidFill>
                <a:latin typeface="Gadugi"/>
                <a:cs typeface="Gadugi"/>
              </a:rPr>
              <a:t>	</a:t>
            </a:r>
            <a:r>
              <a:rPr sz="2800" b="1" spc="0" dirty="0">
                <a:solidFill>
                  <a:srgbClr val="333E50"/>
                </a:solidFill>
                <a:latin typeface="Gadugi"/>
                <a:cs typeface="Gadugi"/>
              </a:rPr>
              <a:t>s</a:t>
            </a:r>
            <a:r>
              <a:rPr sz="2800" b="1" spc="-5" dirty="0">
                <a:solidFill>
                  <a:srgbClr val="333E50"/>
                </a:solidFill>
                <a:latin typeface="Gadugi"/>
                <a:cs typeface="Gadugi"/>
              </a:rPr>
              <a:t>ö</a:t>
            </a:r>
            <a:r>
              <a:rPr sz="2800" b="1" dirty="0">
                <a:solidFill>
                  <a:srgbClr val="333E50"/>
                </a:solidFill>
                <a:latin typeface="Gadugi"/>
                <a:cs typeface="Gadugi"/>
              </a:rPr>
              <a:t>z</a:t>
            </a:r>
            <a:r>
              <a:rPr sz="2800" b="1" spc="-10" dirty="0">
                <a:solidFill>
                  <a:srgbClr val="333E50"/>
                </a:solidFill>
                <a:latin typeface="Gadugi"/>
                <a:cs typeface="Gadugi"/>
              </a:rPr>
              <a:t>l</a:t>
            </a:r>
            <a:r>
              <a:rPr sz="2800" b="1" spc="-5" dirty="0">
                <a:solidFill>
                  <a:srgbClr val="333E50"/>
                </a:solidFill>
                <a:latin typeface="Gadugi"/>
                <a:cs typeface="Gadugi"/>
              </a:rPr>
              <a:t>e</a:t>
            </a:r>
            <a:r>
              <a:rPr sz="2800" b="1" spc="-5" dirty="0">
                <a:solidFill>
                  <a:srgbClr val="333E50"/>
                </a:solidFill>
                <a:latin typeface="Arial"/>
                <a:cs typeface="Arial"/>
              </a:rPr>
              <a:t>ş</a:t>
            </a:r>
            <a:r>
              <a:rPr sz="2800" b="1" spc="-10" dirty="0">
                <a:solidFill>
                  <a:srgbClr val="333E50"/>
                </a:solidFill>
                <a:latin typeface="Gadugi"/>
                <a:cs typeface="Gadugi"/>
              </a:rPr>
              <a:t>mele</a:t>
            </a:r>
            <a:r>
              <a:rPr sz="2800" b="1" spc="-5" dirty="0">
                <a:solidFill>
                  <a:srgbClr val="333E50"/>
                </a:solidFill>
                <a:latin typeface="Gadugi"/>
                <a:cs typeface="Gadugi"/>
              </a:rPr>
              <a:t>r</a:t>
            </a:r>
            <a:r>
              <a:rPr sz="2800" b="1" dirty="0">
                <a:solidFill>
                  <a:srgbClr val="333E50"/>
                </a:solidFill>
                <a:latin typeface="Gadugi"/>
                <a:cs typeface="Gadugi"/>
              </a:rPr>
              <a:t>	</a:t>
            </a:r>
            <a:r>
              <a:rPr sz="2800" b="1" spc="-10" dirty="0">
                <a:solidFill>
                  <a:srgbClr val="333E50"/>
                </a:solidFill>
                <a:latin typeface="Gadugi"/>
                <a:cs typeface="Gadugi"/>
              </a:rPr>
              <a:t>k</a:t>
            </a:r>
            <a:r>
              <a:rPr sz="2800" b="1" spc="0" dirty="0">
                <a:solidFill>
                  <a:srgbClr val="333E50"/>
                </a:solidFill>
                <a:latin typeface="Gadugi"/>
                <a:cs typeface="Gadugi"/>
              </a:rPr>
              <a:t>a</a:t>
            </a:r>
            <a:r>
              <a:rPr sz="2800" b="1" spc="-10" dirty="0">
                <a:solidFill>
                  <a:srgbClr val="333E50"/>
                </a:solidFill>
                <a:latin typeface="Gadugi"/>
                <a:cs typeface="Gadugi"/>
              </a:rPr>
              <a:t>dı</a:t>
            </a:r>
            <a:r>
              <a:rPr sz="2800" b="1" spc="0" dirty="0">
                <a:solidFill>
                  <a:srgbClr val="333E50"/>
                </a:solidFill>
                <a:latin typeface="Gadugi"/>
                <a:cs typeface="Gadugi"/>
              </a:rPr>
              <a:t>n</a:t>
            </a:r>
            <a:r>
              <a:rPr sz="2800" b="1" spc="-5" dirty="0">
                <a:solidFill>
                  <a:srgbClr val="333E50"/>
                </a:solidFill>
                <a:latin typeface="Gadugi"/>
                <a:cs typeface="Gadugi"/>
              </a:rPr>
              <a:t>a</a:t>
            </a:r>
            <a:r>
              <a:rPr sz="2800" b="1" dirty="0">
                <a:solidFill>
                  <a:srgbClr val="333E50"/>
                </a:solidFill>
                <a:latin typeface="Gadugi"/>
                <a:cs typeface="Gadugi"/>
              </a:rPr>
              <a:t>	</a:t>
            </a:r>
            <a:r>
              <a:rPr sz="2800" b="1" spc="-25" dirty="0">
                <a:solidFill>
                  <a:srgbClr val="333E50"/>
                </a:solidFill>
                <a:latin typeface="Gadugi"/>
                <a:cs typeface="Gadugi"/>
              </a:rPr>
              <a:t>y</a:t>
            </a:r>
            <a:r>
              <a:rPr sz="2800" b="1" spc="-5" dirty="0">
                <a:solidFill>
                  <a:srgbClr val="333E50"/>
                </a:solidFill>
                <a:latin typeface="Gadugi"/>
                <a:cs typeface="Gadugi"/>
              </a:rPr>
              <a:t>ön</a:t>
            </a:r>
            <a:r>
              <a:rPr sz="2800" b="1" spc="0" dirty="0">
                <a:solidFill>
                  <a:srgbClr val="333E50"/>
                </a:solidFill>
                <a:latin typeface="Gadugi"/>
                <a:cs typeface="Gadugi"/>
              </a:rPr>
              <a:t>e</a:t>
            </a:r>
            <a:r>
              <a:rPr sz="2800" b="1" spc="-10" dirty="0">
                <a:solidFill>
                  <a:srgbClr val="333E50"/>
                </a:solidFill>
                <a:latin typeface="Gadugi"/>
                <a:cs typeface="Gadugi"/>
              </a:rPr>
              <a:t>li</a:t>
            </a:r>
            <a:r>
              <a:rPr sz="2800" b="1" spc="-5" dirty="0">
                <a:solidFill>
                  <a:srgbClr val="333E50"/>
                </a:solidFill>
                <a:latin typeface="Gadugi"/>
                <a:cs typeface="Gadugi"/>
              </a:rPr>
              <a:t>k</a:t>
            </a:r>
            <a:r>
              <a:rPr sz="2800" b="1" dirty="0">
                <a:solidFill>
                  <a:srgbClr val="333E50"/>
                </a:solidFill>
                <a:latin typeface="Gadugi"/>
                <a:cs typeface="Gadugi"/>
              </a:rPr>
              <a:t>	</a:t>
            </a:r>
            <a:r>
              <a:rPr sz="2800" b="1" spc="5" dirty="0">
                <a:solidFill>
                  <a:srgbClr val="333E50"/>
                </a:solidFill>
                <a:latin typeface="Arial"/>
                <a:cs typeface="Arial"/>
              </a:rPr>
              <a:t>ş</a:t>
            </a:r>
            <a:r>
              <a:rPr sz="2800" b="1" dirty="0">
                <a:solidFill>
                  <a:srgbClr val="333E50"/>
                </a:solidFill>
                <a:latin typeface="Gadugi"/>
                <a:cs typeface="Gadugi"/>
              </a:rPr>
              <a:t>i</a:t>
            </a:r>
            <a:r>
              <a:rPr sz="2800" b="1" spc="-10" dirty="0">
                <a:solidFill>
                  <a:srgbClr val="333E50"/>
                </a:solidFill>
                <a:latin typeface="Gadugi"/>
                <a:cs typeface="Gadugi"/>
              </a:rPr>
              <a:t>ddet  </a:t>
            </a:r>
            <a:r>
              <a:rPr sz="2800" b="1" spc="-15" dirty="0">
                <a:solidFill>
                  <a:srgbClr val="333E50"/>
                </a:solidFill>
                <a:latin typeface="Gadugi"/>
                <a:cs typeface="Gadugi"/>
              </a:rPr>
              <a:t>konusunda</a:t>
            </a:r>
            <a:r>
              <a:rPr sz="2800" b="1" spc="60" dirty="0">
                <a:solidFill>
                  <a:srgbClr val="333E50"/>
                </a:solidFill>
                <a:latin typeface="Gadugi"/>
                <a:cs typeface="Gadugi"/>
              </a:rPr>
              <a:t> </a:t>
            </a:r>
            <a:r>
              <a:rPr sz="2800" b="1" spc="-25" dirty="0">
                <a:solidFill>
                  <a:srgbClr val="333E50"/>
                </a:solidFill>
                <a:latin typeface="Gadugi"/>
                <a:cs typeface="Gadugi"/>
              </a:rPr>
              <a:t>ba</a:t>
            </a:r>
            <a:r>
              <a:rPr sz="2800" b="1" spc="-25" dirty="0">
                <a:solidFill>
                  <a:srgbClr val="333E50"/>
                </a:solidFill>
                <a:latin typeface="Arial"/>
                <a:cs typeface="Arial"/>
              </a:rPr>
              <a:t>ğ</a:t>
            </a:r>
            <a:r>
              <a:rPr sz="2800" b="1" spc="-25" dirty="0">
                <a:solidFill>
                  <a:srgbClr val="333E50"/>
                </a:solidFill>
                <a:latin typeface="Gadugi"/>
                <a:cs typeface="Gadugi"/>
              </a:rPr>
              <a:t>layıcıdır.</a:t>
            </a:r>
            <a:endParaRPr sz="2800">
              <a:latin typeface="Gadugi"/>
              <a:cs typeface="Gadugi"/>
            </a:endParaRPr>
          </a:p>
          <a:p>
            <a:pPr marL="469265" indent="-456565">
              <a:lnSpc>
                <a:spcPct val="100000"/>
              </a:lnSpc>
              <a:spcBef>
                <a:spcPts val="2130"/>
              </a:spcBef>
              <a:buFont typeface="Wingdings"/>
              <a:buChar char=""/>
              <a:tabLst>
                <a:tab pos="469265" algn="l"/>
                <a:tab pos="469900" algn="l"/>
              </a:tabLst>
            </a:pPr>
            <a:r>
              <a:rPr sz="2800" b="1" spc="-5" dirty="0">
                <a:solidFill>
                  <a:srgbClr val="333E50"/>
                </a:solidFill>
                <a:latin typeface="Gadugi"/>
                <a:cs typeface="Gadugi"/>
              </a:rPr>
              <a:t>Kanunlarımıza </a:t>
            </a:r>
            <a:r>
              <a:rPr sz="2800" b="1" spc="-10" dirty="0">
                <a:solidFill>
                  <a:srgbClr val="333E50"/>
                </a:solidFill>
                <a:latin typeface="Gadugi"/>
                <a:cs typeface="Gadugi"/>
              </a:rPr>
              <a:t>göre </a:t>
            </a:r>
            <a:r>
              <a:rPr sz="2800" b="1" spc="-10" dirty="0">
                <a:solidFill>
                  <a:srgbClr val="333E50"/>
                </a:solidFill>
                <a:latin typeface="Arial"/>
                <a:cs typeface="Arial"/>
              </a:rPr>
              <a:t>ş</a:t>
            </a:r>
            <a:r>
              <a:rPr sz="2800" b="1" spc="-10" dirty="0">
                <a:solidFill>
                  <a:srgbClr val="333E50"/>
                </a:solidFill>
                <a:latin typeface="Gadugi"/>
                <a:cs typeface="Gadugi"/>
              </a:rPr>
              <a:t>iddet</a:t>
            </a:r>
            <a:r>
              <a:rPr sz="2800" b="1" spc="105" dirty="0">
                <a:solidFill>
                  <a:srgbClr val="333E50"/>
                </a:solidFill>
                <a:latin typeface="Gadugi"/>
                <a:cs typeface="Gadugi"/>
              </a:rPr>
              <a:t> </a:t>
            </a:r>
            <a:r>
              <a:rPr sz="2800" b="1" spc="-35" dirty="0">
                <a:solidFill>
                  <a:srgbClr val="333E50"/>
                </a:solidFill>
                <a:latin typeface="Gadugi"/>
                <a:cs typeface="Gadugi"/>
              </a:rPr>
              <a:t>suçtur.</a:t>
            </a:r>
            <a:endParaRPr sz="2800">
              <a:latin typeface="Gadugi"/>
              <a:cs typeface="Gadug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304800"/>
            <a:ext cx="9582785" cy="513715"/>
          </a:xfrm>
          <a:prstGeom prst="rect">
            <a:avLst/>
          </a:prstGeom>
        </p:spPr>
        <p:txBody>
          <a:bodyPr vert="horz" wrap="square" lIns="0" tIns="12700" rIns="0" bIns="0" rtlCol="0">
            <a:spAutoFit/>
          </a:bodyPr>
          <a:lstStyle/>
          <a:p>
            <a:pPr marL="12700">
              <a:lnSpc>
                <a:spcPct val="100000"/>
              </a:lnSpc>
              <a:spcBef>
                <a:spcPts val="100"/>
              </a:spcBef>
            </a:pPr>
            <a:r>
              <a:rPr spc="-10" dirty="0"/>
              <a:t>İNSAN </a:t>
            </a:r>
            <a:r>
              <a:rPr dirty="0"/>
              <a:t>HAKLARI İHLALİ </a:t>
            </a:r>
            <a:r>
              <a:rPr spc="-5" dirty="0"/>
              <a:t>OLARAK </a:t>
            </a:r>
            <a:r>
              <a:rPr dirty="0"/>
              <a:t>KADINA </a:t>
            </a:r>
            <a:r>
              <a:rPr spc="-20" dirty="0"/>
              <a:t>YÖNELİK</a:t>
            </a:r>
            <a:r>
              <a:rPr spc="-100" dirty="0"/>
              <a:t> </a:t>
            </a:r>
            <a:r>
              <a:rPr spc="-5" dirty="0"/>
              <a:t>ŞİDDET</a:t>
            </a:r>
          </a:p>
        </p:txBody>
      </p:sp>
      <p:sp>
        <p:nvSpPr>
          <p:cNvPr id="3" name="object 3"/>
          <p:cNvSpPr txBox="1"/>
          <p:nvPr/>
        </p:nvSpPr>
        <p:spPr>
          <a:xfrm>
            <a:off x="207365" y="1234820"/>
            <a:ext cx="5778500" cy="696595"/>
          </a:xfrm>
          <a:prstGeom prst="rect">
            <a:avLst/>
          </a:prstGeom>
        </p:spPr>
        <p:txBody>
          <a:bodyPr vert="horz" wrap="square" lIns="0" tIns="13335" rIns="0" bIns="0" rtlCol="0">
            <a:spAutoFit/>
          </a:bodyPr>
          <a:lstStyle/>
          <a:p>
            <a:pPr marL="12700">
              <a:lnSpc>
                <a:spcPct val="100000"/>
              </a:lnSpc>
              <a:spcBef>
                <a:spcPts val="105"/>
              </a:spcBef>
              <a:tabLst>
                <a:tab pos="2302510" algn="l"/>
              </a:tabLst>
            </a:pPr>
            <a:r>
              <a:rPr sz="4400" b="1" spc="0" dirty="0">
                <a:solidFill>
                  <a:srgbClr val="C00000"/>
                </a:solidFill>
                <a:latin typeface="Arial"/>
                <a:cs typeface="Arial"/>
              </a:rPr>
              <a:t>Şİ</a:t>
            </a:r>
            <a:r>
              <a:rPr sz="4400" b="1" spc="0" dirty="0">
                <a:solidFill>
                  <a:srgbClr val="C00000"/>
                </a:solidFill>
                <a:latin typeface="Gadugi"/>
                <a:cs typeface="Gadugi"/>
              </a:rPr>
              <a:t>DDET	KADINLARIN</a:t>
            </a:r>
            <a:endParaRPr sz="4400">
              <a:latin typeface="Gadugi"/>
              <a:cs typeface="Gadugi"/>
            </a:endParaRPr>
          </a:p>
        </p:txBody>
      </p:sp>
      <p:sp>
        <p:nvSpPr>
          <p:cNvPr id="4" name="object 4"/>
          <p:cNvSpPr/>
          <p:nvPr/>
        </p:nvSpPr>
        <p:spPr>
          <a:xfrm>
            <a:off x="1544319" y="2207260"/>
            <a:ext cx="413384" cy="278765"/>
          </a:xfrm>
          <a:custGeom>
            <a:avLst/>
            <a:gdLst/>
            <a:ahLst/>
            <a:cxnLst/>
            <a:rect l="l" t="t" r="r" b="b"/>
            <a:pathLst>
              <a:path w="413385" h="278764">
                <a:moveTo>
                  <a:pt x="60833" y="46862"/>
                </a:moveTo>
                <a:lnTo>
                  <a:pt x="0" y="66548"/>
                </a:lnTo>
                <a:lnTo>
                  <a:pt x="124841" y="195579"/>
                </a:lnTo>
                <a:lnTo>
                  <a:pt x="151765" y="278764"/>
                </a:lnTo>
                <a:lnTo>
                  <a:pt x="205105" y="261492"/>
                </a:lnTo>
                <a:lnTo>
                  <a:pt x="177800" y="177291"/>
                </a:lnTo>
                <a:lnTo>
                  <a:pt x="183564" y="140207"/>
                </a:lnTo>
                <a:lnTo>
                  <a:pt x="139319" y="140207"/>
                </a:lnTo>
                <a:lnTo>
                  <a:pt x="132715" y="130048"/>
                </a:lnTo>
                <a:lnTo>
                  <a:pt x="128778" y="124078"/>
                </a:lnTo>
                <a:lnTo>
                  <a:pt x="127635" y="122681"/>
                </a:lnTo>
                <a:lnTo>
                  <a:pt x="60833" y="46862"/>
                </a:lnTo>
                <a:close/>
              </a:path>
              <a:path w="413385" h="278764">
                <a:moveTo>
                  <a:pt x="205359" y="0"/>
                </a:moveTo>
                <a:lnTo>
                  <a:pt x="148971" y="18287"/>
                </a:lnTo>
                <a:lnTo>
                  <a:pt x="138556" y="124840"/>
                </a:lnTo>
                <a:lnTo>
                  <a:pt x="138811" y="131699"/>
                </a:lnTo>
                <a:lnTo>
                  <a:pt x="139954" y="140080"/>
                </a:lnTo>
                <a:lnTo>
                  <a:pt x="139319" y="140207"/>
                </a:lnTo>
                <a:lnTo>
                  <a:pt x="183564" y="140207"/>
                </a:lnTo>
                <a:lnTo>
                  <a:pt x="205359" y="0"/>
                </a:lnTo>
                <a:close/>
              </a:path>
              <a:path w="413385" h="278764">
                <a:moveTo>
                  <a:pt x="373790" y="79517"/>
                </a:moveTo>
                <a:lnTo>
                  <a:pt x="303224" y="79517"/>
                </a:lnTo>
                <a:lnTo>
                  <a:pt x="314293" y="81661"/>
                </a:lnTo>
                <a:lnTo>
                  <a:pt x="322742" y="88471"/>
                </a:lnTo>
                <a:lnTo>
                  <a:pt x="328549" y="99949"/>
                </a:lnTo>
                <a:lnTo>
                  <a:pt x="284734" y="121030"/>
                </a:lnTo>
                <a:lnTo>
                  <a:pt x="261304" y="135624"/>
                </a:lnTo>
                <a:lnTo>
                  <a:pt x="246840" y="153098"/>
                </a:lnTo>
                <a:lnTo>
                  <a:pt x="241353" y="173430"/>
                </a:lnTo>
                <a:lnTo>
                  <a:pt x="244856" y="196595"/>
                </a:lnTo>
                <a:lnTo>
                  <a:pt x="271018" y="229235"/>
                </a:lnTo>
                <a:lnTo>
                  <a:pt x="291131" y="234267"/>
                </a:lnTo>
                <a:lnTo>
                  <a:pt x="302289" y="233539"/>
                </a:lnTo>
                <a:lnTo>
                  <a:pt x="341153" y="214042"/>
                </a:lnTo>
                <a:lnTo>
                  <a:pt x="353904" y="189991"/>
                </a:lnTo>
                <a:lnTo>
                  <a:pt x="307086" y="189991"/>
                </a:lnTo>
                <a:lnTo>
                  <a:pt x="301752" y="187451"/>
                </a:lnTo>
                <a:lnTo>
                  <a:pt x="296418" y="185038"/>
                </a:lnTo>
                <a:lnTo>
                  <a:pt x="292862" y="180848"/>
                </a:lnTo>
                <a:lnTo>
                  <a:pt x="290830" y="174878"/>
                </a:lnTo>
                <a:lnTo>
                  <a:pt x="289593" y="165570"/>
                </a:lnTo>
                <a:lnTo>
                  <a:pt x="292179" y="157273"/>
                </a:lnTo>
                <a:lnTo>
                  <a:pt x="298598" y="150000"/>
                </a:lnTo>
                <a:lnTo>
                  <a:pt x="308863" y="143763"/>
                </a:lnTo>
                <a:lnTo>
                  <a:pt x="338200" y="129793"/>
                </a:lnTo>
                <a:lnTo>
                  <a:pt x="392317" y="129793"/>
                </a:lnTo>
                <a:lnTo>
                  <a:pt x="380365" y="92963"/>
                </a:lnTo>
                <a:lnTo>
                  <a:pt x="373790" y="79517"/>
                </a:lnTo>
                <a:close/>
              </a:path>
              <a:path w="413385" h="278764">
                <a:moveTo>
                  <a:pt x="410452" y="185674"/>
                </a:moveTo>
                <a:lnTo>
                  <a:pt x="355981" y="185674"/>
                </a:lnTo>
                <a:lnTo>
                  <a:pt x="363855" y="209930"/>
                </a:lnTo>
                <a:lnTo>
                  <a:pt x="413131" y="193928"/>
                </a:lnTo>
                <a:lnTo>
                  <a:pt x="410452" y="185674"/>
                </a:lnTo>
                <a:close/>
              </a:path>
              <a:path w="413385" h="278764">
                <a:moveTo>
                  <a:pt x="392317" y="129793"/>
                </a:moveTo>
                <a:lnTo>
                  <a:pt x="338200" y="129793"/>
                </a:lnTo>
                <a:lnTo>
                  <a:pt x="341884" y="141224"/>
                </a:lnTo>
                <a:lnTo>
                  <a:pt x="343745" y="148816"/>
                </a:lnTo>
                <a:lnTo>
                  <a:pt x="327207" y="184802"/>
                </a:lnTo>
                <a:lnTo>
                  <a:pt x="313309" y="189991"/>
                </a:lnTo>
                <a:lnTo>
                  <a:pt x="353904" y="189991"/>
                </a:lnTo>
                <a:lnTo>
                  <a:pt x="355346" y="185927"/>
                </a:lnTo>
                <a:lnTo>
                  <a:pt x="355981" y="185674"/>
                </a:lnTo>
                <a:lnTo>
                  <a:pt x="410452" y="185674"/>
                </a:lnTo>
                <a:lnTo>
                  <a:pt x="392317" y="129793"/>
                </a:lnTo>
                <a:close/>
              </a:path>
              <a:path w="413385" h="278764">
                <a:moveTo>
                  <a:pt x="317857" y="38582"/>
                </a:moveTo>
                <a:lnTo>
                  <a:pt x="276897" y="47208"/>
                </a:lnTo>
                <a:lnTo>
                  <a:pt x="236426" y="69929"/>
                </a:lnTo>
                <a:lnTo>
                  <a:pt x="225298" y="79375"/>
                </a:lnTo>
                <a:lnTo>
                  <a:pt x="237998" y="118617"/>
                </a:lnTo>
                <a:lnTo>
                  <a:pt x="249215" y="106259"/>
                </a:lnTo>
                <a:lnTo>
                  <a:pt x="261540" y="96043"/>
                </a:lnTo>
                <a:lnTo>
                  <a:pt x="274984" y="87971"/>
                </a:lnTo>
                <a:lnTo>
                  <a:pt x="289560" y="82041"/>
                </a:lnTo>
                <a:lnTo>
                  <a:pt x="303224" y="79517"/>
                </a:lnTo>
                <a:lnTo>
                  <a:pt x="373790" y="79517"/>
                </a:lnTo>
                <a:lnTo>
                  <a:pt x="365672" y="62914"/>
                </a:lnTo>
                <a:lnTo>
                  <a:pt x="344836" y="44783"/>
                </a:lnTo>
                <a:lnTo>
                  <a:pt x="317857" y="38582"/>
                </a:lnTo>
                <a:close/>
              </a:path>
            </a:pathLst>
          </a:custGeom>
          <a:solidFill>
            <a:srgbClr val="333E50"/>
          </a:solidFill>
        </p:spPr>
        <p:txBody>
          <a:bodyPr wrap="square" lIns="0" tIns="0" rIns="0" bIns="0" rtlCol="0"/>
          <a:lstStyle/>
          <a:p>
            <a:endParaRPr/>
          </a:p>
        </p:txBody>
      </p:sp>
      <p:sp>
        <p:nvSpPr>
          <p:cNvPr id="5" name="object 5"/>
          <p:cNvSpPr/>
          <p:nvPr/>
        </p:nvSpPr>
        <p:spPr>
          <a:xfrm>
            <a:off x="1947525" y="2179929"/>
            <a:ext cx="185420" cy="264795"/>
          </a:xfrm>
          <a:custGeom>
            <a:avLst/>
            <a:gdLst/>
            <a:ahLst/>
            <a:cxnLst/>
            <a:rect l="l" t="t" r="r" b="b"/>
            <a:pathLst>
              <a:path w="185419" h="264794">
                <a:moveTo>
                  <a:pt x="181631" y="202971"/>
                </a:moveTo>
                <a:lnTo>
                  <a:pt x="137433" y="202971"/>
                </a:lnTo>
                <a:lnTo>
                  <a:pt x="146069" y="206273"/>
                </a:lnTo>
                <a:lnTo>
                  <a:pt x="148736" y="208940"/>
                </a:lnTo>
                <a:lnTo>
                  <a:pt x="150006" y="212623"/>
                </a:lnTo>
                <a:lnTo>
                  <a:pt x="151403" y="216814"/>
                </a:lnTo>
                <a:lnTo>
                  <a:pt x="150641" y="220878"/>
                </a:lnTo>
                <a:lnTo>
                  <a:pt x="147847" y="224688"/>
                </a:lnTo>
                <a:lnTo>
                  <a:pt x="144291" y="229641"/>
                </a:lnTo>
                <a:lnTo>
                  <a:pt x="104653" y="243383"/>
                </a:lnTo>
                <a:lnTo>
                  <a:pt x="96031" y="245262"/>
                </a:lnTo>
                <a:lnTo>
                  <a:pt x="102381" y="264693"/>
                </a:lnTo>
                <a:lnTo>
                  <a:pt x="149217" y="251610"/>
                </a:lnTo>
                <a:lnTo>
                  <a:pt x="180806" y="223196"/>
                </a:lnTo>
                <a:lnTo>
                  <a:pt x="182850" y="212623"/>
                </a:lnTo>
                <a:lnTo>
                  <a:pt x="182843" y="208940"/>
                </a:lnTo>
                <a:lnTo>
                  <a:pt x="181631" y="202971"/>
                </a:lnTo>
                <a:close/>
              </a:path>
              <a:path w="185419" h="264794">
                <a:moveTo>
                  <a:pt x="148165" y="181127"/>
                </a:moveTo>
                <a:lnTo>
                  <a:pt x="140531" y="181979"/>
                </a:lnTo>
                <a:lnTo>
                  <a:pt x="139979" y="182290"/>
                </a:lnTo>
                <a:lnTo>
                  <a:pt x="121812" y="189382"/>
                </a:lnTo>
                <a:lnTo>
                  <a:pt x="113270" y="191656"/>
                </a:lnTo>
                <a:lnTo>
                  <a:pt x="108946" y="194095"/>
                </a:lnTo>
                <a:lnTo>
                  <a:pt x="103016" y="198145"/>
                </a:lnTo>
                <a:lnTo>
                  <a:pt x="104032" y="215925"/>
                </a:lnTo>
                <a:lnTo>
                  <a:pt x="110636" y="211353"/>
                </a:lnTo>
                <a:lnTo>
                  <a:pt x="117494" y="207924"/>
                </a:lnTo>
                <a:lnTo>
                  <a:pt x="124606" y="205638"/>
                </a:lnTo>
                <a:lnTo>
                  <a:pt x="131718" y="203225"/>
                </a:lnTo>
                <a:lnTo>
                  <a:pt x="137433" y="202971"/>
                </a:lnTo>
                <a:lnTo>
                  <a:pt x="181631" y="202971"/>
                </a:lnTo>
                <a:lnTo>
                  <a:pt x="181502" y="202336"/>
                </a:lnTo>
                <a:lnTo>
                  <a:pt x="156309" y="181647"/>
                </a:lnTo>
                <a:lnTo>
                  <a:pt x="148165" y="181127"/>
                </a:lnTo>
                <a:close/>
              </a:path>
              <a:path w="185419" h="264794">
                <a:moveTo>
                  <a:pt x="64662" y="140487"/>
                </a:moveTo>
                <a:lnTo>
                  <a:pt x="20466" y="162712"/>
                </a:lnTo>
                <a:lnTo>
                  <a:pt x="28396" y="173118"/>
                </a:lnTo>
                <a:lnTo>
                  <a:pt x="37707" y="181667"/>
                </a:lnTo>
                <a:lnTo>
                  <a:pt x="48398" y="188358"/>
                </a:lnTo>
                <a:lnTo>
                  <a:pt x="60471" y="193192"/>
                </a:lnTo>
                <a:lnTo>
                  <a:pt x="73878" y="195883"/>
                </a:lnTo>
                <a:lnTo>
                  <a:pt x="88570" y="196145"/>
                </a:lnTo>
                <a:lnTo>
                  <a:pt x="104548" y="193978"/>
                </a:lnTo>
                <a:lnTo>
                  <a:pt x="113270" y="191656"/>
                </a:lnTo>
                <a:lnTo>
                  <a:pt x="115304" y="190509"/>
                </a:lnTo>
                <a:lnTo>
                  <a:pt x="122090" y="187376"/>
                </a:lnTo>
                <a:lnTo>
                  <a:pt x="129305" y="184683"/>
                </a:lnTo>
                <a:lnTo>
                  <a:pt x="139164" y="182131"/>
                </a:lnTo>
                <a:lnTo>
                  <a:pt x="140531" y="181979"/>
                </a:lnTo>
                <a:lnTo>
                  <a:pt x="155039" y="173793"/>
                </a:lnTo>
                <a:lnTo>
                  <a:pt x="166979" y="163915"/>
                </a:lnTo>
                <a:lnTo>
                  <a:pt x="170971" y="158823"/>
                </a:lnTo>
                <a:lnTo>
                  <a:pt x="95888" y="158823"/>
                </a:lnTo>
                <a:lnTo>
                  <a:pt x="89282" y="158551"/>
                </a:lnTo>
                <a:lnTo>
                  <a:pt x="83331" y="157124"/>
                </a:lnTo>
                <a:lnTo>
                  <a:pt x="75711" y="154330"/>
                </a:lnTo>
                <a:lnTo>
                  <a:pt x="69488" y="148869"/>
                </a:lnTo>
                <a:lnTo>
                  <a:pt x="64662" y="140487"/>
                </a:lnTo>
                <a:close/>
              </a:path>
              <a:path w="185419" h="264794">
                <a:moveTo>
                  <a:pt x="140531" y="181979"/>
                </a:moveTo>
                <a:lnTo>
                  <a:pt x="113270" y="191656"/>
                </a:lnTo>
                <a:lnTo>
                  <a:pt x="121812" y="189382"/>
                </a:lnTo>
                <a:lnTo>
                  <a:pt x="139979" y="182290"/>
                </a:lnTo>
                <a:lnTo>
                  <a:pt x="140531" y="181979"/>
                </a:lnTo>
                <a:close/>
              </a:path>
              <a:path w="185419" h="264794">
                <a:moveTo>
                  <a:pt x="184981" y="116611"/>
                </a:moveTo>
                <a:lnTo>
                  <a:pt x="122955" y="116611"/>
                </a:lnTo>
                <a:lnTo>
                  <a:pt x="128797" y="116992"/>
                </a:lnTo>
                <a:lnTo>
                  <a:pt x="131845" y="118516"/>
                </a:lnTo>
                <a:lnTo>
                  <a:pt x="134766" y="120040"/>
                </a:lnTo>
                <a:lnTo>
                  <a:pt x="136798" y="122580"/>
                </a:lnTo>
                <a:lnTo>
                  <a:pt x="137941" y="126136"/>
                </a:lnTo>
                <a:lnTo>
                  <a:pt x="139719" y="131343"/>
                </a:lnTo>
                <a:lnTo>
                  <a:pt x="103137" y="157928"/>
                </a:lnTo>
                <a:lnTo>
                  <a:pt x="95888" y="158823"/>
                </a:lnTo>
                <a:lnTo>
                  <a:pt x="170971" y="158823"/>
                </a:lnTo>
                <a:lnTo>
                  <a:pt x="175787" y="152679"/>
                </a:lnTo>
                <a:lnTo>
                  <a:pt x="181643" y="140751"/>
                </a:lnTo>
                <a:lnTo>
                  <a:pt x="184725" y="128787"/>
                </a:lnTo>
                <a:lnTo>
                  <a:pt x="184994" y="117881"/>
                </a:lnTo>
                <a:lnTo>
                  <a:pt x="184981" y="116611"/>
                </a:lnTo>
                <a:close/>
              </a:path>
              <a:path w="185419" h="264794">
                <a:moveTo>
                  <a:pt x="104342" y="0"/>
                </a:moveTo>
                <a:lnTo>
                  <a:pt x="58693" y="7518"/>
                </a:lnTo>
                <a:lnTo>
                  <a:pt x="15938" y="30950"/>
                </a:lnTo>
                <a:lnTo>
                  <a:pt x="0" y="73908"/>
                </a:lnTo>
                <a:lnTo>
                  <a:pt x="2432" y="85242"/>
                </a:lnTo>
                <a:lnTo>
                  <a:pt x="35960" y="117881"/>
                </a:lnTo>
                <a:lnTo>
                  <a:pt x="64710" y="120437"/>
                </a:lnTo>
                <a:lnTo>
                  <a:pt x="86913" y="119614"/>
                </a:lnTo>
                <a:lnTo>
                  <a:pt x="122955" y="116611"/>
                </a:lnTo>
                <a:lnTo>
                  <a:pt x="184981" y="116611"/>
                </a:lnTo>
                <a:lnTo>
                  <a:pt x="165284" y="79797"/>
                </a:lnTo>
                <a:lnTo>
                  <a:pt x="150241" y="73225"/>
                </a:lnTo>
                <a:lnTo>
                  <a:pt x="66615" y="73225"/>
                </a:lnTo>
                <a:lnTo>
                  <a:pt x="56723" y="73092"/>
                </a:lnTo>
                <a:lnTo>
                  <a:pt x="42310" y="61493"/>
                </a:lnTo>
                <a:lnTo>
                  <a:pt x="42945" y="57683"/>
                </a:lnTo>
                <a:lnTo>
                  <a:pt x="80029" y="37363"/>
                </a:lnTo>
                <a:lnTo>
                  <a:pt x="88030" y="36855"/>
                </a:lnTo>
                <a:lnTo>
                  <a:pt x="136228" y="36855"/>
                </a:lnTo>
                <a:lnTo>
                  <a:pt x="151276" y="28727"/>
                </a:lnTo>
                <a:lnTo>
                  <a:pt x="143775" y="19254"/>
                </a:lnTo>
                <a:lnTo>
                  <a:pt x="135370" y="11614"/>
                </a:lnTo>
                <a:lnTo>
                  <a:pt x="126059" y="5832"/>
                </a:lnTo>
                <a:lnTo>
                  <a:pt x="115843" y="1930"/>
                </a:lnTo>
                <a:lnTo>
                  <a:pt x="104342" y="0"/>
                </a:lnTo>
                <a:close/>
              </a:path>
              <a:path w="185419" h="264794">
                <a:moveTo>
                  <a:pt x="116893" y="70046"/>
                </a:moveTo>
                <a:lnTo>
                  <a:pt x="98317" y="71145"/>
                </a:lnTo>
                <a:lnTo>
                  <a:pt x="80484" y="72572"/>
                </a:lnTo>
                <a:lnTo>
                  <a:pt x="66615" y="73225"/>
                </a:lnTo>
                <a:lnTo>
                  <a:pt x="150241" y="73225"/>
                </a:lnTo>
                <a:lnTo>
                  <a:pt x="146091" y="72038"/>
                </a:lnTo>
                <a:lnTo>
                  <a:pt x="132814" y="70352"/>
                </a:lnTo>
                <a:lnTo>
                  <a:pt x="116893" y="70046"/>
                </a:lnTo>
                <a:close/>
              </a:path>
              <a:path w="185419" h="264794">
                <a:moveTo>
                  <a:pt x="136228" y="36855"/>
                </a:moveTo>
                <a:lnTo>
                  <a:pt x="88030" y="36855"/>
                </a:lnTo>
                <a:lnTo>
                  <a:pt x="100857" y="40665"/>
                </a:lnTo>
                <a:lnTo>
                  <a:pt x="106064" y="44729"/>
                </a:lnTo>
                <a:lnTo>
                  <a:pt x="110128" y="50952"/>
                </a:lnTo>
                <a:lnTo>
                  <a:pt x="136228" y="36855"/>
                </a:lnTo>
                <a:close/>
              </a:path>
            </a:pathLst>
          </a:custGeom>
          <a:solidFill>
            <a:srgbClr val="333E50"/>
          </a:solidFill>
        </p:spPr>
        <p:txBody>
          <a:bodyPr wrap="square" lIns="0" tIns="0" rIns="0" bIns="0" rtlCol="0"/>
          <a:lstStyle/>
          <a:p>
            <a:endParaRPr/>
          </a:p>
        </p:txBody>
      </p:sp>
      <p:sp>
        <p:nvSpPr>
          <p:cNvPr id="6" name="object 6"/>
          <p:cNvSpPr/>
          <p:nvPr/>
        </p:nvSpPr>
        <p:spPr>
          <a:xfrm>
            <a:off x="2139188" y="1967059"/>
            <a:ext cx="678180" cy="354965"/>
          </a:xfrm>
          <a:custGeom>
            <a:avLst/>
            <a:gdLst/>
            <a:ahLst/>
            <a:cxnLst/>
            <a:rect l="l" t="t" r="r" b="b"/>
            <a:pathLst>
              <a:path w="678180" h="354964">
                <a:moveTo>
                  <a:pt x="148587" y="199830"/>
                </a:moveTo>
                <a:lnTo>
                  <a:pt x="77981" y="199830"/>
                </a:lnTo>
                <a:lnTo>
                  <a:pt x="89058" y="201973"/>
                </a:lnTo>
                <a:lnTo>
                  <a:pt x="97516" y="208784"/>
                </a:lnTo>
                <a:lnTo>
                  <a:pt x="103378" y="220261"/>
                </a:lnTo>
                <a:lnTo>
                  <a:pt x="59436" y="241216"/>
                </a:lnTo>
                <a:lnTo>
                  <a:pt x="36079" y="255883"/>
                </a:lnTo>
                <a:lnTo>
                  <a:pt x="21653" y="273395"/>
                </a:lnTo>
                <a:lnTo>
                  <a:pt x="16180" y="293741"/>
                </a:lnTo>
                <a:lnTo>
                  <a:pt x="19685" y="316908"/>
                </a:lnTo>
                <a:lnTo>
                  <a:pt x="45847" y="349547"/>
                </a:lnTo>
                <a:lnTo>
                  <a:pt x="65912" y="354516"/>
                </a:lnTo>
                <a:lnTo>
                  <a:pt x="77100" y="353744"/>
                </a:lnTo>
                <a:lnTo>
                  <a:pt x="115966" y="334291"/>
                </a:lnTo>
                <a:lnTo>
                  <a:pt x="128620" y="310304"/>
                </a:lnTo>
                <a:lnTo>
                  <a:pt x="81914" y="310304"/>
                </a:lnTo>
                <a:lnTo>
                  <a:pt x="76581" y="307764"/>
                </a:lnTo>
                <a:lnTo>
                  <a:pt x="71247" y="305351"/>
                </a:lnTo>
                <a:lnTo>
                  <a:pt x="67563" y="301160"/>
                </a:lnTo>
                <a:lnTo>
                  <a:pt x="65659" y="295191"/>
                </a:lnTo>
                <a:lnTo>
                  <a:pt x="64420" y="285882"/>
                </a:lnTo>
                <a:lnTo>
                  <a:pt x="66992" y="277586"/>
                </a:lnTo>
                <a:lnTo>
                  <a:pt x="73374" y="270313"/>
                </a:lnTo>
                <a:lnTo>
                  <a:pt x="83566" y="264076"/>
                </a:lnTo>
                <a:lnTo>
                  <a:pt x="113030" y="250106"/>
                </a:lnTo>
                <a:lnTo>
                  <a:pt x="167146" y="250106"/>
                </a:lnTo>
                <a:lnTo>
                  <a:pt x="155194" y="213276"/>
                </a:lnTo>
                <a:lnTo>
                  <a:pt x="148587" y="199830"/>
                </a:lnTo>
                <a:close/>
              </a:path>
              <a:path w="678180" h="354964">
                <a:moveTo>
                  <a:pt x="185281" y="305986"/>
                </a:moveTo>
                <a:lnTo>
                  <a:pt x="130810" y="305986"/>
                </a:lnTo>
                <a:lnTo>
                  <a:pt x="138684" y="330243"/>
                </a:lnTo>
                <a:lnTo>
                  <a:pt x="187960" y="314241"/>
                </a:lnTo>
                <a:lnTo>
                  <a:pt x="185281" y="305986"/>
                </a:lnTo>
                <a:close/>
              </a:path>
              <a:path w="678180" h="354964">
                <a:moveTo>
                  <a:pt x="167146" y="250106"/>
                </a:moveTo>
                <a:lnTo>
                  <a:pt x="113030" y="250106"/>
                </a:lnTo>
                <a:lnTo>
                  <a:pt x="116712" y="261536"/>
                </a:lnTo>
                <a:lnTo>
                  <a:pt x="118520" y="269109"/>
                </a:lnTo>
                <a:lnTo>
                  <a:pt x="101929" y="305113"/>
                </a:lnTo>
                <a:lnTo>
                  <a:pt x="88137" y="310304"/>
                </a:lnTo>
                <a:lnTo>
                  <a:pt x="128620" y="310304"/>
                </a:lnTo>
                <a:lnTo>
                  <a:pt x="130048" y="306240"/>
                </a:lnTo>
                <a:lnTo>
                  <a:pt x="130810" y="305986"/>
                </a:lnTo>
                <a:lnTo>
                  <a:pt x="185281" y="305986"/>
                </a:lnTo>
                <a:lnTo>
                  <a:pt x="167146" y="250106"/>
                </a:lnTo>
                <a:close/>
              </a:path>
              <a:path w="678180" h="354964">
                <a:moveTo>
                  <a:pt x="225932" y="115232"/>
                </a:moveTo>
                <a:lnTo>
                  <a:pt x="173862" y="132123"/>
                </a:lnTo>
                <a:lnTo>
                  <a:pt x="228600" y="301033"/>
                </a:lnTo>
                <a:lnTo>
                  <a:pt x="280797" y="284142"/>
                </a:lnTo>
                <a:lnTo>
                  <a:pt x="250292" y="190194"/>
                </a:lnTo>
                <a:lnTo>
                  <a:pt x="248029" y="181550"/>
                </a:lnTo>
                <a:lnTo>
                  <a:pt x="247278" y="175244"/>
                </a:lnTo>
                <a:lnTo>
                  <a:pt x="247333" y="167520"/>
                </a:lnTo>
                <a:lnTo>
                  <a:pt x="247405" y="165929"/>
                </a:lnTo>
                <a:lnTo>
                  <a:pt x="249047" y="159047"/>
                </a:lnTo>
                <a:lnTo>
                  <a:pt x="252094" y="150157"/>
                </a:lnTo>
                <a:lnTo>
                  <a:pt x="258063" y="144442"/>
                </a:lnTo>
                <a:lnTo>
                  <a:pt x="266567" y="141648"/>
                </a:lnTo>
                <a:lnTo>
                  <a:pt x="234569" y="141648"/>
                </a:lnTo>
                <a:lnTo>
                  <a:pt x="225932" y="115232"/>
                </a:lnTo>
                <a:close/>
              </a:path>
              <a:path w="678180" h="354964">
                <a:moveTo>
                  <a:pt x="355354" y="139999"/>
                </a:moveTo>
                <a:lnTo>
                  <a:pt x="279265" y="139999"/>
                </a:lnTo>
                <a:lnTo>
                  <a:pt x="289718" y="144014"/>
                </a:lnTo>
                <a:lnTo>
                  <a:pt x="298315" y="153576"/>
                </a:lnTo>
                <a:lnTo>
                  <a:pt x="305054" y="168699"/>
                </a:lnTo>
                <a:lnTo>
                  <a:pt x="336676" y="265981"/>
                </a:lnTo>
                <a:lnTo>
                  <a:pt x="388747" y="249090"/>
                </a:lnTo>
                <a:lnTo>
                  <a:pt x="358139" y="154602"/>
                </a:lnTo>
                <a:lnTo>
                  <a:pt x="356072" y="146504"/>
                </a:lnTo>
                <a:lnTo>
                  <a:pt x="355354" y="139999"/>
                </a:lnTo>
                <a:close/>
              </a:path>
              <a:path w="678180" h="354964">
                <a:moveTo>
                  <a:pt x="92614" y="158894"/>
                </a:moveTo>
                <a:lnTo>
                  <a:pt x="51706" y="167520"/>
                </a:lnTo>
                <a:lnTo>
                  <a:pt x="11102" y="190289"/>
                </a:lnTo>
                <a:lnTo>
                  <a:pt x="0" y="199687"/>
                </a:lnTo>
                <a:lnTo>
                  <a:pt x="12826" y="238930"/>
                </a:lnTo>
                <a:lnTo>
                  <a:pt x="24042" y="226571"/>
                </a:lnTo>
                <a:lnTo>
                  <a:pt x="36353" y="216356"/>
                </a:lnTo>
                <a:lnTo>
                  <a:pt x="49760" y="208283"/>
                </a:lnTo>
                <a:lnTo>
                  <a:pt x="64262" y="202354"/>
                </a:lnTo>
                <a:lnTo>
                  <a:pt x="77981" y="199830"/>
                </a:lnTo>
                <a:lnTo>
                  <a:pt x="148587" y="199830"/>
                </a:lnTo>
                <a:lnTo>
                  <a:pt x="140430" y="183227"/>
                </a:lnTo>
                <a:lnTo>
                  <a:pt x="119570" y="165096"/>
                </a:lnTo>
                <a:lnTo>
                  <a:pt x="92614" y="158894"/>
                </a:lnTo>
                <a:close/>
              </a:path>
              <a:path w="678180" h="354964">
                <a:moveTo>
                  <a:pt x="460856" y="105050"/>
                </a:moveTo>
                <a:lnTo>
                  <a:pt x="387224" y="105050"/>
                </a:lnTo>
                <a:lnTo>
                  <a:pt x="397906" y="109184"/>
                </a:lnTo>
                <a:lnTo>
                  <a:pt x="406707" y="119008"/>
                </a:lnTo>
                <a:lnTo>
                  <a:pt x="413638" y="134536"/>
                </a:lnTo>
                <a:lnTo>
                  <a:pt x="444881" y="230929"/>
                </a:lnTo>
                <a:lnTo>
                  <a:pt x="496824" y="214038"/>
                </a:lnTo>
                <a:lnTo>
                  <a:pt x="462661" y="109009"/>
                </a:lnTo>
                <a:lnTo>
                  <a:pt x="460856" y="105050"/>
                </a:lnTo>
                <a:close/>
              </a:path>
              <a:path w="678180" h="354964">
                <a:moveTo>
                  <a:pt x="638504" y="40828"/>
                </a:moveTo>
                <a:lnTo>
                  <a:pt x="568019" y="40828"/>
                </a:lnTo>
                <a:lnTo>
                  <a:pt x="579088" y="42985"/>
                </a:lnTo>
                <a:lnTo>
                  <a:pt x="587537" y="49833"/>
                </a:lnTo>
                <a:lnTo>
                  <a:pt x="593344" y="61384"/>
                </a:lnTo>
                <a:lnTo>
                  <a:pt x="549401" y="82339"/>
                </a:lnTo>
                <a:lnTo>
                  <a:pt x="526045" y="96986"/>
                </a:lnTo>
                <a:lnTo>
                  <a:pt x="511619" y="114454"/>
                </a:lnTo>
                <a:lnTo>
                  <a:pt x="506146" y="134756"/>
                </a:lnTo>
                <a:lnTo>
                  <a:pt x="509650" y="157904"/>
                </a:lnTo>
                <a:lnTo>
                  <a:pt x="535813" y="190543"/>
                </a:lnTo>
                <a:lnTo>
                  <a:pt x="555926" y="195576"/>
                </a:lnTo>
                <a:lnTo>
                  <a:pt x="567084" y="194847"/>
                </a:lnTo>
                <a:lnTo>
                  <a:pt x="605948" y="175351"/>
                </a:lnTo>
                <a:lnTo>
                  <a:pt x="618654" y="151427"/>
                </a:lnTo>
                <a:lnTo>
                  <a:pt x="578104" y="151427"/>
                </a:lnTo>
                <a:lnTo>
                  <a:pt x="571881" y="151300"/>
                </a:lnTo>
                <a:lnTo>
                  <a:pt x="554388" y="126896"/>
                </a:lnTo>
                <a:lnTo>
                  <a:pt x="556974" y="118629"/>
                </a:lnTo>
                <a:lnTo>
                  <a:pt x="563393" y="111363"/>
                </a:lnTo>
                <a:lnTo>
                  <a:pt x="573705" y="105050"/>
                </a:lnTo>
                <a:lnTo>
                  <a:pt x="602995" y="91229"/>
                </a:lnTo>
                <a:lnTo>
                  <a:pt x="657127" y="91229"/>
                </a:lnTo>
                <a:lnTo>
                  <a:pt x="645160" y="54399"/>
                </a:lnTo>
                <a:lnTo>
                  <a:pt x="638504" y="40828"/>
                </a:lnTo>
                <a:close/>
              </a:path>
              <a:path w="678180" h="354964">
                <a:moveTo>
                  <a:pt x="675243" y="146982"/>
                </a:moveTo>
                <a:lnTo>
                  <a:pt x="620776" y="146982"/>
                </a:lnTo>
                <a:lnTo>
                  <a:pt x="628650" y="171239"/>
                </a:lnTo>
                <a:lnTo>
                  <a:pt x="677926" y="155237"/>
                </a:lnTo>
                <a:lnTo>
                  <a:pt x="675243" y="146982"/>
                </a:lnTo>
                <a:close/>
              </a:path>
              <a:path w="678180" h="354964">
                <a:moveTo>
                  <a:pt x="657127" y="91229"/>
                </a:moveTo>
                <a:lnTo>
                  <a:pt x="602995" y="91229"/>
                </a:lnTo>
                <a:lnTo>
                  <a:pt x="606679" y="102532"/>
                </a:lnTo>
                <a:lnTo>
                  <a:pt x="608486" y="110178"/>
                </a:lnTo>
                <a:lnTo>
                  <a:pt x="591895" y="146236"/>
                </a:lnTo>
                <a:lnTo>
                  <a:pt x="578104" y="151427"/>
                </a:lnTo>
                <a:lnTo>
                  <a:pt x="618654" y="151427"/>
                </a:lnTo>
                <a:lnTo>
                  <a:pt x="620141" y="147236"/>
                </a:lnTo>
                <a:lnTo>
                  <a:pt x="620776" y="146982"/>
                </a:lnTo>
                <a:lnTo>
                  <a:pt x="675243" y="146982"/>
                </a:lnTo>
                <a:lnTo>
                  <a:pt x="657127" y="91229"/>
                </a:lnTo>
                <a:close/>
              </a:path>
              <a:path w="678180" h="354964">
                <a:moveTo>
                  <a:pt x="297031" y="89753"/>
                </a:moveTo>
                <a:lnTo>
                  <a:pt x="256958" y="105886"/>
                </a:lnTo>
                <a:lnTo>
                  <a:pt x="235204" y="141394"/>
                </a:lnTo>
                <a:lnTo>
                  <a:pt x="234569" y="141648"/>
                </a:lnTo>
                <a:lnTo>
                  <a:pt x="266567" y="141648"/>
                </a:lnTo>
                <a:lnTo>
                  <a:pt x="266954" y="141521"/>
                </a:lnTo>
                <a:lnTo>
                  <a:pt x="279265" y="139999"/>
                </a:lnTo>
                <a:lnTo>
                  <a:pt x="355354" y="139999"/>
                </a:lnTo>
                <a:lnTo>
                  <a:pt x="355440" y="134536"/>
                </a:lnTo>
                <a:lnTo>
                  <a:pt x="355566" y="132123"/>
                </a:lnTo>
                <a:lnTo>
                  <a:pt x="367976" y="108755"/>
                </a:lnTo>
                <a:lnTo>
                  <a:pt x="339089" y="108755"/>
                </a:lnTo>
                <a:lnTo>
                  <a:pt x="326610" y="97563"/>
                </a:lnTo>
                <a:lnTo>
                  <a:pt x="312594" y="91229"/>
                </a:lnTo>
                <a:lnTo>
                  <a:pt x="297031" y="89753"/>
                </a:lnTo>
                <a:close/>
              </a:path>
              <a:path w="678180" h="354964">
                <a:moveTo>
                  <a:pt x="411047" y="55324"/>
                </a:moveTo>
                <a:lnTo>
                  <a:pt x="368665" y="66536"/>
                </a:lnTo>
                <a:lnTo>
                  <a:pt x="339089" y="108755"/>
                </a:lnTo>
                <a:lnTo>
                  <a:pt x="367976" y="108755"/>
                </a:lnTo>
                <a:lnTo>
                  <a:pt x="374650" y="106596"/>
                </a:lnTo>
                <a:lnTo>
                  <a:pt x="387224" y="105050"/>
                </a:lnTo>
                <a:lnTo>
                  <a:pt x="460856" y="105050"/>
                </a:lnTo>
                <a:lnTo>
                  <a:pt x="449615" y="80383"/>
                </a:lnTo>
                <a:lnTo>
                  <a:pt x="432403" y="62495"/>
                </a:lnTo>
                <a:lnTo>
                  <a:pt x="411047" y="55324"/>
                </a:lnTo>
                <a:close/>
              </a:path>
              <a:path w="678180" h="354964">
                <a:moveTo>
                  <a:pt x="582580" y="0"/>
                </a:moveTo>
                <a:lnTo>
                  <a:pt x="541672" y="8588"/>
                </a:lnTo>
                <a:lnTo>
                  <a:pt x="501189" y="31238"/>
                </a:lnTo>
                <a:lnTo>
                  <a:pt x="489966" y="40683"/>
                </a:lnTo>
                <a:lnTo>
                  <a:pt x="502793" y="79926"/>
                </a:lnTo>
                <a:lnTo>
                  <a:pt x="514010" y="67567"/>
                </a:lnTo>
                <a:lnTo>
                  <a:pt x="526335" y="57352"/>
                </a:lnTo>
                <a:lnTo>
                  <a:pt x="539779" y="49279"/>
                </a:lnTo>
                <a:lnTo>
                  <a:pt x="554355" y="43350"/>
                </a:lnTo>
                <a:lnTo>
                  <a:pt x="568019" y="40828"/>
                </a:lnTo>
                <a:lnTo>
                  <a:pt x="638504" y="40828"/>
                </a:lnTo>
                <a:lnTo>
                  <a:pt x="630396" y="24296"/>
                </a:lnTo>
                <a:lnTo>
                  <a:pt x="609536" y="6171"/>
                </a:lnTo>
                <a:lnTo>
                  <a:pt x="582580" y="0"/>
                </a:lnTo>
                <a:close/>
              </a:path>
            </a:pathLst>
          </a:custGeom>
          <a:solidFill>
            <a:srgbClr val="333E50"/>
          </a:solidFill>
        </p:spPr>
        <p:txBody>
          <a:bodyPr wrap="square" lIns="0" tIns="0" rIns="0" bIns="0" rtlCol="0"/>
          <a:lstStyle/>
          <a:p>
            <a:endParaRPr/>
          </a:p>
        </p:txBody>
      </p:sp>
      <p:sp>
        <p:nvSpPr>
          <p:cNvPr id="7" name="object 7"/>
          <p:cNvSpPr/>
          <p:nvPr/>
        </p:nvSpPr>
        <p:spPr>
          <a:xfrm>
            <a:off x="434555" y="1017905"/>
            <a:ext cx="11290338" cy="545307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25855" y="2718307"/>
            <a:ext cx="9601200" cy="2681605"/>
          </a:xfrm>
          <a:prstGeom prst="rect">
            <a:avLst/>
          </a:prstGeom>
        </p:spPr>
        <p:txBody>
          <a:bodyPr vert="horz" wrap="square" lIns="0" tIns="12065" rIns="0" bIns="0" rtlCol="0">
            <a:spAutoFit/>
          </a:bodyPr>
          <a:lstStyle/>
          <a:p>
            <a:pPr marR="5080" algn="r">
              <a:lnSpc>
                <a:spcPct val="100000"/>
              </a:lnSpc>
              <a:spcBef>
                <a:spcPts val="95"/>
              </a:spcBef>
            </a:pPr>
            <a:r>
              <a:rPr sz="2800" b="1" spc="-10" dirty="0">
                <a:solidFill>
                  <a:srgbClr val="17351D"/>
                </a:solidFill>
                <a:latin typeface="Arial"/>
                <a:cs typeface="Arial"/>
              </a:rPr>
              <a:t>İ</a:t>
            </a:r>
            <a:r>
              <a:rPr sz="2800" b="1" spc="-10" dirty="0">
                <a:solidFill>
                  <a:srgbClr val="17351D"/>
                </a:solidFill>
                <a:latin typeface="Gadugi"/>
                <a:cs typeface="Gadugi"/>
              </a:rPr>
              <a:t>fade</a:t>
            </a:r>
            <a:r>
              <a:rPr sz="2800" b="1" spc="-40" dirty="0">
                <a:solidFill>
                  <a:srgbClr val="17351D"/>
                </a:solidFill>
                <a:latin typeface="Gadugi"/>
                <a:cs typeface="Gadugi"/>
              </a:rPr>
              <a:t> </a:t>
            </a:r>
            <a:r>
              <a:rPr sz="2800" b="1" spc="-5" dirty="0">
                <a:solidFill>
                  <a:srgbClr val="17351D"/>
                </a:solidFill>
                <a:latin typeface="Gadugi"/>
                <a:cs typeface="Gadugi"/>
              </a:rPr>
              <a:t>özgürlü</a:t>
            </a:r>
            <a:r>
              <a:rPr sz="2800" b="1" spc="-5" dirty="0">
                <a:solidFill>
                  <a:srgbClr val="17351D"/>
                </a:solidFill>
                <a:latin typeface="Arial"/>
                <a:cs typeface="Arial"/>
              </a:rPr>
              <a:t>ğ</a:t>
            </a:r>
            <a:r>
              <a:rPr sz="2800" b="1" spc="-5" dirty="0">
                <a:solidFill>
                  <a:srgbClr val="17351D"/>
                </a:solidFill>
                <a:latin typeface="Gadugi"/>
                <a:cs typeface="Gadugi"/>
              </a:rPr>
              <a:t>ü</a:t>
            </a:r>
            <a:endParaRPr sz="2800">
              <a:latin typeface="Gadugi"/>
              <a:cs typeface="Gadugi"/>
            </a:endParaRPr>
          </a:p>
          <a:p>
            <a:pPr>
              <a:lnSpc>
                <a:spcPct val="100000"/>
              </a:lnSpc>
              <a:spcBef>
                <a:spcPts val="40"/>
              </a:spcBef>
            </a:pPr>
            <a:endParaRPr sz="3500">
              <a:latin typeface="Times New Roman"/>
              <a:cs typeface="Times New Roman"/>
            </a:endParaRPr>
          </a:p>
          <a:p>
            <a:pPr marL="4047490">
              <a:lnSpc>
                <a:spcPct val="100000"/>
              </a:lnSpc>
              <a:spcBef>
                <a:spcPts val="5"/>
              </a:spcBef>
            </a:pPr>
            <a:r>
              <a:rPr sz="2800" b="1" spc="-10" dirty="0">
                <a:solidFill>
                  <a:srgbClr val="EC7C30"/>
                </a:solidFill>
                <a:latin typeface="Gadugi"/>
                <a:cs typeface="Gadugi"/>
              </a:rPr>
              <a:t>E</a:t>
            </a:r>
            <a:r>
              <a:rPr sz="2800" b="1" spc="-10" dirty="0">
                <a:solidFill>
                  <a:srgbClr val="EC7C30"/>
                </a:solidFill>
                <a:latin typeface="Arial"/>
                <a:cs typeface="Arial"/>
              </a:rPr>
              <a:t>ş</a:t>
            </a:r>
            <a:r>
              <a:rPr sz="2800" b="1" spc="-10" dirty="0">
                <a:solidFill>
                  <a:srgbClr val="EC7C30"/>
                </a:solidFill>
                <a:latin typeface="Gadugi"/>
                <a:cs typeface="Gadugi"/>
              </a:rPr>
              <a:t>itlik</a:t>
            </a:r>
            <a:endParaRPr sz="2800">
              <a:latin typeface="Gadugi"/>
              <a:cs typeface="Gadugi"/>
            </a:endParaRPr>
          </a:p>
          <a:p>
            <a:pPr>
              <a:lnSpc>
                <a:spcPct val="100000"/>
              </a:lnSpc>
              <a:spcBef>
                <a:spcPts val="45"/>
              </a:spcBef>
            </a:pPr>
            <a:endParaRPr sz="3150">
              <a:latin typeface="Times New Roman"/>
              <a:cs typeface="Times New Roman"/>
            </a:endParaRPr>
          </a:p>
          <a:p>
            <a:pPr marL="12700" marR="5808980">
              <a:lnSpc>
                <a:spcPts val="3279"/>
              </a:lnSpc>
            </a:pPr>
            <a:r>
              <a:rPr sz="2800" b="1" spc="-10" dirty="0">
                <a:solidFill>
                  <a:srgbClr val="FF6600"/>
                </a:solidFill>
                <a:latin typeface="Arial"/>
                <a:cs typeface="Arial"/>
              </a:rPr>
              <a:t>İş</a:t>
            </a:r>
            <a:r>
              <a:rPr sz="2800" b="1" spc="-10" dirty="0">
                <a:solidFill>
                  <a:srgbClr val="FF6600"/>
                </a:solidFill>
                <a:latin typeface="Gadugi"/>
                <a:cs typeface="Gadugi"/>
              </a:rPr>
              <a:t>kenceden, zalimane,  muameleden</a:t>
            </a:r>
            <a:r>
              <a:rPr sz="2800" b="1" dirty="0">
                <a:solidFill>
                  <a:srgbClr val="FF6600"/>
                </a:solidFill>
                <a:latin typeface="Gadugi"/>
                <a:cs typeface="Gadugi"/>
              </a:rPr>
              <a:t> </a:t>
            </a:r>
            <a:r>
              <a:rPr sz="2800" b="1" spc="-10" dirty="0">
                <a:solidFill>
                  <a:srgbClr val="FF6600"/>
                </a:solidFill>
                <a:latin typeface="Gadugi"/>
                <a:cs typeface="Gadugi"/>
              </a:rPr>
              <a:t>korunma</a:t>
            </a:r>
            <a:endParaRPr sz="2800">
              <a:latin typeface="Gadugi"/>
              <a:cs typeface="Gadugi"/>
            </a:endParaRPr>
          </a:p>
        </p:txBody>
      </p:sp>
      <p:sp>
        <p:nvSpPr>
          <p:cNvPr id="9" name="object 9"/>
          <p:cNvSpPr txBox="1"/>
          <p:nvPr/>
        </p:nvSpPr>
        <p:spPr>
          <a:xfrm>
            <a:off x="1141577" y="5892190"/>
            <a:ext cx="7850023" cy="696595"/>
          </a:xfrm>
          <a:prstGeom prst="rect">
            <a:avLst/>
          </a:prstGeom>
        </p:spPr>
        <p:txBody>
          <a:bodyPr vert="horz" wrap="square" lIns="0" tIns="12700" rIns="0" bIns="0" rtlCol="0">
            <a:spAutoFit/>
          </a:bodyPr>
          <a:lstStyle/>
          <a:p>
            <a:pPr marL="12700">
              <a:lnSpc>
                <a:spcPct val="100000"/>
              </a:lnSpc>
              <a:spcBef>
                <a:spcPts val="100"/>
              </a:spcBef>
            </a:pPr>
            <a:r>
              <a:rPr sz="4400" b="1" spc="0" dirty="0">
                <a:solidFill>
                  <a:srgbClr val="C00000"/>
                </a:solidFill>
                <a:latin typeface="Gadugi"/>
                <a:cs typeface="Gadugi"/>
              </a:rPr>
              <a:t>HAKLARINI </a:t>
            </a:r>
            <a:r>
              <a:rPr sz="4400" b="1" dirty="0">
                <a:solidFill>
                  <a:srgbClr val="C00000"/>
                </a:solidFill>
                <a:latin typeface="Gadugi"/>
                <a:cs typeface="Gadugi"/>
              </a:rPr>
              <a:t>EL</a:t>
            </a:r>
            <a:r>
              <a:rPr sz="4400" b="1" dirty="0">
                <a:solidFill>
                  <a:srgbClr val="C00000"/>
                </a:solidFill>
                <a:latin typeface="Arial"/>
                <a:cs typeface="Arial"/>
              </a:rPr>
              <a:t>İ</a:t>
            </a:r>
            <a:r>
              <a:rPr sz="4400" b="1" dirty="0">
                <a:solidFill>
                  <a:srgbClr val="C00000"/>
                </a:solidFill>
                <a:latin typeface="Gadugi"/>
                <a:cs typeface="Gadugi"/>
              </a:rPr>
              <a:t>NDEN</a:t>
            </a:r>
            <a:r>
              <a:rPr sz="4400" b="1" spc="-70" dirty="0">
                <a:solidFill>
                  <a:srgbClr val="C00000"/>
                </a:solidFill>
                <a:latin typeface="Gadugi"/>
                <a:cs typeface="Gadugi"/>
              </a:rPr>
              <a:t> </a:t>
            </a:r>
            <a:r>
              <a:rPr sz="4400" b="1" spc="-5" dirty="0">
                <a:solidFill>
                  <a:srgbClr val="C00000"/>
                </a:solidFill>
                <a:latin typeface="Gadugi"/>
                <a:cs typeface="Gadugi"/>
              </a:rPr>
              <a:t>ALIR!</a:t>
            </a:r>
            <a:endParaRPr sz="4400" dirty="0">
              <a:latin typeface="Gadugi"/>
              <a:cs typeface="Gadug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4800"/>
            <a:ext cx="11049000" cy="568745"/>
          </a:xfrm>
          <a:prstGeom prst="rect">
            <a:avLst/>
          </a:prstGeom>
        </p:spPr>
        <p:txBody>
          <a:bodyPr vert="horz" wrap="square" lIns="0" tIns="14605" rIns="0" bIns="0" rtlCol="0">
            <a:spAutoFit/>
          </a:bodyPr>
          <a:lstStyle/>
          <a:p>
            <a:pPr marL="149860" marR="5080" indent="-137160">
              <a:lnSpc>
                <a:spcPct val="100000"/>
              </a:lnSpc>
              <a:spcBef>
                <a:spcPts val="115"/>
              </a:spcBef>
            </a:pPr>
            <a:r>
              <a:rPr sz="3600" spc="5" dirty="0"/>
              <a:t>KADINA </a:t>
            </a:r>
            <a:r>
              <a:rPr sz="3600" spc="0" dirty="0"/>
              <a:t>YÖNELİK</a:t>
            </a:r>
            <a:r>
              <a:rPr sz="3600" spc="-185" dirty="0"/>
              <a:t> </a:t>
            </a:r>
            <a:r>
              <a:rPr sz="3600" spc="0" dirty="0"/>
              <a:t>ŞİDDETTE  GELENEKSEL</a:t>
            </a:r>
            <a:r>
              <a:rPr sz="3600" spc="-90" dirty="0"/>
              <a:t> </a:t>
            </a:r>
            <a:r>
              <a:rPr sz="3600" spc="0" dirty="0"/>
              <a:t>UYGULAMALAR</a:t>
            </a:r>
            <a:endParaRPr sz="3600" dirty="0"/>
          </a:p>
        </p:txBody>
      </p:sp>
      <p:sp>
        <p:nvSpPr>
          <p:cNvPr id="3" name="object 3"/>
          <p:cNvSpPr txBox="1"/>
          <p:nvPr/>
        </p:nvSpPr>
        <p:spPr>
          <a:xfrm>
            <a:off x="2667000" y="1981200"/>
            <a:ext cx="5797973" cy="3721532"/>
          </a:xfrm>
          <a:prstGeom prst="rect">
            <a:avLst/>
          </a:prstGeom>
        </p:spPr>
        <p:txBody>
          <a:bodyPr vert="horz" wrap="square" lIns="0" tIns="76200" rIns="0" bIns="0" rtlCol="0">
            <a:spAutoFit/>
          </a:bodyPr>
          <a:lstStyle/>
          <a:p>
            <a:pPr marL="287020" indent="-274320" algn="ctr">
              <a:lnSpc>
                <a:spcPct val="100000"/>
              </a:lnSpc>
              <a:spcBef>
                <a:spcPts val="600"/>
              </a:spcBef>
              <a:buClr>
                <a:srgbClr val="0AD0D9"/>
              </a:buClr>
              <a:buSzPct val="90740"/>
              <a:buFont typeface="Wingdings 2"/>
              <a:buChar char=""/>
              <a:tabLst>
                <a:tab pos="287020" algn="l"/>
              </a:tabLst>
            </a:pPr>
            <a:r>
              <a:rPr sz="3600" i="1" spc="-70" dirty="0">
                <a:latin typeface="Comic Sans MS"/>
                <a:cs typeface="Comic Sans MS"/>
              </a:rPr>
              <a:t>Namus </a:t>
            </a:r>
            <a:r>
              <a:rPr sz="3600" i="1" spc="-60" dirty="0">
                <a:latin typeface="Comic Sans MS"/>
                <a:cs typeface="Comic Sans MS"/>
              </a:rPr>
              <a:t>ve </a:t>
            </a:r>
            <a:r>
              <a:rPr sz="3600" i="1" spc="-65" dirty="0">
                <a:latin typeface="Comic Sans MS"/>
                <a:cs typeface="Comic Sans MS"/>
              </a:rPr>
              <a:t>Töre</a:t>
            </a:r>
            <a:r>
              <a:rPr sz="3600" i="1" dirty="0">
                <a:latin typeface="Comic Sans MS"/>
                <a:cs typeface="Comic Sans MS"/>
              </a:rPr>
              <a:t> </a:t>
            </a:r>
            <a:r>
              <a:rPr sz="3600" i="1" spc="-55" dirty="0">
                <a:latin typeface="Comic Sans MS"/>
                <a:cs typeface="Comic Sans MS"/>
              </a:rPr>
              <a:t>Cinayetleri</a:t>
            </a:r>
            <a:endParaRPr sz="3600" dirty="0">
              <a:latin typeface="Comic Sans MS"/>
              <a:cs typeface="Comic Sans MS"/>
            </a:endParaRPr>
          </a:p>
          <a:p>
            <a:pPr marL="287020" indent="-274320" algn="ctr">
              <a:lnSpc>
                <a:spcPct val="100000"/>
              </a:lnSpc>
              <a:spcBef>
                <a:spcPts val="505"/>
              </a:spcBef>
              <a:buClr>
                <a:srgbClr val="0AD0D9"/>
              </a:buClr>
              <a:buSzPct val="90740"/>
              <a:buFont typeface="Wingdings 2"/>
              <a:buChar char=""/>
              <a:tabLst>
                <a:tab pos="287020" algn="l"/>
              </a:tabLst>
            </a:pPr>
            <a:r>
              <a:rPr sz="3600" i="1" spc="-65" dirty="0">
                <a:latin typeface="Comic Sans MS"/>
                <a:cs typeface="Comic Sans MS"/>
              </a:rPr>
              <a:t>Bekaret</a:t>
            </a:r>
            <a:r>
              <a:rPr sz="3600" i="1" spc="-25" dirty="0">
                <a:latin typeface="Comic Sans MS"/>
                <a:cs typeface="Comic Sans MS"/>
              </a:rPr>
              <a:t> </a:t>
            </a:r>
            <a:r>
              <a:rPr sz="3600" i="1" spc="-55" dirty="0">
                <a:latin typeface="Comic Sans MS"/>
                <a:cs typeface="Comic Sans MS"/>
              </a:rPr>
              <a:t>kontrolü</a:t>
            </a:r>
            <a:endParaRPr sz="3600" dirty="0">
              <a:latin typeface="Comic Sans MS"/>
              <a:cs typeface="Comic Sans MS"/>
            </a:endParaRPr>
          </a:p>
          <a:p>
            <a:pPr marL="287020" indent="-274320" algn="ctr">
              <a:lnSpc>
                <a:spcPct val="100000"/>
              </a:lnSpc>
              <a:spcBef>
                <a:spcPts val="505"/>
              </a:spcBef>
              <a:buClr>
                <a:srgbClr val="0AD0D9"/>
              </a:buClr>
              <a:buSzPct val="90740"/>
              <a:buFont typeface="Wingdings 2"/>
              <a:buChar char=""/>
              <a:tabLst>
                <a:tab pos="287020" algn="l"/>
              </a:tabLst>
            </a:pPr>
            <a:r>
              <a:rPr sz="3600" i="1" spc="-55" dirty="0" err="1">
                <a:latin typeface="Comic Sans MS"/>
                <a:cs typeface="Comic Sans MS"/>
              </a:rPr>
              <a:t>Başlık</a:t>
            </a:r>
            <a:r>
              <a:rPr sz="3600" i="1" spc="-55" dirty="0">
                <a:latin typeface="Comic Sans MS"/>
                <a:cs typeface="Comic Sans MS"/>
              </a:rPr>
              <a:t> </a:t>
            </a:r>
            <a:r>
              <a:rPr sz="3600" i="1" spc="-50" dirty="0" err="1" smtClean="0">
                <a:latin typeface="Comic Sans MS"/>
                <a:cs typeface="Comic Sans MS"/>
              </a:rPr>
              <a:t>parası</a:t>
            </a:r>
            <a:endParaRPr sz="3600" dirty="0">
              <a:latin typeface="Comic Sans MS"/>
              <a:cs typeface="Comic Sans MS"/>
            </a:endParaRPr>
          </a:p>
          <a:p>
            <a:pPr marL="287020" indent="-274320" algn="ctr">
              <a:lnSpc>
                <a:spcPct val="100000"/>
              </a:lnSpc>
              <a:spcBef>
                <a:spcPts val="505"/>
              </a:spcBef>
              <a:buClr>
                <a:srgbClr val="0AD0D9"/>
              </a:buClr>
              <a:buSzPct val="90740"/>
              <a:buFont typeface="Wingdings 2"/>
              <a:buChar char=""/>
              <a:tabLst>
                <a:tab pos="287020" algn="l"/>
              </a:tabLst>
            </a:pPr>
            <a:r>
              <a:rPr sz="3600" i="1" spc="-65" dirty="0">
                <a:latin typeface="Comic Sans MS"/>
                <a:cs typeface="Comic Sans MS"/>
              </a:rPr>
              <a:t>Eğitimde</a:t>
            </a:r>
            <a:r>
              <a:rPr sz="3600" i="1" spc="-5" dirty="0">
                <a:latin typeface="Comic Sans MS"/>
                <a:cs typeface="Comic Sans MS"/>
              </a:rPr>
              <a:t> </a:t>
            </a:r>
            <a:r>
              <a:rPr sz="3600" i="1" spc="-55" dirty="0">
                <a:latin typeface="Comic Sans MS"/>
                <a:cs typeface="Comic Sans MS"/>
              </a:rPr>
              <a:t>ayrımcılık</a:t>
            </a:r>
            <a:endParaRPr sz="3600" dirty="0">
              <a:latin typeface="Comic Sans MS"/>
              <a:cs typeface="Comic Sans MS"/>
            </a:endParaRPr>
          </a:p>
          <a:p>
            <a:pPr marL="287020" indent="-274320" algn="ctr">
              <a:lnSpc>
                <a:spcPct val="100000"/>
              </a:lnSpc>
              <a:spcBef>
                <a:spcPts val="505"/>
              </a:spcBef>
              <a:buClr>
                <a:srgbClr val="0AD0D9"/>
              </a:buClr>
              <a:buSzPct val="90740"/>
              <a:buFont typeface="Wingdings 2"/>
              <a:buChar char=""/>
              <a:tabLst>
                <a:tab pos="287020" algn="l"/>
              </a:tabLst>
            </a:pPr>
            <a:r>
              <a:rPr sz="3600" i="1" spc="-70" dirty="0">
                <a:latin typeface="Comic Sans MS"/>
                <a:cs typeface="Comic Sans MS"/>
              </a:rPr>
              <a:t>Erken </a:t>
            </a:r>
            <a:r>
              <a:rPr sz="3600" i="1" spc="-60" dirty="0">
                <a:latin typeface="Comic Sans MS"/>
                <a:cs typeface="Comic Sans MS"/>
              </a:rPr>
              <a:t>yaşta</a:t>
            </a:r>
            <a:r>
              <a:rPr sz="3600" i="1" spc="0" dirty="0">
                <a:latin typeface="Comic Sans MS"/>
                <a:cs typeface="Comic Sans MS"/>
              </a:rPr>
              <a:t> </a:t>
            </a:r>
            <a:r>
              <a:rPr sz="3600" i="1" spc="-45" dirty="0">
                <a:latin typeface="Comic Sans MS"/>
                <a:cs typeface="Comic Sans MS"/>
              </a:rPr>
              <a:t>evlilik</a:t>
            </a:r>
            <a:endParaRPr sz="3600" dirty="0">
              <a:latin typeface="Comic Sans MS"/>
              <a:cs typeface="Comic Sans MS"/>
            </a:endParaRPr>
          </a:p>
          <a:p>
            <a:pPr marL="287020" indent="-274320" algn="ctr">
              <a:lnSpc>
                <a:spcPct val="100000"/>
              </a:lnSpc>
              <a:spcBef>
                <a:spcPts val="505"/>
              </a:spcBef>
              <a:buClr>
                <a:srgbClr val="0AD0D9"/>
              </a:buClr>
              <a:buSzPct val="90740"/>
              <a:buFont typeface="Wingdings 2"/>
              <a:buChar char=""/>
              <a:tabLst>
                <a:tab pos="287020" algn="l"/>
              </a:tabLst>
            </a:pPr>
            <a:r>
              <a:rPr sz="3600" i="1" spc="-70" dirty="0">
                <a:latin typeface="Comic Sans MS"/>
                <a:cs typeface="Comic Sans MS"/>
              </a:rPr>
              <a:t>Erkek </a:t>
            </a:r>
            <a:r>
              <a:rPr sz="3600" i="1" spc="-65" dirty="0">
                <a:latin typeface="Comic Sans MS"/>
                <a:cs typeface="Comic Sans MS"/>
              </a:rPr>
              <a:t>çocuk</a:t>
            </a:r>
            <a:r>
              <a:rPr sz="3600" i="1" spc="25" dirty="0">
                <a:latin typeface="Comic Sans MS"/>
                <a:cs typeface="Comic Sans MS"/>
              </a:rPr>
              <a:t> </a:t>
            </a:r>
            <a:r>
              <a:rPr sz="3600" i="1" spc="-65" dirty="0">
                <a:latin typeface="Comic Sans MS"/>
                <a:cs typeface="Comic Sans MS"/>
              </a:rPr>
              <a:t>tehdidi</a:t>
            </a:r>
            <a:endParaRPr sz="3600" dirty="0">
              <a:latin typeface="Comic Sans MS"/>
              <a:cs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447800"/>
            <a:ext cx="9372600" cy="506549"/>
          </a:xfrm>
          <a:prstGeom prst="rect">
            <a:avLst/>
          </a:prstGeom>
        </p:spPr>
        <p:txBody>
          <a:bodyPr vert="horz" wrap="square" lIns="0" tIns="13970" rIns="0" bIns="0" rtlCol="0">
            <a:spAutoFit/>
          </a:bodyPr>
          <a:lstStyle/>
          <a:p>
            <a:pPr marL="12700" algn="ctr">
              <a:lnSpc>
                <a:spcPct val="100000"/>
              </a:lnSpc>
              <a:spcBef>
                <a:spcPts val="110"/>
              </a:spcBef>
            </a:pPr>
            <a:r>
              <a:rPr spc="-5" dirty="0">
                <a:solidFill>
                  <a:srgbClr val="04607A"/>
                </a:solidFill>
              </a:rPr>
              <a:t>ŞİDDET DÖRT </a:t>
            </a:r>
            <a:r>
              <a:rPr spc="0" dirty="0">
                <a:solidFill>
                  <a:srgbClr val="04607A"/>
                </a:solidFill>
              </a:rPr>
              <a:t>ANA </a:t>
            </a:r>
            <a:r>
              <a:rPr dirty="0">
                <a:solidFill>
                  <a:srgbClr val="04607A"/>
                </a:solidFill>
              </a:rPr>
              <a:t>GURUBA</a:t>
            </a:r>
            <a:r>
              <a:rPr spc="-135" dirty="0">
                <a:solidFill>
                  <a:srgbClr val="04607A"/>
                </a:solidFill>
              </a:rPr>
              <a:t> </a:t>
            </a:r>
            <a:r>
              <a:rPr dirty="0">
                <a:solidFill>
                  <a:srgbClr val="04607A"/>
                </a:solidFill>
              </a:rPr>
              <a:t>AYRILIR</a:t>
            </a:r>
          </a:p>
        </p:txBody>
      </p:sp>
      <p:sp>
        <p:nvSpPr>
          <p:cNvPr id="3" name="object 3"/>
          <p:cNvSpPr/>
          <p:nvPr/>
        </p:nvSpPr>
        <p:spPr>
          <a:xfrm>
            <a:off x="1962149" y="2487613"/>
            <a:ext cx="8557768" cy="40417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181600" y="2971800"/>
            <a:ext cx="2057400" cy="504625"/>
          </a:xfrm>
          <a:prstGeom prst="rect">
            <a:avLst/>
          </a:prstGeom>
        </p:spPr>
        <p:txBody>
          <a:bodyPr vert="horz" wrap="square" lIns="0" tIns="12065" rIns="0" bIns="0" rtlCol="0">
            <a:spAutoFit/>
          </a:bodyPr>
          <a:lstStyle/>
          <a:p>
            <a:pPr marL="12700">
              <a:lnSpc>
                <a:spcPct val="100000"/>
              </a:lnSpc>
              <a:spcBef>
                <a:spcPts val="95"/>
              </a:spcBef>
            </a:pPr>
            <a:r>
              <a:rPr lang="tr-TR" sz="3200" b="1" spc="-15" dirty="0" smtClean="0">
                <a:latin typeface="Arial"/>
                <a:cs typeface="Arial"/>
              </a:rPr>
              <a:t>ŞİDDET</a:t>
            </a:r>
            <a:endParaRPr lang="tr-TR" sz="3200" b="1" dirty="0">
              <a:latin typeface="Arial"/>
              <a:cs typeface="Arial"/>
            </a:endParaRPr>
          </a:p>
        </p:txBody>
      </p:sp>
      <p:sp>
        <p:nvSpPr>
          <p:cNvPr id="5" name="object 5"/>
          <p:cNvSpPr txBox="1"/>
          <p:nvPr/>
        </p:nvSpPr>
        <p:spPr>
          <a:xfrm>
            <a:off x="2378794" y="3957450"/>
            <a:ext cx="1159933" cy="940435"/>
          </a:xfrm>
          <a:prstGeom prst="rect">
            <a:avLst/>
          </a:prstGeom>
        </p:spPr>
        <p:txBody>
          <a:bodyPr vert="horz" wrap="square" lIns="0" tIns="165735" rIns="0" bIns="0" rtlCol="0">
            <a:spAutoFit/>
          </a:bodyPr>
          <a:lstStyle/>
          <a:p>
            <a:pPr marL="12700" algn="ctr">
              <a:lnSpc>
                <a:spcPct val="100000"/>
              </a:lnSpc>
              <a:spcBef>
                <a:spcPts val="1305"/>
              </a:spcBef>
            </a:pPr>
            <a:r>
              <a:rPr sz="2000" dirty="0">
                <a:solidFill>
                  <a:srgbClr val="E1D600"/>
                </a:solidFill>
                <a:latin typeface="Arial"/>
                <a:cs typeface="Arial"/>
              </a:rPr>
              <a:t>F</a:t>
            </a:r>
            <a:r>
              <a:rPr sz="2000" spc="-15" dirty="0">
                <a:solidFill>
                  <a:srgbClr val="E1D600"/>
                </a:solidFill>
                <a:latin typeface="Arial"/>
                <a:cs typeface="Arial"/>
              </a:rPr>
              <a:t>i</a:t>
            </a:r>
            <a:r>
              <a:rPr sz="2000" spc="-40" dirty="0">
                <a:solidFill>
                  <a:srgbClr val="E1D600"/>
                </a:solidFill>
                <a:latin typeface="Arial"/>
                <a:cs typeface="Arial"/>
              </a:rPr>
              <a:t>z</a:t>
            </a:r>
            <a:r>
              <a:rPr sz="2000" spc="-15" dirty="0">
                <a:solidFill>
                  <a:srgbClr val="E1D600"/>
                </a:solidFill>
                <a:latin typeface="Arial"/>
                <a:cs typeface="Arial"/>
              </a:rPr>
              <a:t>i</a:t>
            </a:r>
            <a:r>
              <a:rPr sz="2000" spc="25" dirty="0">
                <a:solidFill>
                  <a:srgbClr val="E1D600"/>
                </a:solidFill>
                <a:latin typeface="Arial"/>
                <a:cs typeface="Arial"/>
              </a:rPr>
              <a:t>k</a:t>
            </a:r>
            <a:r>
              <a:rPr sz="2000" spc="0" dirty="0">
                <a:solidFill>
                  <a:srgbClr val="E1D600"/>
                </a:solidFill>
                <a:latin typeface="Arial"/>
                <a:cs typeface="Arial"/>
              </a:rPr>
              <a:t>s</a:t>
            </a:r>
            <a:r>
              <a:rPr sz="2000" spc="-5" dirty="0">
                <a:solidFill>
                  <a:srgbClr val="E1D600"/>
                </a:solidFill>
                <a:latin typeface="Arial"/>
                <a:cs typeface="Arial"/>
              </a:rPr>
              <a:t>el</a:t>
            </a:r>
            <a:endParaRPr sz="2000" dirty="0">
              <a:latin typeface="Arial"/>
              <a:cs typeface="Arial"/>
            </a:endParaRPr>
          </a:p>
          <a:p>
            <a:pPr marL="12700" algn="ctr">
              <a:lnSpc>
                <a:spcPct val="100000"/>
              </a:lnSpc>
              <a:spcBef>
                <a:spcPts val="1200"/>
              </a:spcBef>
            </a:pPr>
            <a:r>
              <a:rPr sz="2000" spc="-15" dirty="0">
                <a:solidFill>
                  <a:srgbClr val="E1D600"/>
                </a:solidFill>
                <a:latin typeface="Arial"/>
                <a:cs typeface="Arial"/>
              </a:rPr>
              <a:t>Şiddet</a:t>
            </a:r>
            <a:endParaRPr sz="2000" dirty="0">
              <a:latin typeface="Arial"/>
              <a:cs typeface="Arial"/>
            </a:endParaRPr>
          </a:p>
        </p:txBody>
      </p:sp>
      <p:sp>
        <p:nvSpPr>
          <p:cNvPr id="6" name="object 6"/>
          <p:cNvSpPr txBox="1"/>
          <p:nvPr/>
        </p:nvSpPr>
        <p:spPr>
          <a:xfrm>
            <a:off x="3657600" y="5334000"/>
            <a:ext cx="1441873" cy="879151"/>
          </a:xfrm>
          <a:prstGeom prst="rect">
            <a:avLst/>
          </a:prstGeom>
        </p:spPr>
        <p:txBody>
          <a:bodyPr vert="horz" wrap="square" lIns="0" tIns="12700" rIns="0" bIns="0" rtlCol="0">
            <a:spAutoFit/>
          </a:bodyPr>
          <a:lstStyle/>
          <a:p>
            <a:pPr marL="12700" marR="5080" algn="ctr">
              <a:lnSpc>
                <a:spcPct val="150100"/>
              </a:lnSpc>
              <a:spcBef>
                <a:spcPts val="100"/>
              </a:spcBef>
            </a:pPr>
            <a:r>
              <a:rPr sz="2000" spc="-20" dirty="0">
                <a:solidFill>
                  <a:srgbClr val="E1D600"/>
                </a:solidFill>
                <a:latin typeface="Arial"/>
                <a:cs typeface="Arial"/>
              </a:rPr>
              <a:t>P</a:t>
            </a:r>
            <a:r>
              <a:rPr sz="2000" dirty="0">
                <a:solidFill>
                  <a:srgbClr val="E1D600"/>
                </a:solidFill>
                <a:latin typeface="Arial"/>
                <a:cs typeface="Arial"/>
              </a:rPr>
              <a:t>s</a:t>
            </a:r>
            <a:r>
              <a:rPr sz="2000" spc="-15" dirty="0">
                <a:solidFill>
                  <a:srgbClr val="E1D600"/>
                </a:solidFill>
                <a:latin typeface="Arial"/>
                <a:cs typeface="Arial"/>
              </a:rPr>
              <a:t>i</a:t>
            </a:r>
            <a:r>
              <a:rPr sz="2000" spc="20" dirty="0">
                <a:solidFill>
                  <a:srgbClr val="E1D600"/>
                </a:solidFill>
                <a:latin typeface="Arial"/>
                <a:cs typeface="Arial"/>
              </a:rPr>
              <a:t>k</a:t>
            </a:r>
            <a:r>
              <a:rPr sz="2000" spc="-5" dirty="0">
                <a:solidFill>
                  <a:srgbClr val="E1D600"/>
                </a:solidFill>
                <a:latin typeface="Arial"/>
                <a:cs typeface="Arial"/>
              </a:rPr>
              <a:t>o</a:t>
            </a:r>
            <a:r>
              <a:rPr sz="2000" spc="-20" dirty="0">
                <a:solidFill>
                  <a:srgbClr val="E1D600"/>
                </a:solidFill>
                <a:latin typeface="Arial"/>
                <a:cs typeface="Arial"/>
              </a:rPr>
              <a:t>l</a:t>
            </a:r>
            <a:r>
              <a:rPr sz="2000" spc="-5" dirty="0">
                <a:solidFill>
                  <a:srgbClr val="E1D600"/>
                </a:solidFill>
                <a:latin typeface="Arial"/>
                <a:cs typeface="Arial"/>
              </a:rPr>
              <a:t>o</a:t>
            </a:r>
            <a:r>
              <a:rPr sz="2000" dirty="0">
                <a:solidFill>
                  <a:srgbClr val="E1D600"/>
                </a:solidFill>
                <a:latin typeface="Arial"/>
                <a:cs typeface="Arial"/>
              </a:rPr>
              <a:t>j</a:t>
            </a:r>
            <a:r>
              <a:rPr sz="2000" spc="-15" dirty="0">
                <a:solidFill>
                  <a:srgbClr val="E1D600"/>
                </a:solidFill>
                <a:latin typeface="Arial"/>
                <a:cs typeface="Arial"/>
              </a:rPr>
              <a:t>i</a:t>
            </a:r>
            <a:r>
              <a:rPr sz="2000" spc="-5" dirty="0">
                <a:solidFill>
                  <a:srgbClr val="E1D600"/>
                </a:solidFill>
                <a:latin typeface="Arial"/>
                <a:cs typeface="Arial"/>
              </a:rPr>
              <a:t>k  </a:t>
            </a:r>
            <a:r>
              <a:rPr sz="2000" spc="-15" dirty="0">
                <a:solidFill>
                  <a:srgbClr val="E1D600"/>
                </a:solidFill>
                <a:latin typeface="Arial"/>
                <a:cs typeface="Arial"/>
              </a:rPr>
              <a:t>Şiddet</a:t>
            </a:r>
            <a:endParaRPr sz="2000" dirty="0">
              <a:latin typeface="Arial"/>
              <a:cs typeface="Arial"/>
            </a:endParaRPr>
          </a:p>
        </p:txBody>
      </p:sp>
      <p:sp>
        <p:nvSpPr>
          <p:cNvPr id="7" name="object 7"/>
          <p:cNvSpPr txBox="1"/>
          <p:nvPr/>
        </p:nvSpPr>
        <p:spPr>
          <a:xfrm>
            <a:off x="6430941" y="5290396"/>
            <a:ext cx="1189059" cy="940435"/>
          </a:xfrm>
          <a:prstGeom prst="rect">
            <a:avLst/>
          </a:prstGeom>
        </p:spPr>
        <p:txBody>
          <a:bodyPr vert="horz" wrap="square" lIns="0" tIns="165100" rIns="0" bIns="0" rtlCol="0">
            <a:spAutoFit/>
          </a:bodyPr>
          <a:lstStyle/>
          <a:p>
            <a:pPr marL="12700" algn="ctr">
              <a:lnSpc>
                <a:spcPct val="100000"/>
              </a:lnSpc>
              <a:spcBef>
                <a:spcPts val="1300"/>
              </a:spcBef>
            </a:pPr>
            <a:r>
              <a:rPr sz="2000" spc="-10" dirty="0">
                <a:solidFill>
                  <a:srgbClr val="E1D600"/>
                </a:solidFill>
                <a:latin typeface="Arial"/>
                <a:cs typeface="Arial"/>
              </a:rPr>
              <a:t>Cinsel</a:t>
            </a:r>
            <a:endParaRPr sz="2000" dirty="0">
              <a:latin typeface="Arial"/>
              <a:cs typeface="Arial"/>
            </a:endParaRPr>
          </a:p>
          <a:p>
            <a:pPr marL="12700" algn="ctr">
              <a:lnSpc>
                <a:spcPct val="100000"/>
              </a:lnSpc>
              <a:spcBef>
                <a:spcPts val="1200"/>
              </a:spcBef>
            </a:pPr>
            <a:r>
              <a:rPr sz="2000" spc="-15" dirty="0">
                <a:solidFill>
                  <a:srgbClr val="E1D600"/>
                </a:solidFill>
                <a:latin typeface="Arial"/>
                <a:cs typeface="Arial"/>
              </a:rPr>
              <a:t>Şiddet</a:t>
            </a:r>
            <a:endParaRPr sz="2000" dirty="0">
              <a:latin typeface="Arial"/>
              <a:cs typeface="Arial"/>
            </a:endParaRPr>
          </a:p>
        </p:txBody>
      </p:sp>
      <p:sp>
        <p:nvSpPr>
          <p:cNvPr id="8" name="object 8"/>
          <p:cNvSpPr txBox="1"/>
          <p:nvPr/>
        </p:nvSpPr>
        <p:spPr>
          <a:xfrm>
            <a:off x="8572329" y="4317115"/>
            <a:ext cx="1524000" cy="940435"/>
          </a:xfrm>
          <a:prstGeom prst="rect">
            <a:avLst/>
          </a:prstGeom>
        </p:spPr>
        <p:txBody>
          <a:bodyPr vert="horz" wrap="square" lIns="0" tIns="165735" rIns="0" bIns="0" rtlCol="0">
            <a:spAutoFit/>
          </a:bodyPr>
          <a:lstStyle/>
          <a:p>
            <a:pPr marL="12700" algn="ctr">
              <a:lnSpc>
                <a:spcPct val="100000"/>
              </a:lnSpc>
              <a:spcBef>
                <a:spcPts val="1305"/>
              </a:spcBef>
            </a:pPr>
            <a:r>
              <a:rPr sz="2000" spc="-5" dirty="0">
                <a:solidFill>
                  <a:srgbClr val="E1D600"/>
                </a:solidFill>
                <a:latin typeface="Arial"/>
                <a:cs typeface="Arial"/>
              </a:rPr>
              <a:t>Ekonomik</a:t>
            </a:r>
            <a:endParaRPr sz="2000" dirty="0">
              <a:latin typeface="Arial"/>
              <a:cs typeface="Arial"/>
            </a:endParaRPr>
          </a:p>
          <a:p>
            <a:pPr marL="12700" algn="ctr">
              <a:lnSpc>
                <a:spcPct val="100000"/>
              </a:lnSpc>
              <a:spcBef>
                <a:spcPts val="1200"/>
              </a:spcBef>
            </a:pPr>
            <a:r>
              <a:rPr sz="2000" spc="-15" dirty="0">
                <a:solidFill>
                  <a:srgbClr val="E1D600"/>
                </a:solidFill>
                <a:latin typeface="Arial"/>
                <a:cs typeface="Arial"/>
              </a:rPr>
              <a:t>Şiddet</a:t>
            </a:r>
            <a:endParaRPr sz="20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772400" y="1981200"/>
            <a:ext cx="3733800" cy="4038600"/>
          </a:xfrm>
          <a:prstGeom prst="rect">
            <a:avLst/>
          </a:prstGeom>
          <a:blipFill>
            <a:blip r:embed="rId2" cstate="print"/>
            <a:stretch>
              <a:fillRect/>
            </a:stretch>
          </a:blipFill>
        </p:spPr>
        <p:txBody>
          <a:bodyPr wrap="square" lIns="0" tIns="0" rIns="0" bIns="0" rtlCol="0"/>
          <a:lstStyle/>
          <a:p>
            <a:endParaRPr/>
          </a:p>
        </p:txBody>
      </p:sp>
      <p:sp>
        <p:nvSpPr>
          <p:cNvPr id="16" name="15 İçerik Yer Tutucusu"/>
          <p:cNvSpPr>
            <a:spLocks noGrp="1"/>
          </p:cNvSpPr>
          <p:nvPr>
            <p:ph sz="half" idx="2"/>
          </p:nvPr>
        </p:nvSpPr>
        <p:spPr>
          <a:xfrm>
            <a:off x="685800" y="1600200"/>
            <a:ext cx="6324600" cy="4724400"/>
          </a:xfrm>
        </p:spPr>
        <p:txBody>
          <a:bodyPr/>
          <a:lstStyle/>
          <a:p>
            <a:pPr algn="ctr"/>
            <a:r>
              <a:rPr lang="tr-TR" sz="3600" dirty="0" smtClean="0">
                <a:solidFill>
                  <a:srgbClr val="FF0000"/>
                </a:solidFill>
              </a:rPr>
              <a:t>FİZİKSEL ŞİDDET;</a:t>
            </a:r>
          </a:p>
          <a:p>
            <a:pPr algn="ctr"/>
            <a:r>
              <a:rPr lang="tr-TR" sz="3600" dirty="0" smtClean="0"/>
              <a:t>Tokat atmak, dövmek, tekmelemek, odaya ya da eve kilitlemek, itmek, yumruklamak, silah ya da kesici aletle yaralamak, yakmak, gerektiği halde tedavisini engellemek vs…</a:t>
            </a:r>
            <a:endParaRPr lang="tr-T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6068" y="327787"/>
            <a:ext cx="10579862" cy="492443"/>
          </a:xfrm>
        </p:spPr>
        <p:txBody>
          <a:bodyPr/>
          <a:lstStyle/>
          <a:p>
            <a:r>
              <a:rPr lang="tr-TR" dirty="0" smtClean="0"/>
              <a:t>1- KAVRAMLAR</a:t>
            </a:r>
            <a:endParaRPr lang="tr-TR" dirty="0"/>
          </a:p>
        </p:txBody>
      </p:sp>
      <p:sp>
        <p:nvSpPr>
          <p:cNvPr id="3" name="2 Metin Yer Tutucusu"/>
          <p:cNvSpPr>
            <a:spLocks noGrp="1"/>
          </p:cNvSpPr>
          <p:nvPr>
            <p:ph type="body" idx="1"/>
          </p:nvPr>
        </p:nvSpPr>
        <p:spPr>
          <a:xfrm>
            <a:off x="3200400" y="1524000"/>
            <a:ext cx="5702300" cy="4431983"/>
          </a:xfrm>
        </p:spPr>
        <p:txBody>
          <a:bodyPr/>
          <a:lstStyle/>
          <a:p>
            <a:pPr algn="ctr"/>
            <a:r>
              <a:rPr lang="tr-TR" sz="7200" dirty="0" smtClean="0">
                <a:solidFill>
                  <a:schemeClr val="accent6">
                    <a:lumMod val="75000"/>
                  </a:schemeClr>
                </a:solidFill>
                <a:latin typeface="Cambria Math" pitchFamily="18" charset="0"/>
                <a:ea typeface="Cambria Math" pitchFamily="18" charset="0"/>
              </a:rPr>
              <a:t>KADIN</a:t>
            </a:r>
            <a:r>
              <a:rPr lang="tr-TR" sz="7200" dirty="0" smtClean="0">
                <a:solidFill>
                  <a:srgbClr val="00B0F0"/>
                </a:solidFill>
                <a:latin typeface="Cambria Math" pitchFamily="18" charset="0"/>
                <a:ea typeface="Cambria Math" pitchFamily="18" charset="0"/>
              </a:rPr>
              <a:t> DEYİNCE AKLINIZA </a:t>
            </a:r>
            <a:r>
              <a:rPr lang="tr-TR" sz="7200" dirty="0" smtClean="0">
                <a:solidFill>
                  <a:srgbClr val="C00000"/>
                </a:solidFill>
                <a:latin typeface="Cambria Math" pitchFamily="18" charset="0"/>
                <a:ea typeface="Cambria Math" pitchFamily="18" charset="0"/>
              </a:rPr>
              <a:t>İLK</a:t>
            </a:r>
            <a:r>
              <a:rPr lang="tr-TR" sz="7200" dirty="0" smtClean="0">
                <a:solidFill>
                  <a:srgbClr val="00B0F0"/>
                </a:solidFill>
                <a:latin typeface="Cambria Math" pitchFamily="18" charset="0"/>
                <a:ea typeface="Cambria Math" pitchFamily="18" charset="0"/>
              </a:rPr>
              <a:t> NE GELİYOR?</a:t>
            </a:r>
            <a:endParaRPr lang="tr-TR" sz="7200" dirty="0">
              <a:solidFill>
                <a:srgbClr val="00B0F0"/>
              </a:solidFill>
              <a:latin typeface="Cambria Math" pitchFamily="18" charset="0"/>
              <a:ea typeface="Cambria Math"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2"/>
          </p:nvPr>
        </p:nvSpPr>
        <p:spPr>
          <a:xfrm>
            <a:off x="412495" y="1186830"/>
            <a:ext cx="5204460" cy="369332"/>
          </a:xfrm>
        </p:spPr>
        <p:txBody>
          <a:bodyPr/>
          <a:lstStyle/>
          <a:p>
            <a:endParaRPr lang="tr-TR" dirty="0"/>
          </a:p>
        </p:txBody>
      </p:sp>
      <p:sp>
        <p:nvSpPr>
          <p:cNvPr id="4" name="3 İçerik Yer Tutucusu"/>
          <p:cNvSpPr>
            <a:spLocks noGrp="1"/>
          </p:cNvSpPr>
          <p:nvPr>
            <p:ph sz="half" idx="3"/>
          </p:nvPr>
        </p:nvSpPr>
        <p:spPr/>
        <p:txBody>
          <a:bodyPr/>
          <a:lstStyle/>
          <a:p>
            <a:endParaRPr lang="tr-TR"/>
          </a:p>
        </p:txBody>
      </p:sp>
      <p:pic>
        <p:nvPicPr>
          <p:cNvPr id="1026" name="Picture 2" descr="C:\Users\yusuf\Desktop\SON_DAKIKA_20140904_1.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7600" y="1905000"/>
            <a:ext cx="7848600" cy="4109458"/>
          </a:xfrm>
          <a:prstGeom prst="rect">
            <a:avLst/>
          </a:prstGeom>
        </p:spPr>
        <p:txBody>
          <a:bodyPr vert="horz" wrap="square" lIns="0" tIns="92075" rIns="0" bIns="0" rtlCol="0">
            <a:spAutoFit/>
          </a:bodyPr>
          <a:lstStyle/>
          <a:p>
            <a:pPr marL="287020" indent="-274320" algn="ctr">
              <a:lnSpc>
                <a:spcPct val="100000"/>
              </a:lnSpc>
              <a:spcBef>
                <a:spcPts val="725"/>
              </a:spcBef>
              <a:buClr>
                <a:srgbClr val="0AD0D9"/>
              </a:buClr>
              <a:buSzPct val="94230"/>
              <a:buFont typeface="Wingdings 2"/>
              <a:buChar char=""/>
              <a:tabLst>
                <a:tab pos="287655" algn="l"/>
                <a:tab pos="4931410" algn="l"/>
              </a:tabLst>
            </a:pPr>
            <a:r>
              <a:rPr sz="3200" b="1" spc="-10" dirty="0">
                <a:solidFill>
                  <a:srgbClr val="C00000"/>
                </a:solidFill>
                <a:latin typeface="Comic Sans MS"/>
                <a:cs typeface="Comic Sans MS"/>
              </a:rPr>
              <a:t>Sözel- </a:t>
            </a:r>
            <a:r>
              <a:rPr sz="3200" b="1" spc="-5" dirty="0">
                <a:solidFill>
                  <a:srgbClr val="C00000"/>
                </a:solidFill>
                <a:latin typeface="Comic Sans MS"/>
                <a:cs typeface="Comic Sans MS"/>
              </a:rPr>
              <a:t>Duygusal-</a:t>
            </a:r>
            <a:r>
              <a:rPr sz="3200" b="1" spc="35" dirty="0">
                <a:solidFill>
                  <a:srgbClr val="C00000"/>
                </a:solidFill>
                <a:latin typeface="Comic Sans MS"/>
                <a:cs typeface="Comic Sans MS"/>
              </a:rPr>
              <a:t> </a:t>
            </a:r>
            <a:r>
              <a:rPr sz="3200" b="1" spc="-5" dirty="0">
                <a:solidFill>
                  <a:srgbClr val="C00000"/>
                </a:solidFill>
                <a:latin typeface="Comic Sans MS"/>
                <a:cs typeface="Comic Sans MS"/>
              </a:rPr>
              <a:t>Psikolojik	</a:t>
            </a:r>
            <a:r>
              <a:rPr sz="3200" b="1" spc="-15" dirty="0">
                <a:solidFill>
                  <a:srgbClr val="C00000"/>
                </a:solidFill>
                <a:latin typeface="Comic Sans MS"/>
                <a:cs typeface="Comic Sans MS"/>
              </a:rPr>
              <a:t>şiddet;</a:t>
            </a:r>
            <a:endParaRPr sz="3200" dirty="0">
              <a:latin typeface="Comic Sans MS"/>
              <a:cs typeface="Comic Sans MS"/>
            </a:endParaRPr>
          </a:p>
          <a:p>
            <a:pPr marL="287020" marR="5080" indent="17780" algn="ctr">
              <a:lnSpc>
                <a:spcPct val="100000"/>
              </a:lnSpc>
              <a:spcBef>
                <a:spcPts val="625"/>
              </a:spcBef>
            </a:pPr>
            <a:r>
              <a:rPr sz="3200" spc="-10" dirty="0">
                <a:latin typeface="Comic Sans MS"/>
                <a:cs typeface="Comic Sans MS"/>
              </a:rPr>
              <a:t>Bağırmak, </a:t>
            </a:r>
            <a:r>
              <a:rPr sz="3200" spc="-5" dirty="0">
                <a:latin typeface="Comic Sans MS"/>
                <a:cs typeface="Comic Sans MS"/>
              </a:rPr>
              <a:t>hakaret etmek, </a:t>
            </a:r>
            <a:r>
              <a:rPr sz="3200" spc="-10" dirty="0">
                <a:latin typeface="Comic Sans MS"/>
                <a:cs typeface="Comic Sans MS"/>
              </a:rPr>
              <a:t>küçümsemek, </a:t>
            </a:r>
            <a:r>
              <a:rPr sz="3200" spc="-5" dirty="0">
                <a:latin typeface="Comic Sans MS"/>
                <a:cs typeface="Comic Sans MS"/>
              </a:rPr>
              <a:t>alay  etmek, </a:t>
            </a:r>
            <a:r>
              <a:rPr sz="3200" spc="-10" dirty="0">
                <a:latin typeface="Comic Sans MS"/>
                <a:cs typeface="Comic Sans MS"/>
              </a:rPr>
              <a:t>arkadaşları, ailesi ya </a:t>
            </a:r>
            <a:r>
              <a:rPr sz="3200" spc="-15" dirty="0">
                <a:latin typeface="Comic Sans MS"/>
                <a:cs typeface="Comic Sans MS"/>
              </a:rPr>
              <a:t>da </a:t>
            </a:r>
            <a:r>
              <a:rPr sz="3200" spc="-10" dirty="0">
                <a:latin typeface="Comic Sans MS"/>
                <a:cs typeface="Comic Sans MS"/>
              </a:rPr>
              <a:t>akrabalarıyla  </a:t>
            </a:r>
            <a:r>
              <a:rPr sz="3200" spc="-5" dirty="0">
                <a:latin typeface="Comic Sans MS"/>
                <a:cs typeface="Comic Sans MS"/>
              </a:rPr>
              <a:t>görüşmesini engellemek, her </a:t>
            </a:r>
            <a:r>
              <a:rPr sz="3200" spc="-10" dirty="0">
                <a:latin typeface="Comic Sans MS"/>
                <a:cs typeface="Comic Sans MS"/>
              </a:rPr>
              <a:t>an </a:t>
            </a:r>
            <a:r>
              <a:rPr sz="3200" spc="-5" dirty="0">
                <a:latin typeface="Comic Sans MS"/>
                <a:cs typeface="Comic Sans MS"/>
              </a:rPr>
              <a:t>nerede  </a:t>
            </a:r>
            <a:r>
              <a:rPr sz="3200" spc="-10" dirty="0">
                <a:latin typeface="Comic Sans MS"/>
                <a:cs typeface="Comic Sans MS"/>
              </a:rPr>
              <a:t>olduğunu kontrol </a:t>
            </a:r>
            <a:r>
              <a:rPr sz="3200" spc="-5" dirty="0">
                <a:latin typeface="Comic Sans MS"/>
                <a:cs typeface="Comic Sans MS"/>
              </a:rPr>
              <a:t>etmek, </a:t>
            </a:r>
            <a:r>
              <a:rPr sz="3200" spc="-10" dirty="0">
                <a:latin typeface="Comic Sans MS"/>
                <a:cs typeface="Comic Sans MS"/>
              </a:rPr>
              <a:t>evden </a:t>
            </a:r>
            <a:r>
              <a:rPr sz="3200" spc="-15" dirty="0">
                <a:latin typeface="Comic Sans MS"/>
                <a:cs typeface="Comic Sans MS"/>
              </a:rPr>
              <a:t>dışarı  </a:t>
            </a:r>
            <a:r>
              <a:rPr sz="3200" spc="-10" dirty="0">
                <a:latin typeface="Comic Sans MS"/>
                <a:cs typeface="Comic Sans MS"/>
              </a:rPr>
              <a:t>çıkmasını </a:t>
            </a:r>
            <a:r>
              <a:rPr sz="3200" spc="-5" dirty="0">
                <a:latin typeface="Comic Sans MS"/>
                <a:cs typeface="Comic Sans MS"/>
              </a:rPr>
              <a:t>engellemek, </a:t>
            </a:r>
            <a:r>
              <a:rPr sz="3200" spc="-10" dirty="0">
                <a:latin typeface="Comic Sans MS"/>
                <a:cs typeface="Comic Sans MS"/>
              </a:rPr>
              <a:t>hiçbir </a:t>
            </a:r>
            <a:r>
              <a:rPr sz="3200" spc="-5" dirty="0">
                <a:latin typeface="Comic Sans MS"/>
                <a:cs typeface="Comic Sans MS"/>
              </a:rPr>
              <a:t>konuda söz  </a:t>
            </a:r>
            <a:r>
              <a:rPr sz="3200" spc="-10" dirty="0">
                <a:latin typeface="Comic Sans MS"/>
                <a:cs typeface="Comic Sans MS"/>
              </a:rPr>
              <a:t>hakkı </a:t>
            </a:r>
            <a:r>
              <a:rPr sz="3200" spc="-5" dirty="0" err="1">
                <a:latin typeface="Comic Sans MS"/>
                <a:cs typeface="Comic Sans MS"/>
              </a:rPr>
              <a:t>vermemek</a:t>
            </a:r>
            <a:r>
              <a:rPr sz="3200" spc="30" dirty="0">
                <a:latin typeface="Comic Sans MS"/>
                <a:cs typeface="Comic Sans MS"/>
              </a:rPr>
              <a:t> </a:t>
            </a:r>
            <a:r>
              <a:rPr sz="3200" spc="-10" dirty="0" err="1" smtClean="0">
                <a:latin typeface="Comic Sans MS"/>
                <a:cs typeface="Comic Sans MS"/>
              </a:rPr>
              <a:t>gibi</a:t>
            </a:r>
            <a:r>
              <a:rPr lang="tr-TR" sz="3200" spc="-10" dirty="0" smtClean="0">
                <a:latin typeface="Comic Sans MS"/>
                <a:cs typeface="Comic Sans MS"/>
              </a:rPr>
              <a:t>…</a:t>
            </a:r>
            <a:endParaRPr sz="3200" dirty="0">
              <a:latin typeface="Comic Sans MS"/>
              <a:cs typeface="Comic Sans MS"/>
            </a:endParaRPr>
          </a:p>
        </p:txBody>
      </p:sp>
      <p:sp>
        <p:nvSpPr>
          <p:cNvPr id="3" name="object 3"/>
          <p:cNvSpPr/>
          <p:nvPr/>
        </p:nvSpPr>
        <p:spPr>
          <a:xfrm>
            <a:off x="457200" y="2133600"/>
            <a:ext cx="2895600" cy="3124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suf\Desktop\--1341856.Jpeg"/>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447800"/>
            <a:ext cx="10733193" cy="2473754"/>
          </a:xfrm>
          <a:prstGeom prst="rect">
            <a:avLst/>
          </a:prstGeom>
        </p:spPr>
        <p:txBody>
          <a:bodyPr vert="horz" wrap="square" lIns="0" tIns="11430" rIns="0" bIns="0" rtlCol="0">
            <a:spAutoFit/>
          </a:bodyPr>
          <a:lstStyle/>
          <a:p>
            <a:pPr marL="12700" marR="5080" algn="ctr">
              <a:lnSpc>
                <a:spcPct val="100000"/>
              </a:lnSpc>
              <a:spcBef>
                <a:spcPts val="90"/>
              </a:spcBef>
            </a:pPr>
            <a:r>
              <a:rPr sz="3200" b="1" spc="-5" dirty="0">
                <a:solidFill>
                  <a:srgbClr val="C00000"/>
                </a:solidFill>
                <a:latin typeface="Comic Sans MS"/>
                <a:cs typeface="Comic Sans MS"/>
              </a:rPr>
              <a:t>Cinsel </a:t>
            </a:r>
            <a:r>
              <a:rPr sz="3200" b="1" spc="-10" dirty="0">
                <a:solidFill>
                  <a:srgbClr val="C00000"/>
                </a:solidFill>
                <a:latin typeface="Comic Sans MS"/>
                <a:cs typeface="Comic Sans MS"/>
              </a:rPr>
              <a:t>şiddet; </a:t>
            </a:r>
            <a:r>
              <a:rPr sz="3200" spc="-5" dirty="0">
                <a:latin typeface="Comic Sans MS"/>
                <a:cs typeface="Comic Sans MS"/>
              </a:rPr>
              <a:t>Evli </a:t>
            </a:r>
            <a:r>
              <a:rPr sz="3200" spc="-10" dirty="0">
                <a:latin typeface="Comic Sans MS"/>
                <a:cs typeface="Comic Sans MS"/>
              </a:rPr>
              <a:t>olduğu </a:t>
            </a:r>
            <a:r>
              <a:rPr sz="3200" dirty="0">
                <a:latin typeface="Comic Sans MS"/>
                <a:cs typeface="Comic Sans MS"/>
              </a:rPr>
              <a:t>kişi </a:t>
            </a:r>
            <a:r>
              <a:rPr sz="3200" spc="-5" dirty="0">
                <a:latin typeface="Comic Sans MS"/>
                <a:cs typeface="Comic Sans MS"/>
              </a:rPr>
              <a:t>bile olsa  </a:t>
            </a:r>
            <a:r>
              <a:rPr sz="3200" spc="-10" dirty="0">
                <a:latin typeface="Comic Sans MS"/>
                <a:cs typeface="Comic Sans MS"/>
              </a:rPr>
              <a:t>istemeden </a:t>
            </a:r>
            <a:r>
              <a:rPr sz="3200" spc="-5" dirty="0">
                <a:latin typeface="Comic Sans MS"/>
                <a:cs typeface="Comic Sans MS"/>
              </a:rPr>
              <a:t>cinsel </a:t>
            </a:r>
            <a:r>
              <a:rPr sz="3200" spc="-10" dirty="0">
                <a:latin typeface="Comic Sans MS"/>
                <a:cs typeface="Comic Sans MS"/>
              </a:rPr>
              <a:t>ilişkiye </a:t>
            </a:r>
            <a:r>
              <a:rPr sz="3200" spc="-5" dirty="0">
                <a:latin typeface="Comic Sans MS"/>
                <a:cs typeface="Comic Sans MS"/>
              </a:rPr>
              <a:t>zorlama, çocuk  </a:t>
            </a:r>
            <a:r>
              <a:rPr sz="3200" spc="-10" dirty="0">
                <a:latin typeface="Comic Sans MS"/>
                <a:cs typeface="Comic Sans MS"/>
              </a:rPr>
              <a:t>doğurmaya ya da </a:t>
            </a:r>
            <a:r>
              <a:rPr sz="3200" spc="-5" dirty="0">
                <a:latin typeface="Comic Sans MS"/>
                <a:cs typeface="Comic Sans MS"/>
              </a:rPr>
              <a:t>doğurmamaya zorlama,  zorla evlendirme, </a:t>
            </a:r>
            <a:r>
              <a:rPr sz="3200" spc="-10" dirty="0">
                <a:latin typeface="Comic Sans MS"/>
                <a:cs typeface="Comic Sans MS"/>
              </a:rPr>
              <a:t>istemediği </a:t>
            </a:r>
            <a:r>
              <a:rPr sz="3200" spc="-5" dirty="0">
                <a:latin typeface="Comic Sans MS"/>
                <a:cs typeface="Comic Sans MS"/>
              </a:rPr>
              <a:t>halde </a:t>
            </a:r>
            <a:r>
              <a:rPr sz="3200" spc="-10" dirty="0">
                <a:latin typeface="Comic Sans MS"/>
                <a:cs typeface="Comic Sans MS"/>
              </a:rPr>
              <a:t>kürtaja  zorlama, cinsel </a:t>
            </a:r>
            <a:r>
              <a:rPr sz="3200" spc="-5" dirty="0">
                <a:latin typeface="Comic Sans MS"/>
                <a:cs typeface="Comic Sans MS"/>
              </a:rPr>
              <a:t>içerikli tacizler, </a:t>
            </a:r>
            <a:r>
              <a:rPr sz="3200" spc="-10" dirty="0">
                <a:latin typeface="Comic Sans MS"/>
                <a:cs typeface="Comic Sans MS"/>
              </a:rPr>
              <a:t>namus  </a:t>
            </a:r>
            <a:r>
              <a:rPr sz="3200" spc="-5" dirty="0">
                <a:latin typeface="Comic Sans MS"/>
                <a:cs typeface="Comic Sans MS"/>
              </a:rPr>
              <a:t>gerekçesiyle </a:t>
            </a:r>
            <a:r>
              <a:rPr sz="3200" spc="-10" dirty="0">
                <a:latin typeface="Comic Sans MS"/>
                <a:cs typeface="Comic Sans MS"/>
              </a:rPr>
              <a:t>öldürme ya da öldürmeye  </a:t>
            </a:r>
            <a:r>
              <a:rPr sz="3200" spc="-10" dirty="0" err="1">
                <a:latin typeface="Comic Sans MS"/>
                <a:cs typeface="Comic Sans MS"/>
              </a:rPr>
              <a:t>zorlamak</a:t>
            </a:r>
            <a:r>
              <a:rPr sz="3200" spc="25" dirty="0">
                <a:latin typeface="Comic Sans MS"/>
                <a:cs typeface="Comic Sans MS"/>
              </a:rPr>
              <a:t> </a:t>
            </a:r>
            <a:r>
              <a:rPr sz="3200" spc="-5" dirty="0" err="1" smtClean="0">
                <a:latin typeface="Comic Sans MS"/>
                <a:cs typeface="Comic Sans MS"/>
              </a:rPr>
              <a:t>gibi</a:t>
            </a:r>
            <a:r>
              <a:rPr lang="tr-TR" sz="3200" spc="-5" dirty="0" smtClean="0">
                <a:latin typeface="Comic Sans MS"/>
                <a:cs typeface="Comic Sans MS"/>
              </a:rPr>
              <a:t>…</a:t>
            </a:r>
            <a:endParaRPr sz="3200" dirty="0">
              <a:latin typeface="Comic Sans MS"/>
              <a:cs typeface="Comic Sans MS"/>
            </a:endParaRPr>
          </a:p>
        </p:txBody>
      </p:sp>
      <p:sp>
        <p:nvSpPr>
          <p:cNvPr id="4" name="object 4"/>
          <p:cNvSpPr/>
          <p:nvPr/>
        </p:nvSpPr>
        <p:spPr>
          <a:xfrm>
            <a:off x="4419600" y="4419600"/>
            <a:ext cx="3551767" cy="20144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1" y="1953894"/>
            <a:ext cx="6400800" cy="3951082"/>
          </a:xfrm>
          <a:prstGeom prst="rect">
            <a:avLst/>
          </a:prstGeom>
        </p:spPr>
        <p:txBody>
          <a:bodyPr vert="horz" wrap="square" lIns="0" tIns="11430" rIns="0" bIns="0" rtlCol="0">
            <a:spAutoFit/>
          </a:bodyPr>
          <a:lstStyle/>
          <a:p>
            <a:pPr marL="287020" marR="5080" indent="-274320" algn="ctr">
              <a:lnSpc>
                <a:spcPct val="100000"/>
              </a:lnSpc>
              <a:spcBef>
                <a:spcPts val="90"/>
              </a:spcBef>
              <a:buClr>
                <a:srgbClr val="0AD0D9"/>
              </a:buClr>
              <a:buSzPct val="94230"/>
              <a:buFont typeface="Wingdings 2"/>
              <a:buChar char=""/>
              <a:tabLst>
                <a:tab pos="287020" algn="l"/>
              </a:tabLst>
            </a:pPr>
            <a:r>
              <a:rPr sz="3200" b="1" spc="-10" dirty="0">
                <a:solidFill>
                  <a:srgbClr val="C00000"/>
                </a:solidFill>
                <a:latin typeface="Comic Sans MS"/>
                <a:cs typeface="Comic Sans MS"/>
              </a:rPr>
              <a:t>Ekonomik şiddet; </a:t>
            </a:r>
            <a:r>
              <a:rPr sz="3200" spc="-10" dirty="0">
                <a:latin typeface="Comic Sans MS"/>
                <a:cs typeface="Comic Sans MS"/>
              </a:rPr>
              <a:t>Çalışmak </a:t>
            </a:r>
            <a:r>
              <a:rPr sz="3200" dirty="0">
                <a:latin typeface="Comic Sans MS"/>
                <a:cs typeface="Comic Sans MS"/>
              </a:rPr>
              <a:t>ya </a:t>
            </a:r>
            <a:r>
              <a:rPr sz="3200" spc="-15" dirty="0">
                <a:latin typeface="Comic Sans MS"/>
                <a:cs typeface="Comic Sans MS"/>
              </a:rPr>
              <a:t>da</a:t>
            </a:r>
            <a:r>
              <a:rPr sz="3200" spc="740" dirty="0">
                <a:latin typeface="Comic Sans MS"/>
                <a:cs typeface="Comic Sans MS"/>
              </a:rPr>
              <a:t> </a:t>
            </a:r>
            <a:r>
              <a:rPr sz="3200" spc="-10" dirty="0">
                <a:latin typeface="Comic Sans MS"/>
                <a:cs typeface="Comic Sans MS"/>
              </a:rPr>
              <a:t>çalışmamaya  zorlamak, parasını ya </a:t>
            </a:r>
            <a:r>
              <a:rPr sz="3200" spc="-15" dirty="0">
                <a:latin typeface="Comic Sans MS"/>
                <a:cs typeface="Comic Sans MS"/>
              </a:rPr>
              <a:t>da</a:t>
            </a:r>
            <a:r>
              <a:rPr sz="3200" spc="740" dirty="0">
                <a:latin typeface="Comic Sans MS"/>
                <a:cs typeface="Comic Sans MS"/>
              </a:rPr>
              <a:t> </a:t>
            </a:r>
            <a:r>
              <a:rPr sz="3200" spc="-10" dirty="0">
                <a:latin typeface="Comic Sans MS"/>
                <a:cs typeface="Comic Sans MS"/>
              </a:rPr>
              <a:t>banka kartını alıp  </a:t>
            </a:r>
            <a:r>
              <a:rPr sz="3200" spc="-5" dirty="0">
                <a:latin typeface="Comic Sans MS"/>
                <a:cs typeface="Comic Sans MS"/>
              </a:rPr>
              <a:t>vermemek, </a:t>
            </a:r>
            <a:r>
              <a:rPr sz="3200" spc="-10" dirty="0">
                <a:latin typeface="Comic Sans MS"/>
                <a:cs typeface="Comic Sans MS"/>
              </a:rPr>
              <a:t>hiç </a:t>
            </a:r>
            <a:r>
              <a:rPr sz="3200" spc="-5" dirty="0">
                <a:latin typeface="Comic Sans MS"/>
                <a:cs typeface="Comic Sans MS"/>
              </a:rPr>
              <a:t>para vermemek, ailenin parası </a:t>
            </a:r>
            <a:r>
              <a:rPr sz="3200" dirty="0">
                <a:latin typeface="Comic Sans MS"/>
                <a:cs typeface="Comic Sans MS"/>
              </a:rPr>
              <a:t>ve  </a:t>
            </a:r>
            <a:r>
              <a:rPr sz="3200" spc="-10" dirty="0">
                <a:latin typeface="Comic Sans MS"/>
                <a:cs typeface="Comic Sans MS"/>
              </a:rPr>
              <a:t>tasarruflarıyla </a:t>
            </a:r>
            <a:r>
              <a:rPr sz="3200" spc="-5" dirty="0">
                <a:latin typeface="Comic Sans MS"/>
                <a:cs typeface="Comic Sans MS"/>
              </a:rPr>
              <a:t>ilgili hiç </a:t>
            </a:r>
            <a:r>
              <a:rPr sz="3200" spc="-10" dirty="0">
                <a:latin typeface="Comic Sans MS"/>
                <a:cs typeface="Comic Sans MS"/>
              </a:rPr>
              <a:t>fikir </a:t>
            </a:r>
            <a:r>
              <a:rPr sz="3200" spc="-5" dirty="0">
                <a:latin typeface="Comic Sans MS"/>
                <a:cs typeface="Comic Sans MS"/>
              </a:rPr>
              <a:t>sormamak, </a:t>
            </a:r>
            <a:r>
              <a:rPr sz="3200" spc="-10" dirty="0">
                <a:latin typeface="Comic Sans MS"/>
                <a:cs typeface="Comic Sans MS"/>
              </a:rPr>
              <a:t>şahsi  ziynet eşyalarını zorla alıp </a:t>
            </a:r>
            <a:r>
              <a:rPr sz="3200" spc="-10" dirty="0" err="1">
                <a:latin typeface="Comic Sans MS"/>
                <a:cs typeface="Comic Sans MS"/>
              </a:rPr>
              <a:t>satmak</a:t>
            </a:r>
            <a:r>
              <a:rPr sz="3200" spc="50" dirty="0">
                <a:latin typeface="Comic Sans MS"/>
                <a:cs typeface="Comic Sans MS"/>
              </a:rPr>
              <a:t> </a:t>
            </a:r>
            <a:r>
              <a:rPr sz="3200" spc="-10" dirty="0" err="1" smtClean="0">
                <a:latin typeface="Comic Sans MS"/>
                <a:cs typeface="Comic Sans MS"/>
              </a:rPr>
              <a:t>gibi</a:t>
            </a:r>
            <a:r>
              <a:rPr lang="tr-TR" sz="3200" spc="-10" dirty="0" smtClean="0">
                <a:latin typeface="Comic Sans MS"/>
                <a:cs typeface="Comic Sans MS"/>
              </a:rPr>
              <a:t>…</a:t>
            </a:r>
            <a:endParaRPr sz="3200" dirty="0">
              <a:latin typeface="Comic Sans MS"/>
              <a:cs typeface="Comic Sans MS"/>
            </a:endParaRPr>
          </a:p>
        </p:txBody>
      </p:sp>
      <p:sp>
        <p:nvSpPr>
          <p:cNvPr id="3" name="object 3"/>
          <p:cNvSpPr/>
          <p:nvPr/>
        </p:nvSpPr>
        <p:spPr>
          <a:xfrm>
            <a:off x="7315200" y="2438400"/>
            <a:ext cx="4417399" cy="25194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usuf\Desktop\kadina-yonelik-siddet-kader-degil-2013-11-25_m.jpg"/>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body" idx="1"/>
          </p:nvPr>
        </p:nvSpPr>
        <p:spPr>
          <a:xfrm>
            <a:off x="5867400" y="2057400"/>
            <a:ext cx="5702300" cy="2190343"/>
          </a:xfrm>
          <a:prstGeom prst="rect">
            <a:avLst/>
          </a:prstGeom>
        </p:spPr>
        <p:txBody>
          <a:bodyPr vert="horz" wrap="square" lIns="0" tIns="180340" rIns="0" bIns="0" rtlCol="0">
            <a:spAutoFit/>
          </a:bodyPr>
          <a:lstStyle/>
          <a:p>
            <a:pPr marL="2018664">
              <a:lnSpc>
                <a:spcPct val="100000"/>
              </a:lnSpc>
              <a:spcBef>
                <a:spcPts val="1420"/>
              </a:spcBef>
            </a:pPr>
            <a:endParaRPr spc="-15" dirty="0"/>
          </a:p>
          <a:p>
            <a:pPr>
              <a:lnSpc>
                <a:spcPct val="100000"/>
              </a:lnSpc>
              <a:spcBef>
                <a:spcPts val="20"/>
              </a:spcBef>
            </a:pPr>
            <a:endParaRPr sz="1900" dirty="0">
              <a:latin typeface="Times New Roman"/>
              <a:cs typeface="Times New Roman"/>
            </a:endParaRPr>
          </a:p>
          <a:p>
            <a:pPr marL="12700" marR="1125220">
              <a:lnSpc>
                <a:spcPts val="3460"/>
              </a:lnSpc>
            </a:pPr>
            <a:r>
              <a:rPr sz="3200" dirty="0">
                <a:solidFill>
                  <a:srgbClr val="1F3863"/>
                </a:solidFill>
              </a:rPr>
              <a:t>KADINA </a:t>
            </a:r>
            <a:r>
              <a:rPr sz="3200" spc="-20" dirty="0">
                <a:solidFill>
                  <a:srgbClr val="1F3863"/>
                </a:solidFill>
              </a:rPr>
              <a:t>YÖNELİK</a:t>
            </a:r>
            <a:r>
              <a:rPr sz="3200" spc="-100" dirty="0">
                <a:solidFill>
                  <a:srgbClr val="1F3863"/>
                </a:solidFill>
              </a:rPr>
              <a:t> </a:t>
            </a:r>
            <a:r>
              <a:rPr sz="3200" spc="-5" dirty="0">
                <a:solidFill>
                  <a:srgbClr val="1F3863"/>
                </a:solidFill>
              </a:rPr>
              <a:t>ŞİDDETİN  </a:t>
            </a:r>
            <a:r>
              <a:rPr sz="3200" dirty="0">
                <a:solidFill>
                  <a:srgbClr val="1F3863"/>
                </a:solidFill>
              </a:rPr>
              <a:t>KADINLAR </a:t>
            </a:r>
            <a:r>
              <a:rPr sz="3200" spc="-5" dirty="0">
                <a:solidFill>
                  <a:srgbClr val="1F3863"/>
                </a:solidFill>
              </a:rPr>
              <a:t>VE </a:t>
            </a:r>
            <a:r>
              <a:rPr sz="3200" spc="-10" dirty="0">
                <a:solidFill>
                  <a:srgbClr val="1F3863"/>
                </a:solidFill>
              </a:rPr>
              <a:t>ÇOCUKLAR  </a:t>
            </a:r>
            <a:r>
              <a:rPr sz="3200" dirty="0">
                <a:solidFill>
                  <a:srgbClr val="1F3863"/>
                </a:solidFill>
              </a:rPr>
              <a:t>ÜZERİNDEKİ</a:t>
            </a:r>
            <a:r>
              <a:rPr sz="3200" spc="-30" dirty="0">
                <a:solidFill>
                  <a:srgbClr val="1F3863"/>
                </a:solidFill>
              </a:rPr>
              <a:t> </a:t>
            </a:r>
            <a:r>
              <a:rPr sz="3200" spc="-5" dirty="0">
                <a:solidFill>
                  <a:srgbClr val="1F3863"/>
                </a:solidFill>
              </a:rPr>
              <a:t>ETKİLERİ</a:t>
            </a:r>
            <a:endParaRP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33400"/>
            <a:ext cx="10951083" cy="452120"/>
          </a:xfrm>
          <a:prstGeom prst="rect">
            <a:avLst/>
          </a:prstGeom>
        </p:spPr>
        <p:txBody>
          <a:bodyPr vert="horz" wrap="square" lIns="0" tIns="12065" rIns="0" bIns="0" rtlCol="0">
            <a:spAutoFit/>
          </a:bodyPr>
          <a:lstStyle/>
          <a:p>
            <a:pPr marL="12700" algn="ctr">
              <a:lnSpc>
                <a:spcPct val="100000"/>
              </a:lnSpc>
              <a:spcBef>
                <a:spcPts val="95"/>
              </a:spcBef>
            </a:pPr>
            <a:r>
              <a:rPr sz="2800" spc="-5" dirty="0"/>
              <a:t>ŞİDDETİN </a:t>
            </a:r>
            <a:r>
              <a:rPr sz="2800" spc="-10" dirty="0"/>
              <a:t>KADININ FİZİKSEL </a:t>
            </a:r>
            <a:r>
              <a:rPr sz="2800" spc="-20" dirty="0"/>
              <a:t>SAĞLIĞI </a:t>
            </a:r>
            <a:r>
              <a:rPr sz="2800" spc="-5" dirty="0"/>
              <a:t>ÜZERİNDEKİ</a:t>
            </a:r>
            <a:r>
              <a:rPr sz="2800" spc="275" dirty="0"/>
              <a:t> </a:t>
            </a:r>
            <a:r>
              <a:rPr sz="2800" spc="-10" dirty="0"/>
              <a:t>SONUÇLARI</a:t>
            </a:r>
            <a:endParaRPr sz="2800" dirty="0"/>
          </a:p>
        </p:txBody>
      </p:sp>
      <p:sp>
        <p:nvSpPr>
          <p:cNvPr id="4" name="object 4"/>
          <p:cNvSpPr txBox="1"/>
          <p:nvPr/>
        </p:nvSpPr>
        <p:spPr>
          <a:xfrm>
            <a:off x="762000" y="1371600"/>
            <a:ext cx="5347970" cy="4739759"/>
          </a:xfrm>
          <a:prstGeom prst="rect">
            <a:avLst/>
          </a:prstGeom>
        </p:spPr>
        <p:txBody>
          <a:bodyPr vert="horz" wrap="square" lIns="0" tIns="12700" rIns="0" bIns="0" rtlCol="0">
            <a:spAutoFit/>
          </a:bodyPr>
          <a:lstStyle/>
          <a:p>
            <a:pPr marL="355600" marR="5080" indent="-342900">
              <a:lnSpc>
                <a:spcPct val="125000"/>
              </a:lnSpc>
              <a:spcBef>
                <a:spcPts val="100"/>
              </a:spcBef>
              <a:buFont typeface="Wingdings"/>
              <a:buChar char=""/>
              <a:tabLst>
                <a:tab pos="355600" algn="l"/>
                <a:tab pos="1198245" algn="l"/>
                <a:tab pos="2044064" algn="l"/>
                <a:tab pos="2522855" algn="l"/>
                <a:tab pos="3509010" algn="l"/>
                <a:tab pos="4453890" algn="l"/>
                <a:tab pos="4932680" algn="l"/>
              </a:tabLst>
            </a:pPr>
            <a:r>
              <a:rPr sz="2200" b="1" spc="-5" dirty="0">
                <a:solidFill>
                  <a:srgbClr val="333E50"/>
                </a:solidFill>
                <a:latin typeface="Gadugi"/>
                <a:cs typeface="Gadugi"/>
              </a:rPr>
              <a:t>Kaf</a:t>
            </a:r>
            <a:r>
              <a:rPr sz="2200" b="1" spc="-15" dirty="0">
                <a:solidFill>
                  <a:srgbClr val="333E50"/>
                </a:solidFill>
                <a:latin typeface="Gadugi"/>
                <a:cs typeface="Gadugi"/>
              </a:rPr>
              <a:t>a</a:t>
            </a:r>
            <a:r>
              <a:rPr sz="2200" b="1" spc="-5" dirty="0">
                <a:solidFill>
                  <a:srgbClr val="333E50"/>
                </a:solidFill>
                <a:latin typeface="Gadugi"/>
                <a:cs typeface="Gadugi"/>
              </a:rPr>
              <a:t>,</a:t>
            </a:r>
            <a:r>
              <a:rPr sz="2200" b="1" dirty="0">
                <a:solidFill>
                  <a:srgbClr val="333E50"/>
                </a:solidFill>
                <a:latin typeface="Gadugi"/>
                <a:cs typeface="Gadugi"/>
              </a:rPr>
              <a:t>	</a:t>
            </a:r>
            <a:r>
              <a:rPr sz="2200" b="1" dirty="0" err="1" smtClean="0">
                <a:solidFill>
                  <a:srgbClr val="333E50"/>
                </a:solidFill>
                <a:latin typeface="Gadugi"/>
                <a:cs typeface="Gadugi"/>
              </a:rPr>
              <a:t>k</a:t>
            </a:r>
            <a:r>
              <a:rPr sz="2200" b="1" spc="-10" dirty="0" err="1" smtClean="0">
                <a:solidFill>
                  <a:srgbClr val="333E50"/>
                </a:solidFill>
                <a:latin typeface="Gadugi"/>
                <a:cs typeface="Gadugi"/>
              </a:rPr>
              <a:t>arı</a:t>
            </a:r>
            <a:r>
              <a:rPr lang="tr-TR" sz="2200" b="1" spc="-5" dirty="0" smtClean="0">
                <a:solidFill>
                  <a:srgbClr val="333E50"/>
                </a:solidFill>
                <a:latin typeface="Gadugi"/>
                <a:cs typeface="Gadugi"/>
              </a:rPr>
              <a:t>n, </a:t>
            </a:r>
            <a:r>
              <a:rPr sz="2200" b="1" dirty="0" err="1" smtClean="0">
                <a:solidFill>
                  <a:srgbClr val="333E50"/>
                </a:solidFill>
                <a:latin typeface="Gadugi"/>
                <a:cs typeface="Gadugi"/>
              </a:rPr>
              <a:t>gö</a:t>
            </a:r>
            <a:r>
              <a:rPr sz="2200" b="1" spc="-5" dirty="0" err="1" smtClean="0">
                <a:solidFill>
                  <a:srgbClr val="333E50"/>
                </a:solidFill>
                <a:latin typeface="Arial"/>
                <a:cs typeface="Arial"/>
              </a:rPr>
              <a:t>ğ</a:t>
            </a:r>
            <a:r>
              <a:rPr sz="2200" b="1" spc="-5" dirty="0" err="1" smtClean="0">
                <a:solidFill>
                  <a:srgbClr val="333E50"/>
                </a:solidFill>
                <a:latin typeface="Gadugi"/>
                <a:cs typeface="Gadugi"/>
              </a:rPr>
              <a:t>üs</a:t>
            </a:r>
            <a:r>
              <a:rPr lang="tr-TR" sz="2200" b="1" dirty="0">
                <a:solidFill>
                  <a:srgbClr val="333E50"/>
                </a:solidFill>
                <a:latin typeface="Gadugi"/>
                <a:cs typeface="Gadugi"/>
              </a:rPr>
              <a:t> </a:t>
            </a:r>
            <a:r>
              <a:rPr sz="2200" b="1" dirty="0" err="1" smtClean="0">
                <a:solidFill>
                  <a:srgbClr val="333E50"/>
                </a:solidFill>
                <a:latin typeface="Gadugi"/>
                <a:cs typeface="Gadugi"/>
              </a:rPr>
              <a:t>k</a:t>
            </a:r>
            <a:r>
              <a:rPr sz="2200" b="1" spc="-10" dirty="0" err="1" smtClean="0">
                <a:solidFill>
                  <a:srgbClr val="333E50"/>
                </a:solidFill>
                <a:latin typeface="Gadugi"/>
                <a:cs typeface="Gadugi"/>
              </a:rPr>
              <a:t>afes</a:t>
            </a:r>
            <a:r>
              <a:rPr lang="tr-TR" sz="2200" b="1" spc="-5" dirty="0" smtClean="0">
                <a:solidFill>
                  <a:srgbClr val="333E50"/>
                </a:solidFill>
                <a:latin typeface="Gadugi"/>
                <a:cs typeface="Gadugi"/>
              </a:rPr>
              <a:t>i </a:t>
            </a:r>
            <a:r>
              <a:rPr sz="2200" b="1" spc="-35" dirty="0" err="1" smtClean="0">
                <a:solidFill>
                  <a:srgbClr val="333E50"/>
                </a:solidFill>
                <a:latin typeface="Gadugi"/>
                <a:cs typeface="Gadugi"/>
              </a:rPr>
              <a:t>v</a:t>
            </a:r>
            <a:r>
              <a:rPr sz="2200" b="1" spc="-5" dirty="0" err="1" smtClean="0">
                <a:solidFill>
                  <a:srgbClr val="333E50"/>
                </a:solidFill>
                <a:latin typeface="Gadugi"/>
                <a:cs typeface="Gadugi"/>
              </a:rPr>
              <a:t>e</a:t>
            </a:r>
            <a:r>
              <a:rPr lang="tr-TR" sz="2200" b="1" dirty="0">
                <a:solidFill>
                  <a:srgbClr val="333E50"/>
                </a:solidFill>
                <a:latin typeface="Gadugi"/>
                <a:cs typeface="Gadugi"/>
              </a:rPr>
              <a:t> </a:t>
            </a:r>
            <a:r>
              <a:rPr sz="2200" b="1" spc="-35" dirty="0" err="1" smtClean="0">
                <a:solidFill>
                  <a:srgbClr val="333E50"/>
                </a:solidFill>
                <a:latin typeface="Gadugi"/>
                <a:cs typeface="Gadugi"/>
              </a:rPr>
              <a:t>k</a:t>
            </a:r>
            <a:r>
              <a:rPr sz="2200" b="1" spc="-10" dirty="0" err="1" smtClean="0">
                <a:solidFill>
                  <a:srgbClr val="333E50"/>
                </a:solidFill>
                <a:latin typeface="Gadugi"/>
                <a:cs typeface="Gadugi"/>
              </a:rPr>
              <a:t>ol</a:t>
            </a:r>
            <a:r>
              <a:rPr sz="2200" b="1" spc="-10" dirty="0" smtClean="0">
                <a:solidFill>
                  <a:srgbClr val="333E50"/>
                </a:solidFill>
                <a:latin typeface="Gadugi"/>
                <a:cs typeface="Gadugi"/>
              </a:rPr>
              <a:t> </a:t>
            </a:r>
            <a:r>
              <a:rPr lang="tr-TR" sz="2200" b="1" spc="-10" dirty="0" smtClean="0">
                <a:solidFill>
                  <a:srgbClr val="333E50"/>
                </a:solidFill>
                <a:latin typeface="Gadugi"/>
                <a:cs typeface="Gadugi"/>
              </a:rPr>
              <a:t>ve </a:t>
            </a:r>
            <a:r>
              <a:rPr sz="2200" b="1" spc="-15" dirty="0" err="1" smtClean="0">
                <a:solidFill>
                  <a:srgbClr val="333E50"/>
                </a:solidFill>
                <a:latin typeface="Gadugi"/>
                <a:cs typeface="Gadugi"/>
              </a:rPr>
              <a:t>bacaklarda</a:t>
            </a:r>
            <a:r>
              <a:rPr sz="2200" b="1" spc="50" dirty="0" smtClean="0">
                <a:solidFill>
                  <a:srgbClr val="333E50"/>
                </a:solidFill>
                <a:latin typeface="Gadugi"/>
                <a:cs typeface="Gadugi"/>
              </a:rPr>
              <a:t> </a:t>
            </a:r>
            <a:r>
              <a:rPr sz="2200" b="1" spc="-10" dirty="0">
                <a:solidFill>
                  <a:srgbClr val="333E50"/>
                </a:solidFill>
                <a:latin typeface="Gadugi"/>
                <a:cs typeface="Gadugi"/>
              </a:rPr>
              <a:t>yaralanmalar</a:t>
            </a:r>
            <a:endParaRPr sz="2200" dirty="0">
              <a:latin typeface="Gadugi"/>
              <a:cs typeface="Gadugi"/>
            </a:endParaRPr>
          </a:p>
          <a:p>
            <a:pPr marL="355600" marR="1569085" indent="-342900">
              <a:lnSpc>
                <a:spcPct val="125000"/>
              </a:lnSpc>
              <a:spcBef>
                <a:spcPts val="1405"/>
              </a:spcBef>
              <a:buFont typeface="Wingdings"/>
              <a:buChar char=""/>
              <a:tabLst>
                <a:tab pos="355600" algn="l"/>
                <a:tab pos="1438910" algn="l"/>
                <a:tab pos="2044064" algn="l"/>
                <a:tab pos="3268345" algn="l"/>
              </a:tabLst>
            </a:pPr>
            <a:r>
              <a:rPr sz="2200" b="1" spc="-10" dirty="0">
                <a:solidFill>
                  <a:srgbClr val="4471C4"/>
                </a:solidFill>
                <a:latin typeface="Gadugi"/>
                <a:cs typeface="Gadugi"/>
              </a:rPr>
              <a:t>Çürü</a:t>
            </a:r>
            <a:r>
              <a:rPr sz="2200" b="1" spc="-5" dirty="0">
                <a:solidFill>
                  <a:srgbClr val="4471C4"/>
                </a:solidFill>
                <a:latin typeface="Gadugi"/>
                <a:cs typeface="Gadugi"/>
              </a:rPr>
              <a:t>k</a:t>
            </a:r>
            <a:r>
              <a:rPr sz="2200" b="1" dirty="0">
                <a:solidFill>
                  <a:srgbClr val="4471C4"/>
                </a:solidFill>
                <a:latin typeface="Gadugi"/>
                <a:cs typeface="Gadugi"/>
              </a:rPr>
              <a:t>	</a:t>
            </a:r>
            <a:r>
              <a:rPr sz="2200" b="1" spc="-35" dirty="0">
                <a:solidFill>
                  <a:srgbClr val="4471C4"/>
                </a:solidFill>
                <a:latin typeface="Gadugi"/>
                <a:cs typeface="Gadugi"/>
              </a:rPr>
              <a:t>v</a:t>
            </a:r>
            <a:r>
              <a:rPr sz="2200" b="1" spc="-5" dirty="0">
                <a:solidFill>
                  <a:srgbClr val="4471C4"/>
                </a:solidFill>
                <a:latin typeface="Gadugi"/>
                <a:cs typeface="Gadugi"/>
              </a:rPr>
              <a:t>e</a:t>
            </a:r>
            <a:r>
              <a:rPr sz="2200" b="1" dirty="0">
                <a:solidFill>
                  <a:srgbClr val="4471C4"/>
                </a:solidFill>
                <a:latin typeface="Gadugi"/>
                <a:cs typeface="Gadugi"/>
              </a:rPr>
              <a:t>	</a:t>
            </a:r>
            <a:r>
              <a:rPr sz="2200" b="1" spc="-10" dirty="0" err="1" smtClean="0">
                <a:solidFill>
                  <a:srgbClr val="4471C4"/>
                </a:solidFill>
                <a:latin typeface="Gadugi"/>
                <a:cs typeface="Gadugi"/>
              </a:rPr>
              <a:t>ezikle</a:t>
            </a:r>
            <a:r>
              <a:rPr sz="2200" b="1" spc="-185" dirty="0" err="1" smtClean="0">
                <a:solidFill>
                  <a:srgbClr val="4471C4"/>
                </a:solidFill>
                <a:latin typeface="Gadugi"/>
                <a:cs typeface="Gadugi"/>
              </a:rPr>
              <a:t>r</a:t>
            </a:r>
            <a:r>
              <a:rPr sz="2200" b="1" spc="-5" dirty="0" smtClean="0">
                <a:solidFill>
                  <a:srgbClr val="4471C4"/>
                </a:solidFill>
                <a:latin typeface="Gadugi"/>
                <a:cs typeface="Gadugi"/>
              </a:rPr>
              <a:t>,</a:t>
            </a:r>
            <a:r>
              <a:rPr lang="tr-TR" sz="2200" b="1" spc="-5" dirty="0" smtClean="0">
                <a:solidFill>
                  <a:srgbClr val="4471C4"/>
                </a:solidFill>
                <a:latin typeface="Gadugi"/>
                <a:cs typeface="Gadugi"/>
              </a:rPr>
              <a:t> sert</a:t>
            </a:r>
            <a:r>
              <a:rPr lang="tr-TR" sz="2200" b="1" dirty="0" smtClean="0">
                <a:solidFill>
                  <a:srgbClr val="4471C4"/>
                </a:solidFill>
                <a:latin typeface="Gadugi"/>
                <a:cs typeface="Gadugi"/>
              </a:rPr>
              <a:t> cisimlerin </a:t>
            </a:r>
            <a:r>
              <a:rPr sz="2200" b="1" spc="-10" dirty="0" err="1" smtClean="0">
                <a:solidFill>
                  <a:srgbClr val="4471C4"/>
                </a:solidFill>
                <a:latin typeface="Gadugi"/>
                <a:cs typeface="Gadugi"/>
              </a:rPr>
              <a:t>olu</a:t>
            </a:r>
            <a:r>
              <a:rPr sz="2200" b="1" spc="-10" dirty="0" err="1" smtClean="0">
                <a:solidFill>
                  <a:srgbClr val="4471C4"/>
                </a:solidFill>
                <a:latin typeface="Arial"/>
                <a:cs typeface="Arial"/>
              </a:rPr>
              <a:t>ş</a:t>
            </a:r>
            <a:r>
              <a:rPr sz="2200" b="1" spc="-10" dirty="0" err="1" smtClean="0">
                <a:solidFill>
                  <a:srgbClr val="4471C4"/>
                </a:solidFill>
                <a:latin typeface="Gadugi"/>
                <a:cs typeface="Gadugi"/>
              </a:rPr>
              <a:t>turdu</a:t>
            </a:r>
            <a:r>
              <a:rPr sz="2200" b="1" spc="-10" dirty="0" err="1" smtClean="0">
                <a:solidFill>
                  <a:srgbClr val="4471C4"/>
                </a:solidFill>
                <a:latin typeface="Arial"/>
                <a:cs typeface="Arial"/>
              </a:rPr>
              <a:t>ğ</a:t>
            </a:r>
            <a:r>
              <a:rPr sz="2200" b="1" spc="-10" dirty="0" err="1" smtClean="0">
                <a:solidFill>
                  <a:srgbClr val="4471C4"/>
                </a:solidFill>
                <a:latin typeface="Gadugi"/>
                <a:cs typeface="Gadugi"/>
              </a:rPr>
              <a:t>u</a:t>
            </a:r>
            <a:r>
              <a:rPr lang="tr-TR" sz="2200" b="1" spc="-10" dirty="0" smtClean="0">
                <a:solidFill>
                  <a:srgbClr val="4471C4"/>
                </a:solidFill>
                <a:latin typeface="Gadugi"/>
                <a:cs typeface="Gadugi"/>
              </a:rPr>
              <a:t> </a:t>
            </a:r>
            <a:r>
              <a:rPr sz="2200" b="1" spc="-10" dirty="0" err="1" smtClean="0">
                <a:solidFill>
                  <a:srgbClr val="4471C4"/>
                </a:solidFill>
                <a:latin typeface="Gadugi"/>
                <a:cs typeface="Gadugi"/>
              </a:rPr>
              <a:t>izler</a:t>
            </a:r>
            <a:endParaRPr sz="2200" dirty="0">
              <a:latin typeface="Gadugi"/>
              <a:cs typeface="Gadugi"/>
            </a:endParaRPr>
          </a:p>
          <a:p>
            <a:pPr marL="355600" indent="-342900">
              <a:lnSpc>
                <a:spcPct val="100000"/>
              </a:lnSpc>
              <a:spcBef>
                <a:spcPts val="2065"/>
              </a:spcBef>
              <a:buFont typeface="Wingdings"/>
              <a:buChar char=""/>
              <a:tabLst>
                <a:tab pos="355600" algn="l"/>
              </a:tabLst>
            </a:pPr>
            <a:r>
              <a:rPr sz="2200" b="1" spc="-25" dirty="0">
                <a:solidFill>
                  <a:srgbClr val="333E50"/>
                </a:solidFill>
                <a:latin typeface="Gadugi"/>
                <a:cs typeface="Gadugi"/>
              </a:rPr>
              <a:t>Kırıklar, </a:t>
            </a:r>
            <a:r>
              <a:rPr sz="2200" b="1" dirty="0">
                <a:solidFill>
                  <a:srgbClr val="333E50"/>
                </a:solidFill>
                <a:latin typeface="Gadugi"/>
                <a:cs typeface="Gadugi"/>
              </a:rPr>
              <a:t>yırtık </a:t>
            </a:r>
            <a:r>
              <a:rPr sz="2200" b="1" spc="-20" dirty="0">
                <a:solidFill>
                  <a:srgbClr val="333E50"/>
                </a:solidFill>
                <a:latin typeface="Gadugi"/>
                <a:cs typeface="Gadugi"/>
              </a:rPr>
              <a:t>ve</a:t>
            </a:r>
            <a:r>
              <a:rPr sz="2200" b="1" spc="60" dirty="0">
                <a:solidFill>
                  <a:srgbClr val="333E50"/>
                </a:solidFill>
                <a:latin typeface="Gadugi"/>
                <a:cs typeface="Gadugi"/>
              </a:rPr>
              <a:t> </a:t>
            </a:r>
            <a:r>
              <a:rPr sz="2200" b="1" spc="-15" dirty="0">
                <a:solidFill>
                  <a:srgbClr val="333E50"/>
                </a:solidFill>
                <a:latin typeface="Gadugi"/>
                <a:cs typeface="Gadugi"/>
              </a:rPr>
              <a:t>kesikler</a:t>
            </a:r>
            <a:endParaRPr sz="2200" dirty="0">
              <a:latin typeface="Gadugi"/>
              <a:cs typeface="Gadugi"/>
            </a:endParaRPr>
          </a:p>
          <a:p>
            <a:pPr marL="355600" indent="-342900">
              <a:lnSpc>
                <a:spcPct val="100000"/>
              </a:lnSpc>
              <a:spcBef>
                <a:spcPts val="2055"/>
              </a:spcBef>
              <a:buFont typeface="Wingdings"/>
              <a:buChar char=""/>
              <a:tabLst>
                <a:tab pos="355600" algn="l"/>
              </a:tabLst>
            </a:pPr>
            <a:r>
              <a:rPr sz="2200" b="1" spc="-5" dirty="0">
                <a:solidFill>
                  <a:srgbClr val="4471C4"/>
                </a:solidFill>
                <a:latin typeface="Gadugi"/>
                <a:cs typeface="Gadugi"/>
              </a:rPr>
              <a:t>Göz içi</a:t>
            </a:r>
            <a:r>
              <a:rPr sz="2200" b="1" spc="10" dirty="0">
                <a:solidFill>
                  <a:srgbClr val="4471C4"/>
                </a:solidFill>
                <a:latin typeface="Gadugi"/>
                <a:cs typeface="Gadugi"/>
              </a:rPr>
              <a:t> </a:t>
            </a:r>
            <a:r>
              <a:rPr sz="2200" b="1" spc="-10" dirty="0">
                <a:solidFill>
                  <a:srgbClr val="4471C4"/>
                </a:solidFill>
                <a:latin typeface="Gadugi"/>
                <a:cs typeface="Gadugi"/>
              </a:rPr>
              <a:t>yaralanmaları</a:t>
            </a:r>
            <a:endParaRPr sz="2200" dirty="0">
              <a:latin typeface="Gadugi"/>
              <a:cs typeface="Gadugi"/>
            </a:endParaRPr>
          </a:p>
          <a:p>
            <a:pPr marL="355600" indent="-342900">
              <a:lnSpc>
                <a:spcPct val="100000"/>
              </a:lnSpc>
              <a:spcBef>
                <a:spcPts val="2065"/>
              </a:spcBef>
              <a:buFont typeface="Wingdings"/>
              <a:buChar char=""/>
              <a:tabLst>
                <a:tab pos="355600" algn="l"/>
              </a:tabLst>
            </a:pPr>
            <a:r>
              <a:rPr sz="2200" b="1" spc="-5" dirty="0">
                <a:solidFill>
                  <a:srgbClr val="333E50"/>
                </a:solidFill>
                <a:latin typeface="Gadugi"/>
                <a:cs typeface="Gadugi"/>
              </a:rPr>
              <a:t>Kas </a:t>
            </a:r>
            <a:r>
              <a:rPr sz="2200" b="1" spc="-10" dirty="0">
                <a:solidFill>
                  <a:srgbClr val="333E50"/>
                </a:solidFill>
                <a:latin typeface="Gadugi"/>
                <a:cs typeface="Gadugi"/>
              </a:rPr>
              <a:t>eklem</a:t>
            </a:r>
            <a:r>
              <a:rPr sz="2200" b="1" spc="5" dirty="0">
                <a:solidFill>
                  <a:srgbClr val="333E50"/>
                </a:solidFill>
                <a:latin typeface="Gadugi"/>
                <a:cs typeface="Gadugi"/>
              </a:rPr>
              <a:t> </a:t>
            </a:r>
            <a:r>
              <a:rPr sz="2200" b="1" spc="-5" dirty="0">
                <a:solidFill>
                  <a:srgbClr val="333E50"/>
                </a:solidFill>
                <a:latin typeface="Gadugi"/>
                <a:cs typeface="Gadugi"/>
              </a:rPr>
              <a:t>a</a:t>
            </a:r>
            <a:r>
              <a:rPr sz="2200" b="1" spc="-5" dirty="0">
                <a:solidFill>
                  <a:srgbClr val="333E50"/>
                </a:solidFill>
                <a:latin typeface="Arial"/>
                <a:cs typeface="Arial"/>
              </a:rPr>
              <a:t>ğ</a:t>
            </a:r>
            <a:r>
              <a:rPr sz="2200" b="1" spc="-5" dirty="0">
                <a:solidFill>
                  <a:srgbClr val="333E50"/>
                </a:solidFill>
                <a:latin typeface="Gadugi"/>
                <a:cs typeface="Gadugi"/>
              </a:rPr>
              <a:t>rıları</a:t>
            </a:r>
            <a:endParaRPr sz="2200" dirty="0">
              <a:latin typeface="Gadugi"/>
              <a:cs typeface="Gadugi"/>
            </a:endParaRPr>
          </a:p>
          <a:p>
            <a:pPr marL="355600" indent="-342900">
              <a:lnSpc>
                <a:spcPct val="100000"/>
              </a:lnSpc>
              <a:spcBef>
                <a:spcPts val="2065"/>
              </a:spcBef>
              <a:buFont typeface="Wingdings"/>
              <a:buChar char=""/>
              <a:tabLst>
                <a:tab pos="355600" algn="l"/>
              </a:tabLst>
            </a:pPr>
            <a:r>
              <a:rPr sz="2200" b="1" spc="-5" dirty="0">
                <a:solidFill>
                  <a:srgbClr val="4471C4"/>
                </a:solidFill>
                <a:latin typeface="Gadugi"/>
                <a:cs typeface="Gadugi"/>
              </a:rPr>
              <a:t>Kronik a</a:t>
            </a:r>
            <a:r>
              <a:rPr sz="2200" b="1" spc="-5" dirty="0">
                <a:solidFill>
                  <a:srgbClr val="4471C4"/>
                </a:solidFill>
                <a:latin typeface="Arial"/>
                <a:cs typeface="Arial"/>
              </a:rPr>
              <a:t>ğ</a:t>
            </a:r>
            <a:r>
              <a:rPr sz="2200" b="1" spc="-5" dirty="0">
                <a:solidFill>
                  <a:srgbClr val="4471C4"/>
                </a:solidFill>
                <a:latin typeface="Gadugi"/>
                <a:cs typeface="Gadugi"/>
              </a:rPr>
              <a:t>rı</a:t>
            </a:r>
            <a:r>
              <a:rPr sz="2200" b="1" spc="25" dirty="0">
                <a:solidFill>
                  <a:srgbClr val="4471C4"/>
                </a:solidFill>
                <a:latin typeface="Gadugi"/>
                <a:cs typeface="Gadugi"/>
              </a:rPr>
              <a:t> </a:t>
            </a:r>
            <a:r>
              <a:rPr sz="2200" b="1" spc="-10" dirty="0">
                <a:solidFill>
                  <a:srgbClr val="4471C4"/>
                </a:solidFill>
                <a:latin typeface="Gadugi"/>
                <a:cs typeface="Gadugi"/>
              </a:rPr>
              <a:t>yakınması</a:t>
            </a:r>
            <a:endParaRPr sz="2200" dirty="0">
              <a:latin typeface="Gadugi"/>
              <a:cs typeface="Gadugi"/>
            </a:endParaRPr>
          </a:p>
        </p:txBody>
      </p:sp>
      <p:sp>
        <p:nvSpPr>
          <p:cNvPr id="5" name="object 5"/>
          <p:cNvSpPr txBox="1"/>
          <p:nvPr/>
        </p:nvSpPr>
        <p:spPr>
          <a:xfrm>
            <a:off x="6858000" y="1447800"/>
            <a:ext cx="4728845" cy="3120726"/>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5" dirty="0">
                <a:solidFill>
                  <a:srgbClr val="4471C4"/>
                </a:solidFill>
                <a:latin typeface="Gadugi"/>
                <a:cs typeface="Gadugi"/>
              </a:rPr>
              <a:t>Sindirim </a:t>
            </a:r>
            <a:r>
              <a:rPr sz="2200" b="1" spc="-10" dirty="0">
                <a:solidFill>
                  <a:srgbClr val="4471C4"/>
                </a:solidFill>
                <a:latin typeface="Gadugi"/>
                <a:cs typeface="Gadugi"/>
              </a:rPr>
              <a:t>sistemi</a:t>
            </a:r>
            <a:r>
              <a:rPr sz="2200" b="1" spc="-5" dirty="0">
                <a:solidFill>
                  <a:srgbClr val="4471C4"/>
                </a:solidFill>
                <a:latin typeface="Gadugi"/>
                <a:cs typeface="Gadugi"/>
              </a:rPr>
              <a:t> </a:t>
            </a:r>
            <a:r>
              <a:rPr sz="2200" b="1" spc="-10" dirty="0">
                <a:solidFill>
                  <a:srgbClr val="4471C4"/>
                </a:solidFill>
                <a:latin typeface="Gadugi"/>
                <a:cs typeface="Gadugi"/>
              </a:rPr>
              <a:t>bozuklukları</a:t>
            </a:r>
            <a:endParaRPr sz="2200" dirty="0">
              <a:latin typeface="Gadugi"/>
              <a:cs typeface="Gadugi"/>
            </a:endParaRPr>
          </a:p>
          <a:p>
            <a:pPr marL="355600" indent="-342900">
              <a:lnSpc>
                <a:spcPct val="100000"/>
              </a:lnSpc>
              <a:spcBef>
                <a:spcPts val="2065"/>
              </a:spcBef>
              <a:buFont typeface="Wingdings"/>
              <a:buChar char=""/>
              <a:tabLst>
                <a:tab pos="355600" algn="l"/>
              </a:tabLst>
            </a:pPr>
            <a:r>
              <a:rPr sz="2200" b="1" spc="-5" dirty="0" err="1">
                <a:solidFill>
                  <a:srgbClr val="333E50"/>
                </a:solidFill>
                <a:latin typeface="Gadugi"/>
                <a:cs typeface="Gadugi"/>
              </a:rPr>
              <a:t>Huzursuz</a:t>
            </a:r>
            <a:r>
              <a:rPr sz="2200" b="1" spc="-5" dirty="0">
                <a:solidFill>
                  <a:srgbClr val="333E50"/>
                </a:solidFill>
                <a:latin typeface="Gadugi"/>
                <a:cs typeface="Gadugi"/>
              </a:rPr>
              <a:t> </a:t>
            </a:r>
            <a:r>
              <a:rPr sz="2200" b="1" spc="-10" dirty="0" err="1" smtClean="0">
                <a:solidFill>
                  <a:srgbClr val="333E50"/>
                </a:solidFill>
                <a:latin typeface="Gadugi"/>
                <a:cs typeface="Gadugi"/>
              </a:rPr>
              <a:t>ba</a:t>
            </a:r>
            <a:r>
              <a:rPr lang="tr-TR" sz="2200" b="1" spc="-10" dirty="0" err="1" smtClean="0">
                <a:solidFill>
                  <a:srgbClr val="333E50"/>
                </a:solidFill>
                <a:latin typeface="Gadugi"/>
                <a:cs typeface="Gadugi"/>
              </a:rPr>
              <a:t>ğırs</a:t>
            </a:r>
            <a:r>
              <a:rPr sz="2200" b="1" spc="-10" dirty="0" err="1" smtClean="0">
                <a:solidFill>
                  <a:srgbClr val="333E50"/>
                </a:solidFill>
                <a:latin typeface="Gadugi"/>
                <a:cs typeface="Gadugi"/>
              </a:rPr>
              <a:t>ak</a:t>
            </a:r>
            <a:r>
              <a:rPr sz="2200" b="1" spc="0" dirty="0" smtClean="0">
                <a:solidFill>
                  <a:srgbClr val="333E50"/>
                </a:solidFill>
                <a:latin typeface="Gadugi"/>
                <a:cs typeface="Gadugi"/>
              </a:rPr>
              <a:t> </a:t>
            </a:r>
            <a:r>
              <a:rPr sz="2200" b="1" spc="-10" dirty="0">
                <a:solidFill>
                  <a:srgbClr val="333E50"/>
                </a:solidFill>
                <a:latin typeface="Gadugi"/>
                <a:cs typeface="Gadugi"/>
              </a:rPr>
              <a:t>sendromu</a:t>
            </a:r>
            <a:endParaRPr sz="2200" dirty="0">
              <a:latin typeface="Gadugi"/>
              <a:cs typeface="Gadugi"/>
            </a:endParaRPr>
          </a:p>
          <a:p>
            <a:pPr marL="355600" indent="-342900">
              <a:lnSpc>
                <a:spcPct val="100000"/>
              </a:lnSpc>
              <a:spcBef>
                <a:spcPts val="2065"/>
              </a:spcBef>
              <a:buFont typeface="Wingdings"/>
              <a:buChar char=""/>
              <a:tabLst>
                <a:tab pos="355600" algn="l"/>
              </a:tabLst>
            </a:pPr>
            <a:r>
              <a:rPr sz="2200" b="1" spc="-10" dirty="0">
                <a:solidFill>
                  <a:srgbClr val="4471C4"/>
                </a:solidFill>
                <a:latin typeface="Gadugi"/>
                <a:cs typeface="Gadugi"/>
              </a:rPr>
              <a:t>Üriner sistem</a:t>
            </a:r>
            <a:r>
              <a:rPr sz="2200" b="1" dirty="0">
                <a:solidFill>
                  <a:srgbClr val="4471C4"/>
                </a:solidFill>
                <a:latin typeface="Gadugi"/>
                <a:cs typeface="Gadugi"/>
              </a:rPr>
              <a:t> </a:t>
            </a:r>
            <a:r>
              <a:rPr sz="2200" b="1" spc="-10" dirty="0">
                <a:solidFill>
                  <a:srgbClr val="4471C4"/>
                </a:solidFill>
                <a:latin typeface="Gadugi"/>
                <a:cs typeface="Gadugi"/>
              </a:rPr>
              <a:t>enfeksiyonları</a:t>
            </a:r>
            <a:endParaRPr sz="2200" dirty="0">
              <a:latin typeface="Gadugi"/>
              <a:cs typeface="Gadugi"/>
            </a:endParaRPr>
          </a:p>
          <a:p>
            <a:pPr marL="355600" indent="-342900">
              <a:lnSpc>
                <a:spcPct val="100000"/>
              </a:lnSpc>
              <a:spcBef>
                <a:spcPts val="2055"/>
              </a:spcBef>
              <a:buFont typeface="Wingdings"/>
              <a:buChar char=""/>
              <a:tabLst>
                <a:tab pos="355600" algn="l"/>
              </a:tabLst>
            </a:pPr>
            <a:r>
              <a:rPr sz="2200" b="1" spc="-5" dirty="0">
                <a:solidFill>
                  <a:srgbClr val="333E50"/>
                </a:solidFill>
                <a:latin typeface="Gadugi"/>
                <a:cs typeface="Gadugi"/>
              </a:rPr>
              <a:t>Solunum </a:t>
            </a:r>
            <a:r>
              <a:rPr sz="2200" b="1" spc="-10" dirty="0">
                <a:solidFill>
                  <a:srgbClr val="333E50"/>
                </a:solidFill>
                <a:latin typeface="Gadugi"/>
                <a:cs typeface="Gadugi"/>
              </a:rPr>
              <a:t>sistemi </a:t>
            </a:r>
            <a:r>
              <a:rPr sz="2200" b="1" spc="-5" dirty="0">
                <a:solidFill>
                  <a:srgbClr val="333E50"/>
                </a:solidFill>
                <a:latin typeface="Gadugi"/>
                <a:cs typeface="Gadugi"/>
              </a:rPr>
              <a:t>ile </a:t>
            </a:r>
            <a:r>
              <a:rPr sz="2200" b="1" spc="-10" dirty="0">
                <a:solidFill>
                  <a:srgbClr val="333E50"/>
                </a:solidFill>
                <a:latin typeface="Gadugi"/>
                <a:cs typeface="Gadugi"/>
              </a:rPr>
              <a:t>ilgili</a:t>
            </a:r>
            <a:r>
              <a:rPr sz="2200" b="1" spc="30" dirty="0">
                <a:solidFill>
                  <a:srgbClr val="333E50"/>
                </a:solidFill>
                <a:latin typeface="Gadugi"/>
                <a:cs typeface="Gadugi"/>
              </a:rPr>
              <a:t> </a:t>
            </a:r>
            <a:r>
              <a:rPr sz="2200" b="1" spc="-5" dirty="0">
                <a:solidFill>
                  <a:srgbClr val="333E50"/>
                </a:solidFill>
                <a:latin typeface="Gadugi"/>
                <a:cs typeface="Gadugi"/>
              </a:rPr>
              <a:t>sorunlar</a:t>
            </a:r>
            <a:endParaRPr sz="2200" dirty="0">
              <a:latin typeface="Gadugi"/>
              <a:cs typeface="Gadugi"/>
            </a:endParaRPr>
          </a:p>
          <a:p>
            <a:pPr marL="355600" indent="-342900">
              <a:lnSpc>
                <a:spcPct val="100000"/>
              </a:lnSpc>
              <a:spcBef>
                <a:spcPts val="2060"/>
              </a:spcBef>
              <a:buFont typeface="Wingdings"/>
              <a:buChar char=""/>
              <a:tabLst>
                <a:tab pos="355600" algn="l"/>
              </a:tabLst>
            </a:pPr>
            <a:r>
              <a:rPr sz="2200" b="1" spc="-10" dirty="0">
                <a:solidFill>
                  <a:srgbClr val="4471C4"/>
                </a:solidFill>
                <a:latin typeface="Gadugi"/>
                <a:cs typeface="Gadugi"/>
              </a:rPr>
              <a:t>Fiziksel i</a:t>
            </a:r>
            <a:r>
              <a:rPr sz="2200" b="1" spc="-10" dirty="0">
                <a:solidFill>
                  <a:srgbClr val="4471C4"/>
                </a:solidFill>
                <a:latin typeface="Arial"/>
                <a:cs typeface="Arial"/>
              </a:rPr>
              <a:t>ş</a:t>
            </a:r>
            <a:r>
              <a:rPr sz="2200" b="1" spc="-10" dirty="0">
                <a:solidFill>
                  <a:srgbClr val="4471C4"/>
                </a:solidFill>
                <a:latin typeface="Gadugi"/>
                <a:cs typeface="Gadugi"/>
              </a:rPr>
              <a:t>levsellikte</a:t>
            </a:r>
            <a:r>
              <a:rPr sz="2200" b="1" spc="15" dirty="0">
                <a:solidFill>
                  <a:srgbClr val="4471C4"/>
                </a:solidFill>
                <a:latin typeface="Gadugi"/>
                <a:cs typeface="Gadugi"/>
              </a:rPr>
              <a:t> </a:t>
            </a:r>
            <a:r>
              <a:rPr sz="2200" b="1" spc="-10" dirty="0">
                <a:solidFill>
                  <a:srgbClr val="4471C4"/>
                </a:solidFill>
                <a:latin typeface="Gadugi"/>
                <a:cs typeface="Gadugi"/>
              </a:rPr>
              <a:t>azalma</a:t>
            </a:r>
            <a:endParaRPr sz="2200" dirty="0">
              <a:latin typeface="Gadugi"/>
              <a:cs typeface="Gadugi"/>
            </a:endParaRPr>
          </a:p>
        </p:txBody>
      </p:sp>
      <p:sp>
        <p:nvSpPr>
          <p:cNvPr id="6" name="object 6"/>
          <p:cNvSpPr txBox="1"/>
          <p:nvPr/>
        </p:nvSpPr>
        <p:spPr>
          <a:xfrm>
            <a:off x="10807954" y="4715002"/>
            <a:ext cx="931544" cy="36068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333E50"/>
                </a:solidFill>
                <a:latin typeface="Gadugi"/>
                <a:cs typeface="Gadugi"/>
              </a:rPr>
              <a:t>i</a:t>
            </a:r>
            <a:r>
              <a:rPr sz="2200" b="1" spc="-5" dirty="0">
                <a:solidFill>
                  <a:srgbClr val="333E50"/>
                </a:solidFill>
                <a:latin typeface="Arial"/>
                <a:cs typeface="Arial"/>
              </a:rPr>
              <a:t>ş</a:t>
            </a:r>
            <a:r>
              <a:rPr sz="2200" b="1" spc="-10" dirty="0">
                <a:solidFill>
                  <a:srgbClr val="333E50"/>
                </a:solidFill>
                <a:latin typeface="Gadugi"/>
                <a:cs typeface="Gadugi"/>
              </a:rPr>
              <a:t>it</a:t>
            </a:r>
            <a:r>
              <a:rPr sz="2200" b="1" spc="0" dirty="0">
                <a:solidFill>
                  <a:srgbClr val="333E50"/>
                </a:solidFill>
                <a:latin typeface="Gadugi"/>
                <a:cs typeface="Gadugi"/>
              </a:rPr>
              <a:t>m</a:t>
            </a:r>
            <a:r>
              <a:rPr sz="2200" b="1" spc="-10" dirty="0">
                <a:solidFill>
                  <a:srgbClr val="333E50"/>
                </a:solidFill>
                <a:latin typeface="Gadugi"/>
                <a:cs typeface="Gadugi"/>
              </a:rPr>
              <a:t>e,</a:t>
            </a:r>
            <a:endParaRPr sz="2200">
              <a:latin typeface="Gadugi"/>
              <a:cs typeface="Gadugi"/>
            </a:endParaRPr>
          </a:p>
        </p:txBody>
      </p:sp>
      <p:sp>
        <p:nvSpPr>
          <p:cNvPr id="7" name="object 7"/>
          <p:cNvSpPr txBox="1"/>
          <p:nvPr/>
        </p:nvSpPr>
        <p:spPr>
          <a:xfrm>
            <a:off x="6834378" y="4630588"/>
            <a:ext cx="3674110" cy="1459865"/>
          </a:xfrm>
          <a:prstGeom prst="rect">
            <a:avLst/>
          </a:prstGeom>
        </p:spPr>
        <p:txBody>
          <a:bodyPr vert="horz" wrap="square" lIns="0" tIns="96520" rIns="0" bIns="0" rtlCol="0">
            <a:spAutoFit/>
          </a:bodyPr>
          <a:lstStyle/>
          <a:p>
            <a:pPr marL="355600" indent="-342900">
              <a:lnSpc>
                <a:spcPct val="100000"/>
              </a:lnSpc>
              <a:spcBef>
                <a:spcPts val="760"/>
              </a:spcBef>
              <a:buFont typeface="Wingdings"/>
              <a:buChar char=""/>
              <a:tabLst>
                <a:tab pos="355600" algn="l"/>
                <a:tab pos="1161415" algn="l"/>
                <a:tab pos="2616835" algn="l"/>
              </a:tabLst>
            </a:pPr>
            <a:r>
              <a:rPr sz="2200" b="1" spc="-55" dirty="0">
                <a:solidFill>
                  <a:srgbClr val="333E50"/>
                </a:solidFill>
                <a:latin typeface="Gadugi"/>
                <a:cs typeface="Gadugi"/>
              </a:rPr>
              <a:t>Yeti	</a:t>
            </a:r>
            <a:r>
              <a:rPr sz="2200" b="1" spc="-5" dirty="0">
                <a:solidFill>
                  <a:srgbClr val="333E50"/>
                </a:solidFill>
                <a:latin typeface="Gadugi"/>
                <a:cs typeface="Gadugi"/>
              </a:rPr>
              <a:t>kayıpları	(görme,</a:t>
            </a:r>
            <a:endParaRPr sz="2200" dirty="0">
              <a:latin typeface="Gadugi"/>
              <a:cs typeface="Gadugi"/>
            </a:endParaRPr>
          </a:p>
          <a:p>
            <a:pPr marL="355600">
              <a:lnSpc>
                <a:spcPct val="100000"/>
              </a:lnSpc>
              <a:spcBef>
                <a:spcPts val="660"/>
              </a:spcBef>
            </a:pPr>
            <a:r>
              <a:rPr lang="tr-TR" sz="2200" b="1" spc="-15" dirty="0" smtClean="0">
                <a:solidFill>
                  <a:srgbClr val="333E50"/>
                </a:solidFill>
                <a:latin typeface="Gadugi"/>
                <a:cs typeface="Gadugi"/>
              </a:rPr>
              <a:t>gibi</a:t>
            </a:r>
            <a:r>
              <a:rPr sz="2200" b="1" spc="0" dirty="0" smtClean="0">
                <a:solidFill>
                  <a:srgbClr val="333E50"/>
                </a:solidFill>
                <a:latin typeface="Gadugi"/>
                <a:cs typeface="Gadugi"/>
              </a:rPr>
              <a:t> </a:t>
            </a:r>
            <a:r>
              <a:rPr sz="2200" b="1" spc="-10" dirty="0">
                <a:solidFill>
                  <a:srgbClr val="333E50"/>
                </a:solidFill>
                <a:latin typeface="Gadugi"/>
                <a:cs typeface="Gadugi"/>
              </a:rPr>
              <a:t>kayıplar)</a:t>
            </a:r>
            <a:endParaRPr sz="2200" dirty="0">
              <a:latin typeface="Gadugi"/>
              <a:cs typeface="Gadugi"/>
            </a:endParaRPr>
          </a:p>
          <a:p>
            <a:pPr marL="355600" indent="-342900">
              <a:lnSpc>
                <a:spcPct val="100000"/>
              </a:lnSpc>
              <a:spcBef>
                <a:spcPts val="2055"/>
              </a:spcBef>
              <a:buFont typeface="Wingdings"/>
              <a:buChar char=""/>
              <a:tabLst>
                <a:tab pos="355600" algn="l"/>
              </a:tabLst>
            </a:pPr>
            <a:r>
              <a:rPr sz="2200" b="1" spc="-5" dirty="0">
                <a:solidFill>
                  <a:srgbClr val="333E50"/>
                </a:solidFill>
                <a:latin typeface="Gadugi"/>
                <a:cs typeface="Gadugi"/>
              </a:rPr>
              <a:t>…</a:t>
            </a:r>
            <a:endParaRPr sz="2200" dirty="0">
              <a:latin typeface="Gadugi"/>
              <a:cs typeface="Gadug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57200"/>
            <a:ext cx="9801225" cy="452120"/>
          </a:xfrm>
          <a:prstGeom prst="rect">
            <a:avLst/>
          </a:prstGeom>
        </p:spPr>
        <p:txBody>
          <a:bodyPr vert="horz" wrap="square" lIns="0" tIns="12065" rIns="0" bIns="0" rtlCol="0">
            <a:spAutoFit/>
          </a:bodyPr>
          <a:lstStyle/>
          <a:p>
            <a:pPr marL="12700">
              <a:lnSpc>
                <a:spcPct val="100000"/>
              </a:lnSpc>
              <a:spcBef>
                <a:spcPts val="95"/>
              </a:spcBef>
            </a:pPr>
            <a:r>
              <a:rPr sz="2800" spc="-5" dirty="0"/>
              <a:t>ŞİDDETİN </a:t>
            </a:r>
            <a:r>
              <a:rPr sz="2800" spc="-10" dirty="0"/>
              <a:t>CİNSEL </a:t>
            </a:r>
            <a:r>
              <a:rPr sz="2800" spc="-15" dirty="0"/>
              <a:t>SAĞLIK/ÜREME </a:t>
            </a:r>
            <a:r>
              <a:rPr sz="2800" spc="-20" dirty="0"/>
              <a:t>SAĞLIĞI </a:t>
            </a:r>
            <a:r>
              <a:rPr sz="2800" spc="-5" dirty="0"/>
              <a:t>ÜZERİNDEKİ</a:t>
            </a:r>
            <a:r>
              <a:rPr sz="2800" spc="280" dirty="0"/>
              <a:t> </a:t>
            </a:r>
            <a:r>
              <a:rPr sz="2800" spc="-10" dirty="0"/>
              <a:t>SONUÇLARI</a:t>
            </a:r>
            <a:endParaRPr sz="2800" dirty="0"/>
          </a:p>
        </p:txBody>
      </p:sp>
      <p:sp>
        <p:nvSpPr>
          <p:cNvPr id="3" name="object 3"/>
          <p:cNvSpPr txBox="1"/>
          <p:nvPr/>
        </p:nvSpPr>
        <p:spPr>
          <a:xfrm>
            <a:off x="914400" y="1699641"/>
            <a:ext cx="10134600" cy="4195379"/>
          </a:xfrm>
          <a:prstGeom prst="rect">
            <a:avLst/>
          </a:prstGeom>
        </p:spPr>
        <p:txBody>
          <a:bodyPr vert="horz" wrap="square" lIns="0" tIns="12065" rIns="0" bIns="0" rtlCol="0">
            <a:spAutoFit/>
          </a:bodyPr>
          <a:lstStyle/>
          <a:p>
            <a:pPr marL="355600" indent="-342900" algn="ctr">
              <a:lnSpc>
                <a:spcPct val="100000"/>
              </a:lnSpc>
              <a:spcBef>
                <a:spcPts val="95"/>
              </a:spcBef>
              <a:buFont typeface="Wingdings"/>
              <a:buChar char=""/>
              <a:tabLst>
                <a:tab pos="355600" algn="l"/>
              </a:tabLst>
            </a:pPr>
            <a:r>
              <a:rPr sz="2800" b="1" spc="-10" dirty="0">
                <a:solidFill>
                  <a:srgbClr val="333E50"/>
                </a:solidFill>
                <a:latin typeface="Comic Sans MS" pitchFamily="66" charset="0"/>
                <a:cs typeface="Gadugi"/>
              </a:rPr>
              <a:t>Cinsel </a:t>
            </a:r>
            <a:r>
              <a:rPr sz="2800" b="1" spc="-15" dirty="0">
                <a:solidFill>
                  <a:srgbClr val="333E50"/>
                </a:solidFill>
                <a:latin typeface="Comic Sans MS" pitchFamily="66" charset="0"/>
                <a:cs typeface="Gadugi"/>
              </a:rPr>
              <a:t>yolla </a:t>
            </a:r>
            <a:r>
              <a:rPr sz="2800" b="1" spc="-10" dirty="0">
                <a:solidFill>
                  <a:srgbClr val="333E50"/>
                </a:solidFill>
                <a:latin typeface="Comic Sans MS" pitchFamily="66" charset="0"/>
                <a:cs typeface="Gadugi"/>
              </a:rPr>
              <a:t>bula</a:t>
            </a:r>
            <a:r>
              <a:rPr sz="2800" b="1" spc="-10" dirty="0">
                <a:solidFill>
                  <a:srgbClr val="333E50"/>
                </a:solidFill>
                <a:latin typeface="Comic Sans MS" pitchFamily="66" charset="0"/>
                <a:cs typeface="Arial"/>
              </a:rPr>
              <a:t>ş</a:t>
            </a:r>
            <a:r>
              <a:rPr sz="2800" b="1" spc="-10" dirty="0">
                <a:solidFill>
                  <a:srgbClr val="333E50"/>
                </a:solidFill>
                <a:latin typeface="Comic Sans MS" pitchFamily="66" charset="0"/>
                <a:cs typeface="Gadugi"/>
              </a:rPr>
              <a:t>an </a:t>
            </a:r>
            <a:r>
              <a:rPr sz="2800" b="1" spc="-5" dirty="0">
                <a:solidFill>
                  <a:srgbClr val="333E50"/>
                </a:solidFill>
                <a:latin typeface="Comic Sans MS" pitchFamily="66" charset="0"/>
                <a:cs typeface="Gadugi"/>
              </a:rPr>
              <a:t>hastalıklar </a:t>
            </a:r>
            <a:r>
              <a:rPr sz="2800" b="1" spc="-20" dirty="0">
                <a:solidFill>
                  <a:srgbClr val="333E50"/>
                </a:solidFill>
                <a:latin typeface="Comic Sans MS" pitchFamily="66" charset="0"/>
                <a:cs typeface="Gadugi"/>
              </a:rPr>
              <a:t>ve</a:t>
            </a:r>
            <a:r>
              <a:rPr sz="2800" b="1" spc="140" dirty="0">
                <a:solidFill>
                  <a:srgbClr val="333E50"/>
                </a:solidFill>
                <a:latin typeface="Comic Sans MS" pitchFamily="66" charset="0"/>
                <a:cs typeface="Gadugi"/>
              </a:rPr>
              <a:t> </a:t>
            </a:r>
            <a:r>
              <a:rPr sz="2800" b="1" spc="-10" dirty="0">
                <a:solidFill>
                  <a:srgbClr val="333E50"/>
                </a:solidFill>
                <a:latin typeface="Comic Sans MS" pitchFamily="66" charset="0"/>
                <a:cs typeface="Gadugi"/>
              </a:rPr>
              <a:t>HIV/AIDS</a:t>
            </a:r>
            <a:endParaRPr sz="2800" dirty="0">
              <a:latin typeface="Comic Sans MS" pitchFamily="66" charset="0"/>
              <a:cs typeface="Gadugi"/>
            </a:endParaRPr>
          </a:p>
          <a:p>
            <a:pPr marL="355600" indent="-342900" algn="ctr">
              <a:lnSpc>
                <a:spcPct val="100000"/>
              </a:lnSpc>
              <a:spcBef>
                <a:spcPts val="2065"/>
              </a:spcBef>
              <a:buFont typeface="Wingdings"/>
              <a:buChar char=""/>
              <a:tabLst>
                <a:tab pos="355600" algn="l"/>
              </a:tabLst>
            </a:pPr>
            <a:r>
              <a:rPr sz="2800" b="1" spc="-10" dirty="0">
                <a:solidFill>
                  <a:srgbClr val="4471C4"/>
                </a:solidFill>
                <a:latin typeface="Comic Sans MS" pitchFamily="66" charset="0"/>
                <a:cs typeface="Gadugi"/>
              </a:rPr>
              <a:t>Cinsel i</a:t>
            </a:r>
            <a:r>
              <a:rPr sz="2800" b="1" spc="-10" dirty="0">
                <a:solidFill>
                  <a:srgbClr val="4471C4"/>
                </a:solidFill>
                <a:latin typeface="Comic Sans MS" pitchFamily="66" charset="0"/>
                <a:cs typeface="Arial"/>
              </a:rPr>
              <a:t>ş</a:t>
            </a:r>
            <a:r>
              <a:rPr sz="2800" b="1" spc="-10" dirty="0">
                <a:solidFill>
                  <a:srgbClr val="4471C4"/>
                </a:solidFill>
                <a:latin typeface="Comic Sans MS" pitchFamily="66" charset="0"/>
                <a:cs typeface="Gadugi"/>
              </a:rPr>
              <a:t>levlerde</a:t>
            </a:r>
            <a:r>
              <a:rPr sz="2800" b="1" spc="5" dirty="0">
                <a:solidFill>
                  <a:srgbClr val="4471C4"/>
                </a:solidFill>
                <a:latin typeface="Comic Sans MS" pitchFamily="66" charset="0"/>
                <a:cs typeface="Gadugi"/>
              </a:rPr>
              <a:t> </a:t>
            </a:r>
            <a:r>
              <a:rPr sz="2800" b="1" spc="-10" dirty="0">
                <a:solidFill>
                  <a:srgbClr val="4471C4"/>
                </a:solidFill>
                <a:latin typeface="Comic Sans MS" pitchFamily="66" charset="0"/>
                <a:cs typeface="Gadugi"/>
              </a:rPr>
              <a:t>bozulma</a:t>
            </a:r>
            <a:endParaRPr sz="2800" dirty="0">
              <a:latin typeface="Comic Sans MS" pitchFamily="66" charset="0"/>
              <a:cs typeface="Gadugi"/>
            </a:endParaRPr>
          </a:p>
          <a:p>
            <a:pPr marL="355600" indent="-342900" algn="ctr">
              <a:lnSpc>
                <a:spcPct val="100000"/>
              </a:lnSpc>
              <a:spcBef>
                <a:spcPts val="2065"/>
              </a:spcBef>
              <a:buFont typeface="Wingdings"/>
              <a:buChar char=""/>
              <a:tabLst>
                <a:tab pos="355600" algn="l"/>
              </a:tabLst>
            </a:pPr>
            <a:r>
              <a:rPr sz="2800" b="1" spc="-10" dirty="0">
                <a:solidFill>
                  <a:srgbClr val="333E50"/>
                </a:solidFill>
                <a:latin typeface="Comic Sans MS" pitchFamily="66" charset="0"/>
                <a:cs typeface="Arial"/>
              </a:rPr>
              <a:t>İ</a:t>
            </a:r>
            <a:r>
              <a:rPr sz="2800" b="1" spc="-10" dirty="0">
                <a:solidFill>
                  <a:srgbClr val="333E50"/>
                </a:solidFill>
                <a:latin typeface="Comic Sans MS" pitchFamily="66" charset="0"/>
                <a:cs typeface="Gadugi"/>
              </a:rPr>
              <a:t>stenmeyen gebelikler</a:t>
            </a:r>
            <a:endParaRPr sz="2800" dirty="0">
              <a:latin typeface="Comic Sans MS" pitchFamily="66" charset="0"/>
              <a:cs typeface="Gadugi"/>
            </a:endParaRPr>
          </a:p>
          <a:p>
            <a:pPr marL="355600" indent="-342900" algn="ctr">
              <a:lnSpc>
                <a:spcPct val="100000"/>
              </a:lnSpc>
              <a:spcBef>
                <a:spcPts val="2050"/>
              </a:spcBef>
              <a:buFont typeface="Wingdings"/>
              <a:buChar char=""/>
              <a:tabLst>
                <a:tab pos="355600" algn="l"/>
                <a:tab pos="1483360" algn="l"/>
                <a:tab pos="3873500" algn="l"/>
                <a:tab pos="5333365" algn="l"/>
                <a:tab pos="6569709" algn="l"/>
                <a:tab pos="7926070" algn="l"/>
                <a:tab pos="8801100" algn="l"/>
              </a:tabLst>
            </a:pPr>
            <a:r>
              <a:rPr sz="2800" b="1" spc="-10" dirty="0" err="1" smtClean="0">
                <a:solidFill>
                  <a:srgbClr val="4471C4"/>
                </a:solidFill>
                <a:latin typeface="Comic Sans MS" pitchFamily="66" charset="0"/>
                <a:cs typeface="Gadugi"/>
              </a:rPr>
              <a:t>Gebelik</a:t>
            </a:r>
            <a:r>
              <a:rPr lang="tr-TR" sz="2800" b="1" spc="-10" dirty="0" smtClean="0">
                <a:solidFill>
                  <a:srgbClr val="4471C4"/>
                </a:solidFill>
                <a:latin typeface="Comic Sans MS" pitchFamily="66" charset="0"/>
                <a:cs typeface="Gadugi"/>
              </a:rPr>
              <a:t> </a:t>
            </a:r>
            <a:r>
              <a:rPr sz="2800" b="1" spc="-10" dirty="0" err="1" smtClean="0">
                <a:solidFill>
                  <a:srgbClr val="4471C4"/>
                </a:solidFill>
                <a:latin typeface="Comic Sans MS" pitchFamily="66" charset="0"/>
                <a:cs typeface="Gadugi"/>
              </a:rPr>
              <a:t>komplikasyonları</a:t>
            </a:r>
            <a:r>
              <a:rPr lang="tr-TR" sz="2800" b="1" spc="-10" dirty="0">
                <a:solidFill>
                  <a:srgbClr val="4471C4"/>
                </a:solidFill>
                <a:latin typeface="Comic Sans MS" pitchFamily="66" charset="0"/>
                <a:cs typeface="Gadugi"/>
              </a:rPr>
              <a:t> </a:t>
            </a:r>
            <a:r>
              <a:rPr sz="2800" b="1" spc="-25" dirty="0" smtClean="0">
                <a:solidFill>
                  <a:srgbClr val="4471C4"/>
                </a:solidFill>
                <a:latin typeface="Comic Sans MS" pitchFamily="66" charset="0"/>
                <a:cs typeface="Gadugi"/>
              </a:rPr>
              <a:t>(</a:t>
            </a:r>
            <a:r>
              <a:rPr sz="2800" b="1" spc="-25" dirty="0" err="1" smtClean="0">
                <a:solidFill>
                  <a:srgbClr val="4471C4"/>
                </a:solidFill>
                <a:latin typeface="Comic Sans MS" pitchFamily="66" charset="0"/>
                <a:cs typeface="Gadugi"/>
              </a:rPr>
              <a:t>dü</a:t>
            </a:r>
            <a:r>
              <a:rPr sz="2800" b="1" spc="-25" dirty="0" err="1" smtClean="0">
                <a:solidFill>
                  <a:srgbClr val="4471C4"/>
                </a:solidFill>
                <a:latin typeface="Comic Sans MS" pitchFamily="66" charset="0"/>
                <a:cs typeface="Arial"/>
              </a:rPr>
              <a:t>ş</a:t>
            </a:r>
            <a:r>
              <a:rPr sz="2800" b="1" spc="-25" dirty="0" err="1" smtClean="0">
                <a:solidFill>
                  <a:srgbClr val="4471C4"/>
                </a:solidFill>
                <a:latin typeface="Comic Sans MS" pitchFamily="66" charset="0"/>
                <a:cs typeface="Gadugi"/>
              </a:rPr>
              <a:t>ükler</a:t>
            </a:r>
            <a:r>
              <a:rPr sz="2800" b="1" spc="-25" dirty="0" smtClean="0">
                <a:solidFill>
                  <a:srgbClr val="4471C4"/>
                </a:solidFill>
                <a:latin typeface="Comic Sans MS" pitchFamily="66" charset="0"/>
                <a:cs typeface="Gadugi"/>
              </a:rPr>
              <a:t>,</a:t>
            </a:r>
            <a:r>
              <a:rPr lang="tr-TR" sz="2800" b="1" spc="-25" dirty="0" smtClean="0">
                <a:solidFill>
                  <a:srgbClr val="4471C4"/>
                </a:solidFill>
                <a:latin typeface="Comic Sans MS" pitchFamily="66" charset="0"/>
                <a:cs typeface="Gadugi"/>
              </a:rPr>
              <a:t> </a:t>
            </a:r>
            <a:r>
              <a:rPr sz="2800" b="1" spc="-5" dirty="0" err="1" smtClean="0">
                <a:solidFill>
                  <a:srgbClr val="4471C4"/>
                </a:solidFill>
                <a:latin typeface="Comic Sans MS" pitchFamily="66" charset="0"/>
                <a:cs typeface="Gadugi"/>
              </a:rPr>
              <a:t>sa</a:t>
            </a:r>
            <a:r>
              <a:rPr sz="2800" b="1" spc="-5" dirty="0" err="1" smtClean="0">
                <a:solidFill>
                  <a:srgbClr val="4471C4"/>
                </a:solidFill>
                <a:latin typeface="Comic Sans MS" pitchFamily="66" charset="0"/>
                <a:cs typeface="Arial"/>
              </a:rPr>
              <a:t>ğ</a:t>
            </a:r>
            <a:r>
              <a:rPr sz="2800" b="1" spc="-5" dirty="0" err="1" smtClean="0">
                <a:solidFill>
                  <a:srgbClr val="4471C4"/>
                </a:solidFill>
                <a:latin typeface="Comic Sans MS" pitchFamily="66" charset="0"/>
                <a:cs typeface="Gadugi"/>
              </a:rPr>
              <a:t>lıksız</a:t>
            </a:r>
            <a:r>
              <a:rPr sz="2800" b="1" spc="-5" dirty="0">
                <a:solidFill>
                  <a:srgbClr val="4471C4"/>
                </a:solidFill>
                <a:latin typeface="Comic Sans MS" pitchFamily="66" charset="0"/>
                <a:cs typeface="Gadugi"/>
              </a:rPr>
              <a:t>	</a:t>
            </a:r>
            <a:r>
              <a:rPr sz="2800" b="1" spc="-25" dirty="0">
                <a:solidFill>
                  <a:srgbClr val="4471C4"/>
                </a:solidFill>
                <a:latin typeface="Comic Sans MS" pitchFamily="66" charset="0"/>
                <a:cs typeface="Gadugi"/>
              </a:rPr>
              <a:t>dü</a:t>
            </a:r>
            <a:r>
              <a:rPr sz="2800" b="1" spc="-25" dirty="0">
                <a:solidFill>
                  <a:srgbClr val="4471C4"/>
                </a:solidFill>
                <a:latin typeface="Comic Sans MS" pitchFamily="66" charset="0"/>
                <a:cs typeface="Arial"/>
              </a:rPr>
              <a:t>ş</a:t>
            </a:r>
            <a:r>
              <a:rPr sz="2800" b="1" spc="-25" dirty="0">
                <a:solidFill>
                  <a:srgbClr val="4471C4"/>
                </a:solidFill>
                <a:latin typeface="Comic Sans MS" pitchFamily="66" charset="0"/>
                <a:cs typeface="Gadugi"/>
              </a:rPr>
              <a:t>ükler,	</a:t>
            </a:r>
            <a:r>
              <a:rPr sz="2800" b="1" spc="-15" dirty="0" err="1" smtClean="0">
                <a:solidFill>
                  <a:srgbClr val="4471C4"/>
                </a:solidFill>
                <a:latin typeface="Comic Sans MS" pitchFamily="66" charset="0"/>
                <a:cs typeface="Gadugi"/>
              </a:rPr>
              <a:t>erken</a:t>
            </a:r>
            <a:r>
              <a:rPr lang="tr-TR" sz="2800" b="1" spc="-15" dirty="0" smtClean="0">
                <a:solidFill>
                  <a:srgbClr val="4471C4"/>
                </a:solidFill>
                <a:latin typeface="Comic Sans MS" pitchFamily="66" charset="0"/>
                <a:cs typeface="Gadugi"/>
              </a:rPr>
              <a:t> </a:t>
            </a:r>
            <a:r>
              <a:rPr sz="2800" b="1" spc="-5" dirty="0" err="1" smtClean="0">
                <a:solidFill>
                  <a:srgbClr val="4471C4"/>
                </a:solidFill>
                <a:latin typeface="Comic Sans MS" pitchFamily="66" charset="0"/>
                <a:cs typeface="Gadugi"/>
              </a:rPr>
              <a:t>do</a:t>
            </a:r>
            <a:r>
              <a:rPr sz="2800" b="1" spc="-5" dirty="0" err="1" smtClean="0">
                <a:solidFill>
                  <a:srgbClr val="4471C4"/>
                </a:solidFill>
                <a:latin typeface="Comic Sans MS" pitchFamily="66" charset="0"/>
                <a:cs typeface="Arial"/>
              </a:rPr>
              <a:t>ğ</a:t>
            </a:r>
            <a:r>
              <a:rPr sz="2800" b="1" spc="-5" dirty="0" err="1" smtClean="0">
                <a:solidFill>
                  <a:srgbClr val="4471C4"/>
                </a:solidFill>
                <a:latin typeface="Comic Sans MS" pitchFamily="66" charset="0"/>
                <a:cs typeface="Gadugi"/>
              </a:rPr>
              <a:t>um</a:t>
            </a:r>
            <a:r>
              <a:rPr sz="2800" b="1" spc="-5" dirty="0" smtClean="0">
                <a:solidFill>
                  <a:srgbClr val="4471C4"/>
                </a:solidFill>
                <a:latin typeface="Comic Sans MS" pitchFamily="66" charset="0"/>
                <a:cs typeface="Gadugi"/>
              </a:rPr>
              <a:t>,</a:t>
            </a:r>
            <a:r>
              <a:rPr lang="tr-TR" sz="2800" dirty="0">
                <a:latin typeface="Comic Sans MS" pitchFamily="66" charset="0"/>
                <a:cs typeface="Gadugi"/>
              </a:rPr>
              <a:t> </a:t>
            </a:r>
            <a:r>
              <a:rPr sz="2800" b="1" spc="-5" dirty="0" err="1" smtClean="0">
                <a:solidFill>
                  <a:srgbClr val="4471C4"/>
                </a:solidFill>
                <a:latin typeface="Comic Sans MS" pitchFamily="66" charset="0"/>
                <a:cs typeface="Gadugi"/>
              </a:rPr>
              <a:t>dü</a:t>
            </a:r>
            <a:r>
              <a:rPr sz="2800" b="1" spc="-5" dirty="0" err="1" smtClean="0">
                <a:solidFill>
                  <a:srgbClr val="4471C4"/>
                </a:solidFill>
                <a:latin typeface="Comic Sans MS" pitchFamily="66" charset="0"/>
                <a:cs typeface="Arial"/>
              </a:rPr>
              <a:t>ş</a:t>
            </a:r>
            <a:r>
              <a:rPr sz="2800" b="1" spc="-5" dirty="0" err="1" smtClean="0">
                <a:solidFill>
                  <a:srgbClr val="4471C4"/>
                </a:solidFill>
                <a:latin typeface="Comic Sans MS" pitchFamily="66" charset="0"/>
                <a:cs typeface="Gadugi"/>
              </a:rPr>
              <a:t>ük</a:t>
            </a:r>
            <a:r>
              <a:rPr sz="2800" b="1" spc="-5" dirty="0" smtClean="0">
                <a:solidFill>
                  <a:srgbClr val="4471C4"/>
                </a:solidFill>
                <a:latin typeface="Comic Sans MS" pitchFamily="66" charset="0"/>
                <a:cs typeface="Gadugi"/>
              </a:rPr>
              <a:t> </a:t>
            </a:r>
            <a:r>
              <a:rPr sz="2800" b="1" spc="-5" dirty="0">
                <a:solidFill>
                  <a:srgbClr val="4471C4"/>
                </a:solidFill>
                <a:latin typeface="Comic Sans MS" pitchFamily="66" charset="0"/>
                <a:cs typeface="Gadugi"/>
              </a:rPr>
              <a:t>do</a:t>
            </a:r>
            <a:r>
              <a:rPr sz="2800" b="1" spc="-5" dirty="0">
                <a:solidFill>
                  <a:srgbClr val="4471C4"/>
                </a:solidFill>
                <a:latin typeface="Comic Sans MS" pitchFamily="66" charset="0"/>
                <a:cs typeface="Arial"/>
              </a:rPr>
              <a:t>ğ</a:t>
            </a:r>
            <a:r>
              <a:rPr sz="2800" b="1" spc="-5" dirty="0">
                <a:solidFill>
                  <a:srgbClr val="4471C4"/>
                </a:solidFill>
                <a:latin typeface="Comic Sans MS" pitchFamily="66" charset="0"/>
                <a:cs typeface="Gadugi"/>
              </a:rPr>
              <a:t>um </a:t>
            </a:r>
            <a:r>
              <a:rPr sz="2800" b="1" spc="-10" dirty="0">
                <a:solidFill>
                  <a:srgbClr val="4471C4"/>
                </a:solidFill>
                <a:latin typeface="Comic Sans MS" pitchFamily="66" charset="0"/>
                <a:cs typeface="Gadugi"/>
              </a:rPr>
              <a:t>a</a:t>
            </a:r>
            <a:r>
              <a:rPr sz="2800" b="1" spc="-10" dirty="0">
                <a:solidFill>
                  <a:srgbClr val="4471C4"/>
                </a:solidFill>
                <a:latin typeface="Comic Sans MS" pitchFamily="66" charset="0"/>
                <a:cs typeface="Arial"/>
              </a:rPr>
              <a:t>ğ</a:t>
            </a:r>
            <a:r>
              <a:rPr sz="2800" b="1" spc="-10" dirty="0">
                <a:solidFill>
                  <a:srgbClr val="4471C4"/>
                </a:solidFill>
                <a:latin typeface="Comic Sans MS" pitchFamily="66" charset="0"/>
                <a:cs typeface="Gadugi"/>
              </a:rPr>
              <a:t>ırlıklı </a:t>
            </a:r>
            <a:r>
              <a:rPr sz="2800" b="1" dirty="0">
                <a:solidFill>
                  <a:srgbClr val="4471C4"/>
                </a:solidFill>
                <a:latin typeface="Comic Sans MS" pitchFamily="66" charset="0"/>
                <a:cs typeface="Gadugi"/>
              </a:rPr>
              <a:t>bebek, </a:t>
            </a:r>
            <a:r>
              <a:rPr sz="2800" b="1" spc="-5" dirty="0">
                <a:solidFill>
                  <a:srgbClr val="4471C4"/>
                </a:solidFill>
                <a:latin typeface="Comic Sans MS" pitchFamily="66" charset="0"/>
                <a:cs typeface="Gadugi"/>
              </a:rPr>
              <a:t>ölü</a:t>
            </a:r>
            <a:r>
              <a:rPr sz="2800" b="1" spc="85" dirty="0">
                <a:solidFill>
                  <a:srgbClr val="4471C4"/>
                </a:solidFill>
                <a:latin typeface="Comic Sans MS" pitchFamily="66" charset="0"/>
                <a:cs typeface="Gadugi"/>
              </a:rPr>
              <a:t> </a:t>
            </a:r>
            <a:r>
              <a:rPr sz="2800" b="1" spc="-5" dirty="0">
                <a:solidFill>
                  <a:srgbClr val="4471C4"/>
                </a:solidFill>
                <a:latin typeface="Comic Sans MS" pitchFamily="66" charset="0"/>
                <a:cs typeface="Gadugi"/>
              </a:rPr>
              <a:t>do</a:t>
            </a:r>
            <a:r>
              <a:rPr sz="2800" b="1" spc="-5" dirty="0">
                <a:solidFill>
                  <a:srgbClr val="4471C4"/>
                </a:solidFill>
                <a:latin typeface="Comic Sans MS" pitchFamily="66" charset="0"/>
                <a:cs typeface="Arial"/>
              </a:rPr>
              <a:t>ğ</a:t>
            </a:r>
            <a:r>
              <a:rPr sz="2800" b="1" spc="-5" dirty="0">
                <a:solidFill>
                  <a:srgbClr val="4471C4"/>
                </a:solidFill>
                <a:latin typeface="Comic Sans MS" pitchFamily="66" charset="0"/>
                <a:cs typeface="Gadugi"/>
              </a:rPr>
              <a:t>um…)</a:t>
            </a:r>
            <a:endParaRPr sz="2800" dirty="0">
              <a:latin typeface="Comic Sans MS" pitchFamily="66" charset="0"/>
              <a:cs typeface="Gadugi"/>
            </a:endParaRPr>
          </a:p>
          <a:p>
            <a:pPr marL="355600" indent="-342900" algn="ctr">
              <a:lnSpc>
                <a:spcPct val="100000"/>
              </a:lnSpc>
              <a:spcBef>
                <a:spcPts val="2065"/>
              </a:spcBef>
              <a:buFont typeface="Wingdings"/>
              <a:buChar char=""/>
              <a:tabLst>
                <a:tab pos="355600" algn="l"/>
              </a:tabLst>
            </a:pPr>
            <a:r>
              <a:rPr sz="2800" b="1" spc="-5" dirty="0">
                <a:solidFill>
                  <a:srgbClr val="333E50"/>
                </a:solidFill>
                <a:latin typeface="Comic Sans MS" pitchFamily="66" charset="0"/>
                <a:cs typeface="Arial"/>
              </a:rPr>
              <a:t>İ</a:t>
            </a:r>
            <a:r>
              <a:rPr sz="2800" b="1" spc="-5" dirty="0">
                <a:solidFill>
                  <a:srgbClr val="333E50"/>
                </a:solidFill>
                <a:latin typeface="Comic Sans MS" pitchFamily="66" charset="0"/>
                <a:cs typeface="Gadugi"/>
              </a:rPr>
              <a:t>nfertilite</a:t>
            </a:r>
            <a:r>
              <a:rPr sz="2800" b="1" spc="0" dirty="0">
                <a:solidFill>
                  <a:srgbClr val="333E50"/>
                </a:solidFill>
                <a:latin typeface="Comic Sans MS" pitchFamily="66" charset="0"/>
                <a:cs typeface="Gadugi"/>
              </a:rPr>
              <a:t> </a:t>
            </a:r>
            <a:r>
              <a:rPr sz="2800" b="1" spc="-10" dirty="0">
                <a:solidFill>
                  <a:srgbClr val="333E50"/>
                </a:solidFill>
                <a:latin typeface="Comic Sans MS" pitchFamily="66" charset="0"/>
                <a:cs typeface="Gadugi"/>
              </a:rPr>
              <a:t>(kısırlık)</a:t>
            </a:r>
            <a:endParaRPr sz="2800" dirty="0">
              <a:latin typeface="Comic Sans MS" pitchFamily="66" charset="0"/>
              <a:cs typeface="Gadug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457200"/>
            <a:ext cx="8521700" cy="452120"/>
          </a:xfrm>
          <a:prstGeom prst="rect">
            <a:avLst/>
          </a:prstGeom>
        </p:spPr>
        <p:txBody>
          <a:bodyPr vert="horz" wrap="square" lIns="0" tIns="12065" rIns="0" bIns="0" rtlCol="0">
            <a:spAutoFit/>
          </a:bodyPr>
          <a:lstStyle/>
          <a:p>
            <a:pPr marL="12700">
              <a:lnSpc>
                <a:spcPct val="100000"/>
              </a:lnSpc>
              <a:spcBef>
                <a:spcPts val="95"/>
              </a:spcBef>
            </a:pPr>
            <a:r>
              <a:rPr sz="2800" spc="-5" dirty="0"/>
              <a:t>ŞİDDETİN </a:t>
            </a:r>
            <a:r>
              <a:rPr sz="2800" spc="-10" dirty="0"/>
              <a:t>KADININ RUHSAL </a:t>
            </a:r>
            <a:r>
              <a:rPr sz="2800" spc="-20" dirty="0"/>
              <a:t>SAĞLIĞI </a:t>
            </a:r>
            <a:r>
              <a:rPr sz="2800" spc="-5" dirty="0"/>
              <a:t>ÜZERİNDEKİ</a:t>
            </a:r>
            <a:r>
              <a:rPr sz="2800" spc="204" dirty="0"/>
              <a:t> </a:t>
            </a:r>
            <a:r>
              <a:rPr sz="2800" spc="-5" dirty="0"/>
              <a:t>ETKİLERİ</a:t>
            </a:r>
            <a:endParaRPr sz="2800" dirty="0"/>
          </a:p>
        </p:txBody>
      </p:sp>
      <p:sp>
        <p:nvSpPr>
          <p:cNvPr id="3" name="object 3"/>
          <p:cNvSpPr txBox="1"/>
          <p:nvPr/>
        </p:nvSpPr>
        <p:spPr>
          <a:xfrm>
            <a:off x="535940" y="1769744"/>
            <a:ext cx="4492625" cy="3942715"/>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5" dirty="0">
                <a:solidFill>
                  <a:srgbClr val="333E50"/>
                </a:solidFill>
                <a:latin typeface="Gadugi"/>
                <a:cs typeface="Gadugi"/>
              </a:rPr>
              <a:t>Öz </a:t>
            </a:r>
            <a:r>
              <a:rPr sz="2200" b="1" spc="-10" dirty="0">
                <a:solidFill>
                  <a:srgbClr val="333E50"/>
                </a:solidFill>
                <a:latin typeface="Gadugi"/>
                <a:cs typeface="Gadugi"/>
              </a:rPr>
              <a:t>saygının</a:t>
            </a:r>
            <a:r>
              <a:rPr sz="2200" b="1" spc="5" dirty="0">
                <a:solidFill>
                  <a:srgbClr val="333E50"/>
                </a:solidFill>
                <a:latin typeface="Gadugi"/>
                <a:cs typeface="Gadugi"/>
              </a:rPr>
              <a:t> </a:t>
            </a:r>
            <a:r>
              <a:rPr sz="2200" b="1" spc="-10" dirty="0">
                <a:solidFill>
                  <a:srgbClr val="333E50"/>
                </a:solidFill>
                <a:latin typeface="Gadugi"/>
                <a:cs typeface="Gadugi"/>
              </a:rPr>
              <a:t>azalması</a:t>
            </a:r>
            <a:endParaRPr sz="2200">
              <a:latin typeface="Gadugi"/>
              <a:cs typeface="Gadugi"/>
            </a:endParaRPr>
          </a:p>
          <a:p>
            <a:pPr marL="355600" indent="-342900">
              <a:lnSpc>
                <a:spcPct val="100000"/>
              </a:lnSpc>
              <a:spcBef>
                <a:spcPts val="2065"/>
              </a:spcBef>
              <a:buFont typeface="Wingdings"/>
              <a:buChar char=""/>
              <a:tabLst>
                <a:tab pos="355600" algn="l"/>
              </a:tabLst>
            </a:pPr>
            <a:r>
              <a:rPr sz="2200" b="1" spc="-10" dirty="0">
                <a:solidFill>
                  <a:srgbClr val="4471C4"/>
                </a:solidFill>
                <a:latin typeface="Gadugi"/>
                <a:cs typeface="Gadugi"/>
              </a:rPr>
              <a:t>Utanç </a:t>
            </a:r>
            <a:r>
              <a:rPr sz="2200" b="1" spc="-20" dirty="0">
                <a:solidFill>
                  <a:srgbClr val="4471C4"/>
                </a:solidFill>
                <a:latin typeface="Gadugi"/>
                <a:cs typeface="Gadugi"/>
              </a:rPr>
              <a:t>ve </a:t>
            </a:r>
            <a:r>
              <a:rPr sz="2200" b="1" spc="-5" dirty="0">
                <a:solidFill>
                  <a:srgbClr val="4471C4"/>
                </a:solidFill>
                <a:latin typeface="Gadugi"/>
                <a:cs typeface="Gadugi"/>
              </a:rPr>
              <a:t>suçluluk</a:t>
            </a:r>
            <a:r>
              <a:rPr sz="2200" b="1" spc="-10" dirty="0">
                <a:solidFill>
                  <a:srgbClr val="4471C4"/>
                </a:solidFill>
                <a:latin typeface="Gadugi"/>
                <a:cs typeface="Gadugi"/>
              </a:rPr>
              <a:t> duyguları</a:t>
            </a:r>
            <a:endParaRPr sz="2200">
              <a:latin typeface="Gadugi"/>
              <a:cs typeface="Gadugi"/>
            </a:endParaRPr>
          </a:p>
          <a:p>
            <a:pPr marL="355600" indent="-342900">
              <a:lnSpc>
                <a:spcPct val="100000"/>
              </a:lnSpc>
              <a:spcBef>
                <a:spcPts val="2065"/>
              </a:spcBef>
              <a:buFont typeface="Wingdings"/>
              <a:buChar char=""/>
              <a:tabLst>
                <a:tab pos="355600" algn="l"/>
              </a:tabLst>
            </a:pPr>
            <a:r>
              <a:rPr sz="2200" b="1" spc="-35" dirty="0">
                <a:solidFill>
                  <a:srgbClr val="333E50"/>
                </a:solidFill>
                <a:latin typeface="Gadugi"/>
                <a:cs typeface="Gadugi"/>
              </a:rPr>
              <a:t>Travma </a:t>
            </a:r>
            <a:r>
              <a:rPr sz="2200" b="1" spc="-5" dirty="0">
                <a:solidFill>
                  <a:srgbClr val="333E50"/>
                </a:solidFill>
                <a:latin typeface="Gadugi"/>
                <a:cs typeface="Gadugi"/>
              </a:rPr>
              <a:t>sonrası stres</a:t>
            </a:r>
            <a:r>
              <a:rPr sz="2200" b="1" spc="40" dirty="0">
                <a:solidFill>
                  <a:srgbClr val="333E50"/>
                </a:solidFill>
                <a:latin typeface="Gadugi"/>
                <a:cs typeface="Gadugi"/>
              </a:rPr>
              <a:t> </a:t>
            </a:r>
            <a:r>
              <a:rPr sz="2200" b="1" spc="-10" dirty="0">
                <a:solidFill>
                  <a:srgbClr val="333E50"/>
                </a:solidFill>
                <a:latin typeface="Gadugi"/>
                <a:cs typeface="Gadugi"/>
              </a:rPr>
              <a:t>bozuklu</a:t>
            </a:r>
            <a:r>
              <a:rPr sz="2200" b="1" spc="-10" dirty="0">
                <a:solidFill>
                  <a:srgbClr val="333E50"/>
                </a:solidFill>
                <a:latin typeface="Arial"/>
                <a:cs typeface="Arial"/>
              </a:rPr>
              <a:t>ğ</a:t>
            </a:r>
            <a:r>
              <a:rPr sz="2200" b="1" spc="-10" dirty="0">
                <a:solidFill>
                  <a:srgbClr val="333E50"/>
                </a:solidFill>
                <a:latin typeface="Gadugi"/>
                <a:cs typeface="Gadugi"/>
              </a:rPr>
              <a:t>u</a:t>
            </a:r>
            <a:endParaRPr sz="2200">
              <a:latin typeface="Gadugi"/>
              <a:cs typeface="Gadugi"/>
            </a:endParaRPr>
          </a:p>
          <a:p>
            <a:pPr marL="355600" indent="-342900">
              <a:lnSpc>
                <a:spcPct val="100000"/>
              </a:lnSpc>
              <a:spcBef>
                <a:spcPts val="2050"/>
              </a:spcBef>
              <a:buFont typeface="Wingdings"/>
              <a:buChar char=""/>
              <a:tabLst>
                <a:tab pos="355600" algn="l"/>
              </a:tabLst>
            </a:pPr>
            <a:r>
              <a:rPr sz="2200" b="1" spc="-15" dirty="0">
                <a:solidFill>
                  <a:srgbClr val="4471C4"/>
                </a:solidFill>
                <a:latin typeface="Gadugi"/>
                <a:cs typeface="Gadugi"/>
              </a:rPr>
              <a:t>Depresyon </a:t>
            </a:r>
            <a:r>
              <a:rPr sz="2200" b="1" spc="-20" dirty="0">
                <a:solidFill>
                  <a:srgbClr val="4471C4"/>
                </a:solidFill>
                <a:latin typeface="Gadugi"/>
                <a:cs typeface="Gadugi"/>
              </a:rPr>
              <a:t>ve</a:t>
            </a:r>
            <a:r>
              <a:rPr sz="2200" b="1" spc="50" dirty="0">
                <a:solidFill>
                  <a:srgbClr val="4471C4"/>
                </a:solidFill>
                <a:latin typeface="Gadugi"/>
                <a:cs typeface="Gadugi"/>
              </a:rPr>
              <a:t> </a:t>
            </a:r>
            <a:r>
              <a:rPr sz="2200" b="1" spc="-10" dirty="0">
                <a:solidFill>
                  <a:srgbClr val="4471C4"/>
                </a:solidFill>
                <a:latin typeface="Gadugi"/>
                <a:cs typeface="Gadugi"/>
              </a:rPr>
              <a:t>bunaltı</a:t>
            </a:r>
            <a:endParaRPr sz="2200">
              <a:latin typeface="Gadugi"/>
              <a:cs typeface="Gadugi"/>
            </a:endParaRPr>
          </a:p>
          <a:p>
            <a:pPr marL="355600" indent="-342900">
              <a:lnSpc>
                <a:spcPct val="100000"/>
              </a:lnSpc>
              <a:spcBef>
                <a:spcPts val="2070"/>
              </a:spcBef>
              <a:buFont typeface="Wingdings"/>
              <a:buChar char=""/>
              <a:tabLst>
                <a:tab pos="355600" algn="l"/>
              </a:tabLst>
            </a:pPr>
            <a:r>
              <a:rPr sz="2200" b="1" spc="-55" dirty="0">
                <a:solidFill>
                  <a:srgbClr val="333E50"/>
                </a:solidFill>
                <a:latin typeface="Gadugi"/>
                <a:cs typeface="Gadugi"/>
              </a:rPr>
              <a:t>Yeme </a:t>
            </a:r>
            <a:r>
              <a:rPr sz="2200" b="1" spc="-20" dirty="0">
                <a:solidFill>
                  <a:srgbClr val="333E50"/>
                </a:solidFill>
                <a:latin typeface="Gadugi"/>
                <a:cs typeface="Gadugi"/>
              </a:rPr>
              <a:t>ve </a:t>
            </a:r>
            <a:r>
              <a:rPr sz="2200" b="1" spc="-5" dirty="0">
                <a:solidFill>
                  <a:srgbClr val="333E50"/>
                </a:solidFill>
                <a:latin typeface="Gadugi"/>
                <a:cs typeface="Gadugi"/>
              </a:rPr>
              <a:t>uyku</a:t>
            </a:r>
            <a:r>
              <a:rPr sz="2200" b="1" spc="65" dirty="0">
                <a:solidFill>
                  <a:srgbClr val="333E50"/>
                </a:solidFill>
                <a:latin typeface="Gadugi"/>
                <a:cs typeface="Gadugi"/>
              </a:rPr>
              <a:t> </a:t>
            </a:r>
            <a:r>
              <a:rPr sz="2200" b="1" spc="-10" dirty="0">
                <a:solidFill>
                  <a:srgbClr val="333E50"/>
                </a:solidFill>
                <a:latin typeface="Gadugi"/>
                <a:cs typeface="Gadugi"/>
              </a:rPr>
              <a:t>bozuklukları</a:t>
            </a:r>
            <a:endParaRPr sz="2200">
              <a:latin typeface="Gadugi"/>
              <a:cs typeface="Gadugi"/>
            </a:endParaRPr>
          </a:p>
          <a:p>
            <a:pPr marL="355600" indent="-342900">
              <a:lnSpc>
                <a:spcPct val="100000"/>
              </a:lnSpc>
              <a:spcBef>
                <a:spcPts val="2065"/>
              </a:spcBef>
              <a:buFont typeface="Wingdings"/>
              <a:buChar char=""/>
              <a:tabLst>
                <a:tab pos="355600" algn="l"/>
              </a:tabLst>
            </a:pPr>
            <a:r>
              <a:rPr sz="2200" b="1" spc="-5" dirty="0">
                <a:solidFill>
                  <a:srgbClr val="4471C4"/>
                </a:solidFill>
                <a:latin typeface="Gadugi"/>
                <a:cs typeface="Gadugi"/>
              </a:rPr>
              <a:t>Kabus</a:t>
            </a:r>
            <a:r>
              <a:rPr sz="2200" b="1" spc="5" dirty="0">
                <a:solidFill>
                  <a:srgbClr val="4471C4"/>
                </a:solidFill>
                <a:latin typeface="Gadugi"/>
                <a:cs typeface="Gadugi"/>
              </a:rPr>
              <a:t> </a:t>
            </a:r>
            <a:r>
              <a:rPr sz="2200" b="1" spc="-10" dirty="0">
                <a:solidFill>
                  <a:srgbClr val="4471C4"/>
                </a:solidFill>
                <a:latin typeface="Gadugi"/>
                <a:cs typeface="Gadugi"/>
              </a:rPr>
              <a:t>görme</a:t>
            </a:r>
            <a:endParaRPr sz="2200">
              <a:latin typeface="Gadugi"/>
              <a:cs typeface="Gadugi"/>
            </a:endParaRPr>
          </a:p>
          <a:p>
            <a:pPr marL="355600" indent="-342900">
              <a:lnSpc>
                <a:spcPct val="100000"/>
              </a:lnSpc>
              <a:spcBef>
                <a:spcPts val="2050"/>
              </a:spcBef>
              <a:buFont typeface="Wingdings"/>
              <a:buChar char=""/>
              <a:tabLst>
                <a:tab pos="355600" algn="l"/>
              </a:tabLst>
            </a:pPr>
            <a:r>
              <a:rPr sz="2200" b="1" spc="-10" dirty="0">
                <a:solidFill>
                  <a:srgbClr val="333E50"/>
                </a:solidFill>
                <a:latin typeface="Gadugi"/>
                <a:cs typeface="Gadugi"/>
              </a:rPr>
              <a:t>Fobiler </a:t>
            </a:r>
            <a:r>
              <a:rPr sz="2200" b="1" spc="-20" dirty="0">
                <a:solidFill>
                  <a:srgbClr val="333E50"/>
                </a:solidFill>
                <a:latin typeface="Gadugi"/>
                <a:cs typeface="Gadugi"/>
              </a:rPr>
              <a:t>ve </a:t>
            </a:r>
            <a:r>
              <a:rPr sz="2200" b="1" spc="-10" dirty="0">
                <a:solidFill>
                  <a:srgbClr val="333E50"/>
                </a:solidFill>
                <a:latin typeface="Gadugi"/>
                <a:cs typeface="Gadugi"/>
              </a:rPr>
              <a:t>panik</a:t>
            </a:r>
            <a:r>
              <a:rPr sz="2200" b="1" spc="40" dirty="0">
                <a:solidFill>
                  <a:srgbClr val="333E50"/>
                </a:solidFill>
                <a:latin typeface="Gadugi"/>
                <a:cs typeface="Gadugi"/>
              </a:rPr>
              <a:t> </a:t>
            </a:r>
            <a:r>
              <a:rPr sz="2200" b="1" spc="-5" dirty="0">
                <a:solidFill>
                  <a:srgbClr val="333E50"/>
                </a:solidFill>
                <a:latin typeface="Gadugi"/>
                <a:cs typeface="Gadugi"/>
              </a:rPr>
              <a:t>bozuklu</a:t>
            </a:r>
            <a:r>
              <a:rPr sz="2200" b="1" spc="-5" dirty="0">
                <a:solidFill>
                  <a:srgbClr val="333E50"/>
                </a:solidFill>
                <a:latin typeface="Arial"/>
                <a:cs typeface="Arial"/>
              </a:rPr>
              <a:t>ğ</a:t>
            </a:r>
            <a:r>
              <a:rPr sz="2200" b="1" spc="-5" dirty="0">
                <a:solidFill>
                  <a:srgbClr val="333E50"/>
                </a:solidFill>
                <a:latin typeface="Gadugi"/>
                <a:cs typeface="Gadugi"/>
              </a:rPr>
              <a:t>u</a:t>
            </a:r>
            <a:endParaRPr sz="2200">
              <a:latin typeface="Gadugi"/>
              <a:cs typeface="Gadugi"/>
            </a:endParaRPr>
          </a:p>
        </p:txBody>
      </p:sp>
      <p:sp>
        <p:nvSpPr>
          <p:cNvPr id="4" name="object 4"/>
          <p:cNvSpPr txBox="1"/>
          <p:nvPr/>
        </p:nvSpPr>
        <p:spPr>
          <a:xfrm>
            <a:off x="5758434" y="1747773"/>
            <a:ext cx="5937250" cy="3766185"/>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15" dirty="0">
                <a:solidFill>
                  <a:srgbClr val="4471C4"/>
                </a:solidFill>
                <a:latin typeface="Gadugi"/>
                <a:cs typeface="Gadugi"/>
              </a:rPr>
              <a:t>Öfke</a:t>
            </a:r>
            <a:r>
              <a:rPr sz="2200" b="1" dirty="0">
                <a:solidFill>
                  <a:srgbClr val="4471C4"/>
                </a:solidFill>
                <a:latin typeface="Gadugi"/>
                <a:cs typeface="Gadugi"/>
              </a:rPr>
              <a:t> </a:t>
            </a:r>
            <a:r>
              <a:rPr sz="2200" b="1" spc="-5" dirty="0">
                <a:solidFill>
                  <a:srgbClr val="4471C4"/>
                </a:solidFill>
                <a:latin typeface="Gadugi"/>
                <a:cs typeface="Gadugi"/>
              </a:rPr>
              <a:t>nöbetleri</a:t>
            </a:r>
            <a:endParaRPr sz="2200">
              <a:latin typeface="Gadugi"/>
              <a:cs typeface="Gadugi"/>
            </a:endParaRPr>
          </a:p>
          <a:p>
            <a:pPr marL="355600" indent="-342900">
              <a:lnSpc>
                <a:spcPct val="100000"/>
              </a:lnSpc>
              <a:spcBef>
                <a:spcPts val="2065"/>
              </a:spcBef>
              <a:buFont typeface="Wingdings"/>
              <a:buChar char=""/>
              <a:tabLst>
                <a:tab pos="355600" algn="l"/>
              </a:tabLst>
            </a:pPr>
            <a:r>
              <a:rPr sz="2200" b="1" spc="-5" dirty="0">
                <a:solidFill>
                  <a:srgbClr val="333E50"/>
                </a:solidFill>
                <a:latin typeface="Arial"/>
                <a:cs typeface="Arial"/>
              </a:rPr>
              <a:t>İ</a:t>
            </a:r>
            <a:r>
              <a:rPr sz="2200" b="1" spc="-5" dirty="0">
                <a:solidFill>
                  <a:srgbClr val="333E50"/>
                </a:solidFill>
                <a:latin typeface="Gadugi"/>
                <a:cs typeface="Gadugi"/>
              </a:rPr>
              <a:t>ntihar </a:t>
            </a:r>
            <a:r>
              <a:rPr sz="2200" b="1" spc="-20" dirty="0">
                <a:solidFill>
                  <a:srgbClr val="333E50"/>
                </a:solidFill>
                <a:latin typeface="Gadugi"/>
                <a:cs typeface="Gadugi"/>
              </a:rPr>
              <a:t>ve </a:t>
            </a:r>
            <a:r>
              <a:rPr sz="2200" b="1" spc="-15" dirty="0">
                <a:solidFill>
                  <a:srgbClr val="333E50"/>
                </a:solidFill>
                <a:latin typeface="Gadugi"/>
                <a:cs typeface="Gadugi"/>
              </a:rPr>
              <a:t>kendine </a:t>
            </a:r>
            <a:r>
              <a:rPr sz="2200" b="1" spc="-5" dirty="0">
                <a:solidFill>
                  <a:srgbClr val="333E50"/>
                </a:solidFill>
                <a:latin typeface="Gadugi"/>
                <a:cs typeface="Gadugi"/>
              </a:rPr>
              <a:t>zarar </a:t>
            </a:r>
            <a:r>
              <a:rPr sz="2200" b="1" spc="-10" dirty="0">
                <a:solidFill>
                  <a:srgbClr val="333E50"/>
                </a:solidFill>
                <a:latin typeface="Gadugi"/>
                <a:cs typeface="Gadugi"/>
              </a:rPr>
              <a:t>verme</a:t>
            </a:r>
            <a:r>
              <a:rPr sz="2200" b="1" spc="60" dirty="0">
                <a:solidFill>
                  <a:srgbClr val="333E50"/>
                </a:solidFill>
                <a:latin typeface="Gadugi"/>
                <a:cs typeface="Gadugi"/>
              </a:rPr>
              <a:t> </a:t>
            </a:r>
            <a:r>
              <a:rPr sz="2200" b="1" spc="-5" dirty="0">
                <a:solidFill>
                  <a:srgbClr val="333E50"/>
                </a:solidFill>
                <a:latin typeface="Gadugi"/>
                <a:cs typeface="Gadugi"/>
              </a:rPr>
              <a:t>davranı</a:t>
            </a:r>
            <a:r>
              <a:rPr sz="2200" b="1" spc="-5" dirty="0">
                <a:solidFill>
                  <a:srgbClr val="333E50"/>
                </a:solidFill>
                <a:latin typeface="Arial"/>
                <a:cs typeface="Arial"/>
              </a:rPr>
              <a:t>ş</a:t>
            </a:r>
            <a:r>
              <a:rPr sz="2200" b="1" spc="-5" dirty="0">
                <a:solidFill>
                  <a:srgbClr val="333E50"/>
                </a:solidFill>
                <a:latin typeface="Gadugi"/>
                <a:cs typeface="Gadugi"/>
              </a:rPr>
              <a:t>ı</a:t>
            </a:r>
            <a:endParaRPr sz="2200">
              <a:latin typeface="Gadugi"/>
              <a:cs typeface="Gadugi"/>
            </a:endParaRPr>
          </a:p>
          <a:p>
            <a:pPr marL="355600" indent="-342900">
              <a:lnSpc>
                <a:spcPct val="100000"/>
              </a:lnSpc>
              <a:spcBef>
                <a:spcPts val="2065"/>
              </a:spcBef>
              <a:buFont typeface="Wingdings"/>
              <a:buChar char=""/>
              <a:tabLst>
                <a:tab pos="355600" algn="l"/>
              </a:tabLst>
            </a:pPr>
            <a:r>
              <a:rPr sz="2200" b="1" spc="-10" dirty="0">
                <a:solidFill>
                  <a:srgbClr val="4471C4"/>
                </a:solidFill>
                <a:latin typeface="Gadugi"/>
                <a:cs typeface="Gadugi"/>
              </a:rPr>
              <a:t>Güvenli olmayan </a:t>
            </a:r>
            <a:r>
              <a:rPr sz="2200" b="1" spc="-5" dirty="0">
                <a:solidFill>
                  <a:srgbClr val="4471C4"/>
                </a:solidFill>
                <a:latin typeface="Gadugi"/>
                <a:cs typeface="Gadugi"/>
              </a:rPr>
              <a:t>cinsel</a:t>
            </a:r>
            <a:r>
              <a:rPr sz="2200" b="1" spc="25" dirty="0">
                <a:solidFill>
                  <a:srgbClr val="4471C4"/>
                </a:solidFill>
                <a:latin typeface="Gadugi"/>
                <a:cs typeface="Gadugi"/>
              </a:rPr>
              <a:t> </a:t>
            </a:r>
            <a:r>
              <a:rPr sz="2200" b="1" spc="-20" dirty="0">
                <a:solidFill>
                  <a:srgbClr val="4471C4"/>
                </a:solidFill>
                <a:latin typeface="Gadugi"/>
                <a:cs typeface="Gadugi"/>
              </a:rPr>
              <a:t>davranı</a:t>
            </a:r>
            <a:r>
              <a:rPr sz="2200" b="1" spc="-20" dirty="0">
                <a:solidFill>
                  <a:srgbClr val="4471C4"/>
                </a:solidFill>
                <a:latin typeface="Arial"/>
                <a:cs typeface="Arial"/>
              </a:rPr>
              <a:t>ş</a:t>
            </a:r>
            <a:r>
              <a:rPr sz="2200" b="1" spc="-20" dirty="0">
                <a:solidFill>
                  <a:srgbClr val="4471C4"/>
                </a:solidFill>
                <a:latin typeface="Gadugi"/>
                <a:cs typeface="Gadugi"/>
              </a:rPr>
              <a:t>lar,</a:t>
            </a:r>
            <a:endParaRPr sz="2200">
              <a:latin typeface="Gadugi"/>
              <a:cs typeface="Gadugi"/>
            </a:endParaRPr>
          </a:p>
          <a:p>
            <a:pPr marL="355600" indent="-342900">
              <a:lnSpc>
                <a:spcPct val="100000"/>
              </a:lnSpc>
              <a:spcBef>
                <a:spcPts val="2055"/>
              </a:spcBef>
              <a:buFont typeface="Wingdings"/>
              <a:buChar char=""/>
              <a:tabLst>
                <a:tab pos="355600" algn="l"/>
              </a:tabLst>
            </a:pPr>
            <a:r>
              <a:rPr sz="2200" b="1" spc="-15" dirty="0">
                <a:solidFill>
                  <a:srgbClr val="333E50"/>
                </a:solidFill>
                <a:latin typeface="Gadugi"/>
                <a:cs typeface="Gadugi"/>
              </a:rPr>
              <a:t>Alkol </a:t>
            </a:r>
            <a:r>
              <a:rPr sz="2200" b="1" spc="-20" dirty="0">
                <a:solidFill>
                  <a:srgbClr val="333E50"/>
                </a:solidFill>
                <a:latin typeface="Gadugi"/>
                <a:cs typeface="Gadugi"/>
              </a:rPr>
              <a:t>ve </a:t>
            </a:r>
            <a:r>
              <a:rPr sz="2200" b="1" spc="-10" dirty="0">
                <a:solidFill>
                  <a:srgbClr val="333E50"/>
                </a:solidFill>
                <a:latin typeface="Gadugi"/>
                <a:cs typeface="Gadugi"/>
              </a:rPr>
              <a:t>maddenin </a:t>
            </a:r>
            <a:r>
              <a:rPr sz="2200" b="1" spc="-15" dirty="0">
                <a:solidFill>
                  <a:srgbClr val="333E50"/>
                </a:solidFill>
                <a:latin typeface="Gadugi"/>
                <a:cs typeface="Gadugi"/>
              </a:rPr>
              <a:t>kötüye</a:t>
            </a:r>
            <a:r>
              <a:rPr sz="2200" b="1" spc="100" dirty="0">
                <a:solidFill>
                  <a:srgbClr val="333E50"/>
                </a:solidFill>
                <a:latin typeface="Gadugi"/>
                <a:cs typeface="Gadugi"/>
              </a:rPr>
              <a:t> </a:t>
            </a:r>
            <a:r>
              <a:rPr sz="2200" b="1" spc="-10" dirty="0">
                <a:solidFill>
                  <a:srgbClr val="333E50"/>
                </a:solidFill>
                <a:latin typeface="Gadugi"/>
                <a:cs typeface="Gadugi"/>
              </a:rPr>
              <a:t>kullanımı</a:t>
            </a:r>
            <a:endParaRPr sz="2200">
              <a:latin typeface="Gadugi"/>
              <a:cs typeface="Gadugi"/>
            </a:endParaRPr>
          </a:p>
          <a:p>
            <a:pPr marL="355600" indent="-342900">
              <a:lnSpc>
                <a:spcPct val="100000"/>
              </a:lnSpc>
              <a:spcBef>
                <a:spcPts val="2065"/>
              </a:spcBef>
              <a:buFont typeface="Wingdings"/>
              <a:buChar char=""/>
              <a:tabLst>
                <a:tab pos="355600" algn="l"/>
              </a:tabLst>
            </a:pPr>
            <a:r>
              <a:rPr sz="2200" b="1" spc="-5" dirty="0">
                <a:solidFill>
                  <a:srgbClr val="4471C4"/>
                </a:solidFill>
                <a:latin typeface="Gadugi"/>
                <a:cs typeface="Gadugi"/>
              </a:rPr>
              <a:t>Sigara</a:t>
            </a:r>
            <a:r>
              <a:rPr sz="2200" b="1" spc="25" dirty="0">
                <a:solidFill>
                  <a:srgbClr val="4471C4"/>
                </a:solidFill>
                <a:latin typeface="Gadugi"/>
                <a:cs typeface="Gadugi"/>
              </a:rPr>
              <a:t> </a:t>
            </a:r>
            <a:r>
              <a:rPr sz="2200" b="1" spc="-5" dirty="0">
                <a:solidFill>
                  <a:srgbClr val="4471C4"/>
                </a:solidFill>
                <a:latin typeface="Gadugi"/>
                <a:cs typeface="Gadugi"/>
              </a:rPr>
              <a:t>içme</a:t>
            </a:r>
            <a:endParaRPr sz="2200">
              <a:latin typeface="Gadugi"/>
              <a:cs typeface="Gadugi"/>
            </a:endParaRPr>
          </a:p>
          <a:p>
            <a:pPr marL="355600" indent="-342900">
              <a:lnSpc>
                <a:spcPct val="100000"/>
              </a:lnSpc>
              <a:spcBef>
                <a:spcPts val="2065"/>
              </a:spcBef>
              <a:buFont typeface="Wingdings"/>
              <a:buChar char=""/>
              <a:tabLst>
                <a:tab pos="355600" algn="l"/>
                <a:tab pos="1477010" algn="l"/>
                <a:tab pos="2957195" algn="l"/>
                <a:tab pos="4130675" algn="l"/>
                <a:tab pos="4782820" algn="l"/>
                <a:tab pos="5258435" algn="l"/>
              </a:tabLst>
            </a:pPr>
            <a:r>
              <a:rPr sz="2200" b="1" spc="-10" dirty="0">
                <a:solidFill>
                  <a:srgbClr val="333E50"/>
                </a:solidFill>
                <a:latin typeface="Gadugi"/>
                <a:cs typeface="Gadugi"/>
              </a:rPr>
              <a:t>Fiziksel	aktivitede	</a:t>
            </a:r>
            <a:r>
              <a:rPr sz="2200" b="1" spc="-5" dirty="0">
                <a:solidFill>
                  <a:srgbClr val="333E50"/>
                </a:solidFill>
                <a:latin typeface="Gadugi"/>
                <a:cs typeface="Gadugi"/>
              </a:rPr>
              <a:t>azalma,	</a:t>
            </a:r>
            <a:r>
              <a:rPr sz="2200" b="1" spc="-15" dirty="0">
                <a:solidFill>
                  <a:srgbClr val="333E50"/>
                </a:solidFill>
                <a:latin typeface="Gadugi"/>
                <a:cs typeface="Gadugi"/>
              </a:rPr>
              <a:t>ba</a:t>
            </a:r>
            <a:r>
              <a:rPr sz="2200" b="1" spc="-15" dirty="0">
                <a:solidFill>
                  <a:srgbClr val="333E50"/>
                </a:solidFill>
                <a:latin typeface="Arial"/>
                <a:cs typeface="Arial"/>
              </a:rPr>
              <a:t>ş	</a:t>
            </a:r>
            <a:r>
              <a:rPr sz="2200" b="1" spc="-10" dirty="0">
                <a:solidFill>
                  <a:srgbClr val="333E50"/>
                </a:solidFill>
                <a:latin typeface="Gadugi"/>
                <a:cs typeface="Gadugi"/>
              </a:rPr>
              <a:t>ve	karın</a:t>
            </a:r>
            <a:endParaRPr sz="2200">
              <a:latin typeface="Gadugi"/>
              <a:cs typeface="Gadugi"/>
            </a:endParaRPr>
          </a:p>
          <a:p>
            <a:pPr marL="355600">
              <a:lnSpc>
                <a:spcPct val="100000"/>
              </a:lnSpc>
              <a:spcBef>
                <a:spcPts val="660"/>
              </a:spcBef>
            </a:pPr>
            <a:r>
              <a:rPr sz="2200" b="1" spc="-5" dirty="0">
                <a:solidFill>
                  <a:srgbClr val="333E50"/>
                </a:solidFill>
                <a:latin typeface="Gadugi"/>
                <a:cs typeface="Gadugi"/>
              </a:rPr>
              <a:t>a</a:t>
            </a:r>
            <a:r>
              <a:rPr sz="2200" b="1" spc="-5" dirty="0">
                <a:solidFill>
                  <a:srgbClr val="333E50"/>
                </a:solidFill>
                <a:latin typeface="Arial"/>
                <a:cs typeface="Arial"/>
              </a:rPr>
              <a:t>ğ</a:t>
            </a:r>
            <a:r>
              <a:rPr sz="2200" b="1" spc="-5" dirty="0">
                <a:solidFill>
                  <a:srgbClr val="333E50"/>
                </a:solidFill>
                <a:latin typeface="Gadugi"/>
                <a:cs typeface="Gadugi"/>
              </a:rPr>
              <a:t>rıları </a:t>
            </a:r>
            <a:r>
              <a:rPr sz="2200" b="1" spc="-10" dirty="0">
                <a:solidFill>
                  <a:srgbClr val="333E50"/>
                </a:solidFill>
                <a:latin typeface="Gadugi"/>
                <a:cs typeface="Gadugi"/>
              </a:rPr>
              <a:t>gibi psikosomatik</a:t>
            </a:r>
            <a:r>
              <a:rPr sz="2200" b="1" spc="75" dirty="0">
                <a:solidFill>
                  <a:srgbClr val="333E50"/>
                </a:solidFill>
                <a:latin typeface="Gadugi"/>
                <a:cs typeface="Gadugi"/>
              </a:rPr>
              <a:t> </a:t>
            </a:r>
            <a:r>
              <a:rPr sz="2200" b="1" spc="-10" dirty="0">
                <a:solidFill>
                  <a:srgbClr val="333E50"/>
                </a:solidFill>
                <a:latin typeface="Gadugi"/>
                <a:cs typeface="Gadugi"/>
              </a:rPr>
              <a:t>bozukluklar</a:t>
            </a:r>
            <a:endParaRPr sz="2200">
              <a:latin typeface="Gadugi"/>
              <a:cs typeface="Gadug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58766" y="334771"/>
            <a:ext cx="7031355" cy="513715"/>
          </a:xfrm>
          <a:prstGeom prst="rect">
            <a:avLst/>
          </a:prstGeom>
        </p:spPr>
        <p:txBody>
          <a:bodyPr vert="horz" wrap="square" lIns="0" tIns="12700" rIns="0" bIns="0" rtlCol="0">
            <a:spAutoFit/>
          </a:bodyPr>
          <a:lstStyle/>
          <a:p>
            <a:pPr marL="12700">
              <a:lnSpc>
                <a:spcPct val="100000"/>
              </a:lnSpc>
              <a:spcBef>
                <a:spcPts val="100"/>
              </a:spcBef>
            </a:pPr>
            <a:r>
              <a:rPr dirty="0"/>
              <a:t>KADINLARA </a:t>
            </a:r>
            <a:r>
              <a:rPr spc="-20" dirty="0"/>
              <a:t>DAİR </a:t>
            </a:r>
            <a:r>
              <a:rPr spc="-25" dirty="0"/>
              <a:t>TOPLUMSAL</a:t>
            </a:r>
            <a:r>
              <a:rPr spc="-100" dirty="0"/>
              <a:t> </a:t>
            </a:r>
            <a:r>
              <a:rPr dirty="0"/>
              <a:t>İNANIŞLAR</a:t>
            </a:r>
          </a:p>
        </p:txBody>
      </p:sp>
      <p:sp>
        <p:nvSpPr>
          <p:cNvPr id="3" name="object 3"/>
          <p:cNvSpPr txBox="1"/>
          <p:nvPr/>
        </p:nvSpPr>
        <p:spPr>
          <a:xfrm>
            <a:off x="4648200" y="1752600"/>
            <a:ext cx="2354454" cy="3890809"/>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800" b="1" spc="-10" dirty="0">
                <a:solidFill>
                  <a:srgbClr val="00B050"/>
                </a:solidFill>
                <a:latin typeface="Comic Sans MS" pitchFamily="66" charset="0"/>
                <a:cs typeface="Gadugi"/>
              </a:rPr>
              <a:t>Sevecendir</a:t>
            </a:r>
            <a:endParaRPr sz="2800" dirty="0">
              <a:solidFill>
                <a:srgbClr val="00B050"/>
              </a:solidFill>
              <a:latin typeface="Comic Sans MS" pitchFamily="66" charset="0"/>
              <a:cs typeface="Gadugi"/>
            </a:endParaRPr>
          </a:p>
          <a:p>
            <a:pPr marL="355600" indent="-342900">
              <a:lnSpc>
                <a:spcPct val="100000"/>
              </a:lnSpc>
              <a:buFont typeface="Wingdings"/>
              <a:buChar char=""/>
              <a:tabLst>
                <a:tab pos="355600" algn="l"/>
              </a:tabLst>
            </a:pPr>
            <a:r>
              <a:rPr sz="2800" b="1" spc="-10" dirty="0">
                <a:solidFill>
                  <a:srgbClr val="00B050"/>
                </a:solidFill>
                <a:latin typeface="Comic Sans MS" pitchFamily="66" charset="0"/>
                <a:cs typeface="Gadugi"/>
              </a:rPr>
              <a:t>Duygusaldır</a:t>
            </a:r>
            <a:endParaRPr sz="2800" dirty="0">
              <a:solidFill>
                <a:srgbClr val="00B050"/>
              </a:solidFill>
              <a:latin typeface="Comic Sans MS" pitchFamily="66" charset="0"/>
              <a:cs typeface="Gadugi"/>
            </a:endParaRPr>
          </a:p>
          <a:p>
            <a:pPr marL="355600" indent="-342900">
              <a:lnSpc>
                <a:spcPct val="100000"/>
              </a:lnSpc>
              <a:buFont typeface="Wingdings"/>
              <a:buChar char=""/>
              <a:tabLst>
                <a:tab pos="355600" algn="l"/>
              </a:tabLst>
            </a:pPr>
            <a:r>
              <a:rPr sz="2800" b="1" spc="-5" dirty="0">
                <a:solidFill>
                  <a:srgbClr val="00B050"/>
                </a:solidFill>
                <a:latin typeface="Comic Sans MS" pitchFamily="66" charset="0"/>
                <a:cs typeface="Gadugi"/>
              </a:rPr>
              <a:t>Uysaldır</a:t>
            </a:r>
            <a:endParaRPr sz="2800" dirty="0">
              <a:solidFill>
                <a:srgbClr val="00B050"/>
              </a:solidFill>
              <a:latin typeface="Comic Sans MS" pitchFamily="66" charset="0"/>
              <a:cs typeface="Gadugi"/>
            </a:endParaRPr>
          </a:p>
          <a:p>
            <a:pPr marL="355600" indent="-342900">
              <a:lnSpc>
                <a:spcPct val="100000"/>
              </a:lnSpc>
              <a:buFont typeface="Wingdings"/>
              <a:buChar char=""/>
              <a:tabLst>
                <a:tab pos="355600" algn="l"/>
              </a:tabLst>
            </a:pPr>
            <a:r>
              <a:rPr sz="2800" b="1" spc="-5" dirty="0">
                <a:solidFill>
                  <a:srgbClr val="00B050"/>
                </a:solidFill>
                <a:latin typeface="Comic Sans MS" pitchFamily="66" charset="0"/>
                <a:cs typeface="Gadugi"/>
              </a:rPr>
              <a:t>Naziktir</a:t>
            </a:r>
            <a:endParaRPr sz="2800" dirty="0">
              <a:solidFill>
                <a:srgbClr val="00B050"/>
              </a:solidFill>
              <a:latin typeface="Comic Sans MS" pitchFamily="66" charset="0"/>
              <a:cs typeface="Gadugi"/>
            </a:endParaRPr>
          </a:p>
          <a:p>
            <a:pPr marL="355600" marR="85725" indent="-342900">
              <a:lnSpc>
                <a:spcPct val="100000"/>
              </a:lnSpc>
              <a:buFont typeface="Wingdings"/>
              <a:buChar char=""/>
              <a:tabLst>
                <a:tab pos="355600" algn="l"/>
              </a:tabLst>
            </a:pPr>
            <a:r>
              <a:rPr sz="2800" b="1" spc="-25" dirty="0">
                <a:solidFill>
                  <a:srgbClr val="00B050"/>
                </a:solidFill>
                <a:latin typeface="Comic Sans MS" pitchFamily="66" charset="0"/>
                <a:cs typeface="Gadugi"/>
              </a:rPr>
              <a:t>K</a:t>
            </a:r>
            <a:r>
              <a:rPr sz="2800" b="1" spc="-5" dirty="0">
                <a:solidFill>
                  <a:srgbClr val="00B050"/>
                </a:solidFill>
                <a:latin typeface="Comic Sans MS" pitchFamily="66" charset="0"/>
                <a:cs typeface="Gadugi"/>
              </a:rPr>
              <a:t>o</a:t>
            </a:r>
            <a:r>
              <a:rPr sz="2800" b="1" spc="5" dirty="0">
                <a:solidFill>
                  <a:srgbClr val="00B050"/>
                </a:solidFill>
                <a:latin typeface="Comic Sans MS" pitchFamily="66" charset="0"/>
                <a:cs typeface="Gadugi"/>
              </a:rPr>
              <a:t>r</a:t>
            </a:r>
            <a:r>
              <a:rPr sz="2800" b="1" dirty="0">
                <a:solidFill>
                  <a:srgbClr val="00B050"/>
                </a:solidFill>
                <a:latin typeface="Comic Sans MS" pitchFamily="66" charset="0"/>
                <a:cs typeface="Gadugi"/>
              </a:rPr>
              <a:t>unmaya  </a:t>
            </a:r>
            <a:r>
              <a:rPr sz="2800" b="1" spc="-5" dirty="0">
                <a:solidFill>
                  <a:srgbClr val="00B050"/>
                </a:solidFill>
                <a:latin typeface="Comic Sans MS" pitchFamily="66" charset="0"/>
                <a:cs typeface="Gadugi"/>
              </a:rPr>
              <a:t>muhtaçtır</a:t>
            </a:r>
            <a:endParaRPr sz="2800" dirty="0">
              <a:solidFill>
                <a:srgbClr val="00B050"/>
              </a:solidFill>
              <a:latin typeface="Comic Sans MS" pitchFamily="66" charset="0"/>
              <a:cs typeface="Gadugi"/>
            </a:endParaRPr>
          </a:p>
          <a:p>
            <a:pPr marL="355600" indent="-342900">
              <a:lnSpc>
                <a:spcPct val="100000"/>
              </a:lnSpc>
              <a:spcBef>
                <a:spcPts val="5"/>
              </a:spcBef>
              <a:buFont typeface="Wingdings"/>
              <a:buChar char=""/>
              <a:tabLst>
                <a:tab pos="355600" algn="l"/>
              </a:tabLst>
            </a:pPr>
            <a:r>
              <a:rPr sz="2800" b="1" spc="0" dirty="0">
                <a:solidFill>
                  <a:srgbClr val="00B050"/>
                </a:solidFill>
                <a:latin typeface="Comic Sans MS" pitchFamily="66" charset="0"/>
                <a:cs typeface="Gadugi"/>
              </a:rPr>
              <a:t>Zayıftır</a:t>
            </a:r>
            <a:endParaRPr sz="2800" dirty="0">
              <a:solidFill>
                <a:srgbClr val="00B050"/>
              </a:solidFill>
              <a:latin typeface="Comic Sans MS" pitchFamily="66" charset="0"/>
              <a:cs typeface="Gadugi"/>
            </a:endParaRPr>
          </a:p>
          <a:p>
            <a:pPr marL="355600" indent="-342900">
              <a:lnSpc>
                <a:spcPct val="100000"/>
              </a:lnSpc>
              <a:buFont typeface="Wingdings"/>
              <a:buChar char=""/>
              <a:tabLst>
                <a:tab pos="355600" algn="l"/>
              </a:tabLst>
            </a:pPr>
            <a:r>
              <a:rPr sz="2800" b="1" spc="-5" dirty="0">
                <a:solidFill>
                  <a:srgbClr val="00B050"/>
                </a:solidFill>
                <a:latin typeface="Comic Sans MS" pitchFamily="66" charset="0"/>
                <a:cs typeface="Gadugi"/>
              </a:rPr>
              <a:t>Fedakârdır</a:t>
            </a:r>
            <a:endParaRPr sz="2800" dirty="0">
              <a:solidFill>
                <a:srgbClr val="00B050"/>
              </a:solidFill>
              <a:latin typeface="Comic Sans MS" pitchFamily="66" charset="0"/>
              <a:cs typeface="Gadugi"/>
            </a:endParaRPr>
          </a:p>
          <a:p>
            <a:pPr marL="355600" indent="-342900">
              <a:lnSpc>
                <a:spcPct val="100000"/>
              </a:lnSpc>
              <a:buFont typeface="Wingdings"/>
              <a:buChar char=""/>
              <a:tabLst>
                <a:tab pos="355600" algn="l"/>
              </a:tabLst>
            </a:pPr>
            <a:r>
              <a:rPr sz="2800" b="1" spc="-10" dirty="0">
                <a:solidFill>
                  <a:srgbClr val="00B050"/>
                </a:solidFill>
                <a:latin typeface="Comic Sans MS" pitchFamily="66" charset="0"/>
                <a:cs typeface="Gadugi"/>
              </a:rPr>
              <a:t>Ayrıntıcıdır</a:t>
            </a:r>
            <a:endParaRPr sz="2800" dirty="0">
              <a:solidFill>
                <a:srgbClr val="00B050"/>
              </a:solidFill>
              <a:latin typeface="Comic Sans MS" pitchFamily="66" charset="0"/>
              <a:cs typeface="Gadugi"/>
            </a:endParaRPr>
          </a:p>
        </p:txBody>
      </p:sp>
      <p:sp>
        <p:nvSpPr>
          <p:cNvPr id="4" name="object 4"/>
          <p:cNvSpPr/>
          <p:nvPr/>
        </p:nvSpPr>
        <p:spPr>
          <a:xfrm>
            <a:off x="208559" y="1840992"/>
            <a:ext cx="4211041" cy="372160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588757" y="1375664"/>
            <a:ext cx="4146043" cy="4752583"/>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800" b="1" spc="-25" dirty="0">
                <a:solidFill>
                  <a:srgbClr val="FF0000"/>
                </a:solidFill>
                <a:latin typeface="Comic Sans MS" pitchFamily="66" charset="0"/>
                <a:cs typeface="Gadugi"/>
              </a:rPr>
              <a:t>Gevezedir,</a:t>
            </a:r>
            <a:r>
              <a:rPr sz="2800" b="1" spc="0" dirty="0">
                <a:solidFill>
                  <a:srgbClr val="FF0000"/>
                </a:solidFill>
                <a:latin typeface="Comic Sans MS" pitchFamily="66" charset="0"/>
                <a:cs typeface="Gadugi"/>
              </a:rPr>
              <a:t> </a:t>
            </a:r>
            <a:r>
              <a:rPr sz="2800" b="1" spc="-5" dirty="0">
                <a:solidFill>
                  <a:srgbClr val="FF0000"/>
                </a:solidFill>
                <a:latin typeface="Comic Sans MS" pitchFamily="66" charset="0"/>
                <a:cs typeface="Gadugi"/>
              </a:rPr>
              <a:t>dırdırcıdır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dirty="0">
                <a:solidFill>
                  <a:srgbClr val="FF0000"/>
                </a:solidFill>
                <a:latin typeface="Comic Sans MS" pitchFamily="66" charset="0"/>
                <a:cs typeface="Gadugi"/>
              </a:rPr>
              <a:t>Sık sık</a:t>
            </a:r>
            <a:r>
              <a:rPr sz="2800" b="1" spc="-10" dirty="0">
                <a:solidFill>
                  <a:srgbClr val="FF0000"/>
                </a:solidFill>
                <a:latin typeface="Comic Sans MS" pitchFamily="66" charset="0"/>
                <a:cs typeface="Gadugi"/>
              </a:rPr>
              <a:t> </a:t>
            </a:r>
            <a:r>
              <a:rPr sz="2800" b="1" spc="-5" dirty="0">
                <a:solidFill>
                  <a:srgbClr val="FF0000"/>
                </a:solidFill>
                <a:latin typeface="Comic Sans MS" pitchFamily="66" charset="0"/>
                <a:cs typeface="Gadugi"/>
              </a:rPr>
              <a:t>a</a:t>
            </a:r>
            <a:r>
              <a:rPr sz="2800" b="1" spc="-5" dirty="0">
                <a:solidFill>
                  <a:srgbClr val="FF0000"/>
                </a:solidFill>
                <a:latin typeface="Comic Sans MS" pitchFamily="66" charset="0"/>
                <a:cs typeface="Arial"/>
              </a:rPr>
              <a:t>ğ</a:t>
            </a:r>
            <a:r>
              <a:rPr sz="2800" b="1" spc="-5" dirty="0">
                <a:solidFill>
                  <a:srgbClr val="FF0000"/>
                </a:solidFill>
                <a:latin typeface="Comic Sans MS" pitchFamily="66" charset="0"/>
                <a:cs typeface="Gadugi"/>
              </a:rPr>
              <a:t>lar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10" dirty="0">
                <a:solidFill>
                  <a:srgbClr val="FF0000"/>
                </a:solidFill>
                <a:latin typeface="Comic Sans MS" pitchFamily="66" charset="0"/>
                <a:cs typeface="Gadugi"/>
              </a:rPr>
              <a:t>Etkilenmeye</a:t>
            </a:r>
            <a:r>
              <a:rPr sz="2800" b="1" spc="-5" dirty="0">
                <a:solidFill>
                  <a:srgbClr val="FF0000"/>
                </a:solidFill>
                <a:latin typeface="Comic Sans MS" pitchFamily="66" charset="0"/>
                <a:cs typeface="Gadugi"/>
              </a:rPr>
              <a:t> açıktır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5" dirty="0">
                <a:solidFill>
                  <a:srgbClr val="FF0000"/>
                </a:solidFill>
                <a:latin typeface="Comic Sans MS" pitchFamily="66" charset="0"/>
                <a:cs typeface="Gadugi"/>
              </a:rPr>
              <a:t>Basit </a:t>
            </a:r>
            <a:r>
              <a:rPr sz="2800" b="1" spc="-25" dirty="0">
                <a:solidFill>
                  <a:srgbClr val="FF0000"/>
                </a:solidFill>
                <a:latin typeface="Comic Sans MS" pitchFamily="66" charset="0"/>
                <a:cs typeface="Gadugi"/>
              </a:rPr>
              <a:t>dü</a:t>
            </a:r>
            <a:r>
              <a:rPr sz="2800" b="1" spc="-25" dirty="0">
                <a:solidFill>
                  <a:srgbClr val="FF0000"/>
                </a:solidFill>
                <a:latin typeface="Comic Sans MS" pitchFamily="66" charset="0"/>
                <a:cs typeface="Arial"/>
              </a:rPr>
              <a:t>ş</a:t>
            </a:r>
            <a:r>
              <a:rPr sz="2800" b="1" spc="-25" dirty="0">
                <a:solidFill>
                  <a:srgbClr val="FF0000"/>
                </a:solidFill>
                <a:latin typeface="Comic Sans MS" pitchFamily="66" charset="0"/>
                <a:cs typeface="Gadugi"/>
              </a:rPr>
              <a:t>ünür,</a:t>
            </a:r>
            <a:r>
              <a:rPr sz="2800" b="1" spc="-35" dirty="0">
                <a:solidFill>
                  <a:srgbClr val="FF0000"/>
                </a:solidFill>
                <a:latin typeface="Comic Sans MS" pitchFamily="66" charset="0"/>
                <a:cs typeface="Gadugi"/>
              </a:rPr>
              <a:t> </a:t>
            </a:r>
            <a:r>
              <a:rPr sz="2800" b="1" spc="-15" dirty="0" smtClean="0">
                <a:solidFill>
                  <a:srgbClr val="FF0000"/>
                </a:solidFill>
                <a:latin typeface="Comic Sans MS" pitchFamily="66" charset="0"/>
                <a:cs typeface="Gadugi"/>
              </a:rPr>
              <a:t>k</a:t>
            </a:r>
            <a:r>
              <a:rPr lang="tr-TR" sz="2800" b="1" spc="-15" dirty="0" err="1" smtClean="0">
                <a:solidFill>
                  <a:srgbClr val="FF0000"/>
                </a:solidFill>
                <a:latin typeface="Comic Sans MS" pitchFamily="66" charset="0"/>
                <a:cs typeface="Gadugi"/>
              </a:rPr>
              <a:t>arışık</a:t>
            </a:r>
            <a:r>
              <a:rPr lang="tr-TR" sz="2800" dirty="0">
                <a:solidFill>
                  <a:srgbClr val="FF0000"/>
                </a:solidFill>
                <a:latin typeface="Comic Sans MS" pitchFamily="66" charset="0"/>
                <a:cs typeface="Gadugi"/>
              </a:rPr>
              <a:t> </a:t>
            </a:r>
            <a:r>
              <a:rPr sz="2800" b="1" spc="-5" dirty="0" err="1" smtClean="0">
                <a:solidFill>
                  <a:srgbClr val="FF0000"/>
                </a:solidFill>
                <a:latin typeface="Comic Sans MS" pitchFamily="66" charset="0"/>
                <a:cs typeface="Arial"/>
              </a:rPr>
              <a:t>ş</a:t>
            </a:r>
            <a:r>
              <a:rPr sz="2800" b="1" spc="-5" dirty="0" err="1" smtClean="0">
                <a:solidFill>
                  <a:srgbClr val="FF0000"/>
                </a:solidFill>
                <a:latin typeface="Comic Sans MS" pitchFamily="66" charset="0"/>
                <a:cs typeface="Gadugi"/>
              </a:rPr>
              <a:t>eylere</a:t>
            </a:r>
            <a:r>
              <a:rPr sz="2800" b="1" spc="-5" dirty="0" smtClean="0">
                <a:solidFill>
                  <a:srgbClr val="FF0000"/>
                </a:solidFill>
                <a:latin typeface="Comic Sans MS" pitchFamily="66" charset="0"/>
                <a:cs typeface="Gadugi"/>
              </a:rPr>
              <a:t> </a:t>
            </a:r>
            <a:r>
              <a:rPr sz="2800" b="1" spc="-5" dirty="0">
                <a:solidFill>
                  <a:srgbClr val="FF0000"/>
                </a:solidFill>
                <a:latin typeface="Comic Sans MS" pitchFamily="66" charset="0"/>
                <a:cs typeface="Gadugi"/>
              </a:rPr>
              <a:t>aklı</a:t>
            </a:r>
            <a:r>
              <a:rPr sz="2800" b="1" spc="-20" dirty="0">
                <a:solidFill>
                  <a:srgbClr val="FF0000"/>
                </a:solidFill>
                <a:latin typeface="Comic Sans MS" pitchFamily="66" charset="0"/>
                <a:cs typeface="Gadugi"/>
              </a:rPr>
              <a:t> </a:t>
            </a:r>
            <a:r>
              <a:rPr sz="2800" b="1" spc="-5" dirty="0">
                <a:solidFill>
                  <a:srgbClr val="FF0000"/>
                </a:solidFill>
                <a:latin typeface="Comic Sans MS" pitchFamily="66" charset="0"/>
                <a:cs typeface="Gadugi"/>
              </a:rPr>
              <a:t>ermez</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75" dirty="0">
                <a:solidFill>
                  <a:srgbClr val="FF0000"/>
                </a:solidFill>
                <a:latin typeface="Comic Sans MS" pitchFamily="66" charset="0"/>
                <a:cs typeface="Gadugi"/>
              </a:rPr>
              <a:t>Tek </a:t>
            </a:r>
            <a:r>
              <a:rPr sz="2800" b="1" spc="-5" dirty="0">
                <a:solidFill>
                  <a:srgbClr val="FF0000"/>
                </a:solidFill>
                <a:latin typeface="Comic Sans MS" pitchFamily="66" charset="0"/>
                <a:cs typeface="Gadugi"/>
              </a:rPr>
              <a:t>e</a:t>
            </a:r>
            <a:r>
              <a:rPr sz="2800" b="1" spc="-5" dirty="0">
                <a:solidFill>
                  <a:srgbClr val="FF0000"/>
                </a:solidFill>
                <a:latin typeface="Comic Sans MS" pitchFamily="66" charset="0"/>
                <a:cs typeface="Arial"/>
              </a:rPr>
              <a:t>ş</a:t>
            </a:r>
            <a:r>
              <a:rPr sz="2800" b="1" spc="-5" dirty="0">
                <a:solidFill>
                  <a:srgbClr val="FF0000"/>
                </a:solidFill>
                <a:latin typeface="Comic Sans MS" pitchFamily="66" charset="0"/>
                <a:cs typeface="Gadugi"/>
              </a:rPr>
              <a:t>lili</a:t>
            </a:r>
            <a:r>
              <a:rPr sz="2800" b="1" spc="-5" dirty="0">
                <a:solidFill>
                  <a:srgbClr val="FF0000"/>
                </a:solidFill>
                <a:latin typeface="Comic Sans MS" pitchFamily="66" charset="0"/>
                <a:cs typeface="Arial"/>
              </a:rPr>
              <a:t>ğ</a:t>
            </a:r>
            <a:r>
              <a:rPr sz="2800" b="1" spc="-5" dirty="0">
                <a:solidFill>
                  <a:srgbClr val="FF0000"/>
                </a:solidFill>
                <a:latin typeface="Comic Sans MS" pitchFamily="66" charset="0"/>
                <a:cs typeface="Gadugi"/>
              </a:rPr>
              <a:t>e</a:t>
            </a:r>
            <a:r>
              <a:rPr sz="2800" b="1" spc="80" dirty="0">
                <a:solidFill>
                  <a:srgbClr val="FF0000"/>
                </a:solidFill>
                <a:latin typeface="Comic Sans MS" pitchFamily="66" charset="0"/>
                <a:cs typeface="Gadugi"/>
              </a:rPr>
              <a:t> </a:t>
            </a:r>
            <a:r>
              <a:rPr sz="2800" b="1" spc="-5" dirty="0">
                <a:solidFill>
                  <a:srgbClr val="FF0000"/>
                </a:solidFill>
                <a:latin typeface="Comic Sans MS" pitchFamily="66" charset="0"/>
                <a:cs typeface="Gadugi"/>
              </a:rPr>
              <a:t>yatkındır</a:t>
            </a:r>
            <a:endParaRPr sz="2800" dirty="0">
              <a:solidFill>
                <a:srgbClr val="FF0000"/>
              </a:solidFill>
              <a:latin typeface="Comic Sans MS" pitchFamily="66" charset="0"/>
              <a:cs typeface="Gadugi"/>
            </a:endParaRPr>
          </a:p>
          <a:p>
            <a:pPr marL="469900" indent="-457200">
              <a:lnSpc>
                <a:spcPct val="100000"/>
              </a:lnSpc>
              <a:spcBef>
                <a:spcPts val="5"/>
              </a:spcBef>
              <a:buFont typeface="Wingdings"/>
              <a:buChar char=""/>
              <a:tabLst>
                <a:tab pos="469265" algn="l"/>
                <a:tab pos="469900" algn="l"/>
              </a:tabLst>
            </a:pPr>
            <a:r>
              <a:rPr sz="2800" b="1" spc="-5" dirty="0">
                <a:solidFill>
                  <a:srgbClr val="FF0000"/>
                </a:solidFill>
                <a:latin typeface="Comic Sans MS" pitchFamily="66" charset="0"/>
                <a:cs typeface="Gadugi"/>
              </a:rPr>
              <a:t>Dikkati insanlar </a:t>
            </a:r>
            <a:r>
              <a:rPr sz="2800" b="1" spc="-20" dirty="0" err="1">
                <a:solidFill>
                  <a:srgbClr val="FF0000"/>
                </a:solidFill>
                <a:latin typeface="Comic Sans MS" pitchFamily="66" charset="0"/>
                <a:cs typeface="Gadugi"/>
              </a:rPr>
              <a:t>ve</a:t>
            </a:r>
            <a:r>
              <a:rPr sz="2800" b="1" spc="-40" dirty="0">
                <a:solidFill>
                  <a:srgbClr val="FF0000"/>
                </a:solidFill>
                <a:latin typeface="Comic Sans MS" pitchFamily="66" charset="0"/>
                <a:cs typeface="Gadugi"/>
              </a:rPr>
              <a:t> </a:t>
            </a:r>
            <a:r>
              <a:rPr sz="2800" b="1" spc="-5" dirty="0" err="1" smtClean="0">
                <a:solidFill>
                  <a:srgbClr val="FF0000"/>
                </a:solidFill>
                <a:latin typeface="Comic Sans MS" pitchFamily="66" charset="0"/>
                <a:cs typeface="Gadugi"/>
              </a:rPr>
              <a:t>ili</a:t>
            </a:r>
            <a:r>
              <a:rPr sz="2800" b="1" spc="-5" dirty="0" err="1" smtClean="0">
                <a:solidFill>
                  <a:srgbClr val="FF0000"/>
                </a:solidFill>
                <a:latin typeface="Comic Sans MS" pitchFamily="66" charset="0"/>
                <a:cs typeface="Arial"/>
              </a:rPr>
              <a:t>ş</a:t>
            </a:r>
            <a:r>
              <a:rPr sz="2800" b="1" spc="-5" dirty="0" err="1" smtClean="0">
                <a:solidFill>
                  <a:srgbClr val="FF0000"/>
                </a:solidFill>
                <a:latin typeface="Comic Sans MS" pitchFamily="66" charset="0"/>
                <a:cs typeface="Gadugi"/>
              </a:rPr>
              <a:t>kilere</a:t>
            </a:r>
            <a:r>
              <a:rPr lang="tr-TR" sz="2800" dirty="0">
                <a:solidFill>
                  <a:srgbClr val="FF0000"/>
                </a:solidFill>
                <a:latin typeface="Comic Sans MS" pitchFamily="66" charset="0"/>
                <a:cs typeface="Gadugi"/>
              </a:rPr>
              <a:t> </a:t>
            </a:r>
            <a:r>
              <a:rPr sz="2800" b="1" spc="-5" dirty="0" err="1" smtClean="0">
                <a:solidFill>
                  <a:srgbClr val="FF0000"/>
                </a:solidFill>
                <a:latin typeface="Comic Sans MS" pitchFamily="66" charset="0"/>
                <a:cs typeface="Gadugi"/>
              </a:rPr>
              <a:t>yöneliktir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15" dirty="0">
                <a:solidFill>
                  <a:srgbClr val="FF0000"/>
                </a:solidFill>
                <a:latin typeface="Comic Sans MS" pitchFamily="66" charset="0"/>
                <a:cs typeface="Gadugi"/>
              </a:rPr>
              <a:t>Dedikoducudur...gibi</a:t>
            </a:r>
            <a:endParaRPr sz="2800" dirty="0">
              <a:solidFill>
                <a:srgbClr val="FF0000"/>
              </a:solidFill>
              <a:latin typeface="Comic Sans MS" pitchFamily="66" charset="0"/>
              <a:cs typeface="Gadug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57200"/>
            <a:ext cx="8889365" cy="452120"/>
          </a:xfrm>
          <a:prstGeom prst="rect">
            <a:avLst/>
          </a:prstGeom>
        </p:spPr>
        <p:txBody>
          <a:bodyPr vert="horz" wrap="square" lIns="0" tIns="12065" rIns="0" bIns="0" rtlCol="0">
            <a:spAutoFit/>
          </a:bodyPr>
          <a:lstStyle/>
          <a:p>
            <a:pPr marL="12700">
              <a:lnSpc>
                <a:spcPct val="100000"/>
              </a:lnSpc>
              <a:spcBef>
                <a:spcPts val="95"/>
              </a:spcBef>
            </a:pPr>
            <a:r>
              <a:rPr sz="2800" spc="-5" dirty="0"/>
              <a:t>ŞİDDETİN </a:t>
            </a:r>
            <a:r>
              <a:rPr sz="2800" spc="-10" dirty="0"/>
              <a:t>KADININ </a:t>
            </a:r>
            <a:r>
              <a:rPr sz="2800" spc="-55" dirty="0"/>
              <a:t>SOSYAL </a:t>
            </a:r>
            <a:r>
              <a:rPr sz="2800" spc="-20" dirty="0"/>
              <a:t>SAĞLIĞI </a:t>
            </a:r>
            <a:r>
              <a:rPr sz="2800" spc="-5" dirty="0"/>
              <a:t>ÜZERİNDEKİ</a:t>
            </a:r>
            <a:r>
              <a:rPr sz="2800" spc="275" dirty="0"/>
              <a:t> </a:t>
            </a:r>
            <a:r>
              <a:rPr sz="2800" spc="-10" dirty="0"/>
              <a:t>SONUÇLARI</a:t>
            </a:r>
            <a:endParaRPr sz="2800" dirty="0"/>
          </a:p>
        </p:txBody>
      </p:sp>
      <p:sp>
        <p:nvSpPr>
          <p:cNvPr id="3" name="object 3"/>
          <p:cNvSpPr txBox="1"/>
          <p:nvPr/>
        </p:nvSpPr>
        <p:spPr>
          <a:xfrm>
            <a:off x="232359" y="2622571"/>
            <a:ext cx="2199640" cy="1931670"/>
          </a:xfrm>
          <a:prstGeom prst="rect">
            <a:avLst/>
          </a:prstGeom>
        </p:spPr>
        <p:txBody>
          <a:bodyPr vert="horz" wrap="square" lIns="0" tIns="12700" rIns="0" bIns="0" rtlCol="0">
            <a:spAutoFit/>
          </a:bodyPr>
          <a:lstStyle/>
          <a:p>
            <a:pPr marL="12700" marR="5080" algn="ctr">
              <a:lnSpc>
                <a:spcPct val="125000"/>
              </a:lnSpc>
              <a:spcBef>
                <a:spcPts val="100"/>
              </a:spcBef>
            </a:pPr>
            <a:r>
              <a:rPr sz="2000" b="1" spc="-5" dirty="0">
                <a:solidFill>
                  <a:srgbClr val="6FAC46"/>
                </a:solidFill>
                <a:latin typeface="Arial"/>
                <a:cs typeface="Arial"/>
              </a:rPr>
              <a:t>Ş</a:t>
            </a:r>
            <a:r>
              <a:rPr sz="2000" b="1" spc="-5" dirty="0">
                <a:solidFill>
                  <a:srgbClr val="6FAC46"/>
                </a:solidFill>
                <a:latin typeface="Gadugi"/>
                <a:cs typeface="Gadugi"/>
              </a:rPr>
              <a:t>iddetin kadında  </a:t>
            </a:r>
            <a:r>
              <a:rPr sz="2000" b="1" spc="-10" dirty="0">
                <a:solidFill>
                  <a:srgbClr val="6FAC46"/>
                </a:solidFill>
                <a:latin typeface="Gadugi"/>
                <a:cs typeface="Gadugi"/>
              </a:rPr>
              <a:t>yol </a:t>
            </a:r>
            <a:r>
              <a:rPr sz="2000" b="1" spc="-5" dirty="0">
                <a:solidFill>
                  <a:srgbClr val="6FAC46"/>
                </a:solidFill>
                <a:latin typeface="Gadugi"/>
                <a:cs typeface="Gadugi"/>
              </a:rPr>
              <a:t>açtı</a:t>
            </a:r>
            <a:r>
              <a:rPr sz="2000" b="1" spc="-5" dirty="0">
                <a:solidFill>
                  <a:srgbClr val="6FAC46"/>
                </a:solidFill>
                <a:latin typeface="Arial"/>
                <a:cs typeface="Arial"/>
              </a:rPr>
              <a:t>ğ</a:t>
            </a:r>
            <a:r>
              <a:rPr sz="2000" b="1" spc="-5" dirty="0">
                <a:solidFill>
                  <a:srgbClr val="6FAC46"/>
                </a:solidFill>
                <a:latin typeface="Gadugi"/>
                <a:cs typeface="Gadugi"/>
              </a:rPr>
              <a:t>ı</a:t>
            </a:r>
            <a:r>
              <a:rPr sz="2000" b="1" spc="-70" dirty="0">
                <a:solidFill>
                  <a:srgbClr val="6FAC46"/>
                </a:solidFill>
                <a:latin typeface="Gadugi"/>
                <a:cs typeface="Gadugi"/>
              </a:rPr>
              <a:t> </a:t>
            </a:r>
            <a:r>
              <a:rPr sz="2000" b="1" spc="-5" dirty="0">
                <a:solidFill>
                  <a:srgbClr val="6FAC46"/>
                </a:solidFill>
                <a:latin typeface="Gadugi"/>
                <a:cs typeface="Gadugi"/>
              </a:rPr>
              <a:t>özgüven  kaybı, de</a:t>
            </a:r>
            <a:r>
              <a:rPr sz="2000" b="1" spc="-5" dirty="0">
                <a:solidFill>
                  <a:srgbClr val="6FAC46"/>
                </a:solidFill>
                <a:latin typeface="Arial"/>
                <a:cs typeface="Arial"/>
              </a:rPr>
              <a:t>ğ</a:t>
            </a:r>
            <a:r>
              <a:rPr sz="2000" b="1" spc="-5" dirty="0">
                <a:solidFill>
                  <a:srgbClr val="6FAC46"/>
                </a:solidFill>
                <a:latin typeface="Gadugi"/>
                <a:cs typeface="Gadugi"/>
              </a:rPr>
              <a:t>ersizlik  </a:t>
            </a:r>
            <a:r>
              <a:rPr sz="2000" b="1" spc="-10" dirty="0">
                <a:solidFill>
                  <a:srgbClr val="6FAC46"/>
                </a:solidFill>
                <a:latin typeface="Gadugi"/>
                <a:cs typeface="Gadugi"/>
              </a:rPr>
              <a:t>ve </a:t>
            </a:r>
            <a:r>
              <a:rPr sz="2000" b="1" dirty="0">
                <a:solidFill>
                  <a:srgbClr val="6FAC46"/>
                </a:solidFill>
                <a:latin typeface="Gadugi"/>
                <a:cs typeface="Gadugi"/>
              </a:rPr>
              <a:t>utanç  </a:t>
            </a:r>
            <a:r>
              <a:rPr sz="2000" b="1" spc="-10" dirty="0">
                <a:solidFill>
                  <a:srgbClr val="6FAC46"/>
                </a:solidFill>
                <a:latin typeface="Gadugi"/>
                <a:cs typeface="Gadugi"/>
              </a:rPr>
              <a:t>duyguları;</a:t>
            </a:r>
            <a:endParaRPr sz="2000" b="1" dirty="0">
              <a:latin typeface="Gadugi"/>
              <a:cs typeface="Gadugi"/>
            </a:endParaRPr>
          </a:p>
        </p:txBody>
      </p:sp>
      <p:sp>
        <p:nvSpPr>
          <p:cNvPr id="4" name="object 4"/>
          <p:cNvSpPr txBox="1"/>
          <p:nvPr/>
        </p:nvSpPr>
        <p:spPr>
          <a:xfrm>
            <a:off x="2775966" y="1502105"/>
            <a:ext cx="3636645" cy="10845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333E50"/>
                </a:solidFill>
                <a:latin typeface="Gadugi"/>
                <a:cs typeface="Gadugi"/>
              </a:rPr>
              <a:t>KADININ</a:t>
            </a:r>
            <a:endParaRPr sz="2200">
              <a:latin typeface="Gadugi"/>
              <a:cs typeface="Gadugi"/>
            </a:endParaRPr>
          </a:p>
          <a:p>
            <a:pPr>
              <a:lnSpc>
                <a:spcPct val="100000"/>
              </a:lnSpc>
              <a:spcBef>
                <a:spcPts val="15"/>
              </a:spcBef>
            </a:pPr>
            <a:endParaRPr sz="2650">
              <a:latin typeface="Times New Roman"/>
              <a:cs typeface="Times New Roman"/>
            </a:endParaRPr>
          </a:p>
          <a:p>
            <a:pPr marL="355600" indent="-342900">
              <a:lnSpc>
                <a:spcPct val="100000"/>
              </a:lnSpc>
              <a:buFont typeface="Wingdings"/>
              <a:buChar char=""/>
              <a:tabLst>
                <a:tab pos="355600" algn="l"/>
              </a:tabLst>
            </a:pPr>
            <a:r>
              <a:rPr sz="2200" b="1" spc="-35" dirty="0">
                <a:solidFill>
                  <a:srgbClr val="4471C4"/>
                </a:solidFill>
                <a:latin typeface="Gadugi"/>
                <a:cs typeface="Gadugi"/>
              </a:rPr>
              <a:t>Topluma</a:t>
            </a:r>
            <a:r>
              <a:rPr sz="2200" b="1" spc="-30" dirty="0">
                <a:solidFill>
                  <a:srgbClr val="4471C4"/>
                </a:solidFill>
                <a:latin typeface="Gadugi"/>
                <a:cs typeface="Gadugi"/>
              </a:rPr>
              <a:t> </a:t>
            </a:r>
            <a:r>
              <a:rPr sz="2200" b="1" spc="-10" dirty="0">
                <a:solidFill>
                  <a:srgbClr val="4471C4"/>
                </a:solidFill>
                <a:latin typeface="Gadugi"/>
                <a:cs typeface="Gadugi"/>
              </a:rPr>
              <a:t>katılamamasına</a:t>
            </a:r>
            <a:endParaRPr sz="2200">
              <a:latin typeface="Gadugi"/>
              <a:cs typeface="Gadugi"/>
            </a:endParaRPr>
          </a:p>
        </p:txBody>
      </p:sp>
      <p:sp>
        <p:nvSpPr>
          <p:cNvPr id="5" name="object 5"/>
          <p:cNvSpPr txBox="1"/>
          <p:nvPr/>
        </p:nvSpPr>
        <p:spPr>
          <a:xfrm>
            <a:off x="2775966" y="2950591"/>
            <a:ext cx="5148834" cy="702115"/>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10" dirty="0">
                <a:solidFill>
                  <a:srgbClr val="333E50"/>
                </a:solidFill>
                <a:latin typeface="Gadugi"/>
                <a:cs typeface="Gadugi"/>
              </a:rPr>
              <a:t>Sosyal </a:t>
            </a:r>
            <a:r>
              <a:rPr sz="2200" b="1" spc="-10" dirty="0" err="1">
                <a:solidFill>
                  <a:srgbClr val="333E50"/>
                </a:solidFill>
                <a:latin typeface="Gadugi"/>
                <a:cs typeface="Gadugi"/>
              </a:rPr>
              <a:t>bir</a:t>
            </a:r>
            <a:r>
              <a:rPr sz="2200" b="1" spc="-10" dirty="0">
                <a:solidFill>
                  <a:srgbClr val="333E50"/>
                </a:solidFill>
                <a:latin typeface="Gadugi"/>
                <a:cs typeface="Gadugi"/>
              </a:rPr>
              <a:t> </a:t>
            </a:r>
            <a:r>
              <a:rPr sz="2200" b="1" spc="-10" dirty="0" err="1" smtClean="0">
                <a:solidFill>
                  <a:srgbClr val="333E50"/>
                </a:solidFill>
                <a:latin typeface="Gadugi"/>
                <a:cs typeface="Gadugi"/>
              </a:rPr>
              <a:t>çevre</a:t>
            </a:r>
            <a:r>
              <a:rPr lang="tr-TR" sz="2200" b="1" spc="75" dirty="0">
                <a:solidFill>
                  <a:srgbClr val="333E50"/>
                </a:solidFill>
                <a:latin typeface="Gadugi"/>
                <a:cs typeface="Gadugi"/>
              </a:rPr>
              <a:t> </a:t>
            </a:r>
            <a:r>
              <a:rPr sz="2200" b="1" spc="-10" dirty="0" err="1" smtClean="0">
                <a:solidFill>
                  <a:srgbClr val="333E50"/>
                </a:solidFill>
                <a:latin typeface="Gadugi"/>
                <a:cs typeface="Gadugi"/>
              </a:rPr>
              <a:t>olu</a:t>
            </a:r>
            <a:r>
              <a:rPr sz="2200" b="1" spc="-10" dirty="0" err="1" smtClean="0">
                <a:solidFill>
                  <a:srgbClr val="333E50"/>
                </a:solidFill>
                <a:latin typeface="Arial"/>
                <a:cs typeface="Arial"/>
              </a:rPr>
              <a:t>ş</a:t>
            </a:r>
            <a:r>
              <a:rPr sz="2200" b="1" spc="-10" dirty="0" err="1" smtClean="0">
                <a:solidFill>
                  <a:srgbClr val="333E50"/>
                </a:solidFill>
                <a:latin typeface="Gadugi"/>
                <a:cs typeface="Gadugi"/>
              </a:rPr>
              <a:t>turamamasına</a:t>
            </a:r>
            <a:endParaRPr lang="tr-TR" sz="2200" b="1" spc="-10" dirty="0" smtClean="0">
              <a:solidFill>
                <a:srgbClr val="333E50"/>
              </a:solidFill>
              <a:latin typeface="Gadugi"/>
              <a:cs typeface="Gadugi"/>
            </a:endParaRPr>
          </a:p>
          <a:p>
            <a:pPr marL="355600" indent="-342900">
              <a:lnSpc>
                <a:spcPct val="100000"/>
              </a:lnSpc>
              <a:spcBef>
                <a:spcPts val="95"/>
              </a:spcBef>
              <a:buFont typeface="Wingdings"/>
              <a:buChar char=""/>
              <a:tabLst>
                <a:tab pos="355600" algn="l"/>
              </a:tabLst>
            </a:pPr>
            <a:endParaRPr sz="2200" dirty="0">
              <a:latin typeface="Gadugi"/>
              <a:cs typeface="Gadugi"/>
            </a:endParaRPr>
          </a:p>
        </p:txBody>
      </p:sp>
      <p:sp>
        <p:nvSpPr>
          <p:cNvPr id="6" name="object 6"/>
          <p:cNvSpPr txBox="1"/>
          <p:nvPr/>
        </p:nvSpPr>
        <p:spPr>
          <a:xfrm>
            <a:off x="2775966" y="3674490"/>
            <a:ext cx="3217545" cy="360680"/>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15" dirty="0">
                <a:solidFill>
                  <a:srgbClr val="4471C4"/>
                </a:solidFill>
                <a:latin typeface="Gadugi"/>
                <a:cs typeface="Gadugi"/>
              </a:rPr>
              <a:t>Üretken</a:t>
            </a:r>
            <a:r>
              <a:rPr sz="2200" b="1" spc="-45" dirty="0">
                <a:solidFill>
                  <a:srgbClr val="4471C4"/>
                </a:solidFill>
                <a:latin typeface="Gadugi"/>
                <a:cs typeface="Gadugi"/>
              </a:rPr>
              <a:t> </a:t>
            </a:r>
            <a:r>
              <a:rPr sz="2200" b="1" spc="-10" dirty="0">
                <a:solidFill>
                  <a:srgbClr val="4471C4"/>
                </a:solidFill>
                <a:latin typeface="Gadugi"/>
                <a:cs typeface="Gadugi"/>
              </a:rPr>
              <a:t>olamamasına</a:t>
            </a:r>
            <a:endParaRPr sz="2200">
              <a:latin typeface="Gadugi"/>
              <a:cs typeface="Gadugi"/>
            </a:endParaRPr>
          </a:p>
        </p:txBody>
      </p:sp>
      <p:sp>
        <p:nvSpPr>
          <p:cNvPr id="8" name="object 8"/>
          <p:cNvSpPr txBox="1"/>
          <p:nvPr/>
        </p:nvSpPr>
        <p:spPr>
          <a:xfrm>
            <a:off x="2743200" y="4343400"/>
            <a:ext cx="7756525" cy="1503680"/>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200" b="1" spc="-10" dirty="0">
                <a:solidFill>
                  <a:srgbClr val="333E50"/>
                </a:solidFill>
                <a:latin typeface="Gadugi"/>
                <a:cs typeface="Gadugi"/>
              </a:rPr>
              <a:t>Kendine </a:t>
            </a:r>
            <a:r>
              <a:rPr sz="2200" b="1" spc="-20" dirty="0">
                <a:solidFill>
                  <a:srgbClr val="333E50"/>
                </a:solidFill>
                <a:latin typeface="Gadugi"/>
                <a:cs typeface="Gadugi"/>
              </a:rPr>
              <a:t>ve </a:t>
            </a:r>
            <a:r>
              <a:rPr sz="2200" b="1" spc="-5" dirty="0">
                <a:solidFill>
                  <a:srgbClr val="333E50"/>
                </a:solidFill>
                <a:latin typeface="Gadugi"/>
                <a:cs typeface="Gadugi"/>
              </a:rPr>
              <a:t>çocuklarına </a:t>
            </a:r>
            <a:r>
              <a:rPr sz="2200" b="1" spc="-15" dirty="0">
                <a:solidFill>
                  <a:srgbClr val="333E50"/>
                </a:solidFill>
                <a:latin typeface="Gadugi"/>
                <a:cs typeface="Gadugi"/>
              </a:rPr>
              <a:t>uygun </a:t>
            </a:r>
            <a:r>
              <a:rPr sz="2200" b="1" spc="-10" dirty="0">
                <a:solidFill>
                  <a:srgbClr val="333E50"/>
                </a:solidFill>
                <a:latin typeface="Arial"/>
                <a:cs typeface="Arial"/>
              </a:rPr>
              <a:t>ş</a:t>
            </a:r>
            <a:r>
              <a:rPr sz="2200" b="1" spc="-10" dirty="0">
                <a:solidFill>
                  <a:srgbClr val="333E50"/>
                </a:solidFill>
                <a:latin typeface="Gadugi"/>
                <a:cs typeface="Gadugi"/>
              </a:rPr>
              <a:t>ekilde</a:t>
            </a:r>
            <a:r>
              <a:rPr sz="2200" b="1" spc="75" dirty="0">
                <a:solidFill>
                  <a:srgbClr val="333E50"/>
                </a:solidFill>
                <a:latin typeface="Gadugi"/>
                <a:cs typeface="Gadugi"/>
              </a:rPr>
              <a:t> </a:t>
            </a:r>
            <a:r>
              <a:rPr sz="2200" b="1" spc="-10" dirty="0">
                <a:solidFill>
                  <a:srgbClr val="333E50"/>
                </a:solidFill>
                <a:latin typeface="Gadugi"/>
                <a:cs typeface="Gadugi"/>
              </a:rPr>
              <a:t>bakamamasına</a:t>
            </a:r>
            <a:endParaRPr sz="2200" dirty="0">
              <a:latin typeface="Gadugi"/>
              <a:cs typeface="Gadugi"/>
            </a:endParaRPr>
          </a:p>
          <a:p>
            <a:pPr marL="355600" marR="5080" indent="-342900">
              <a:lnSpc>
                <a:spcPct val="125000"/>
              </a:lnSpc>
              <a:spcBef>
                <a:spcPts val="2400"/>
              </a:spcBef>
              <a:buFont typeface="Wingdings"/>
              <a:buChar char=""/>
              <a:tabLst>
                <a:tab pos="355600" algn="l"/>
                <a:tab pos="1726564" algn="l"/>
                <a:tab pos="3482975" algn="l"/>
                <a:tab pos="5680710" algn="l"/>
              </a:tabLst>
            </a:pPr>
            <a:r>
              <a:rPr sz="2200" b="1" spc="-40" dirty="0" err="1" smtClean="0">
                <a:solidFill>
                  <a:srgbClr val="4471C4"/>
                </a:solidFill>
                <a:latin typeface="Gadugi"/>
                <a:cs typeface="Gadugi"/>
              </a:rPr>
              <a:t>Toplum</a:t>
            </a:r>
            <a:r>
              <a:rPr sz="2200" b="1" spc="-40" dirty="0" smtClean="0">
                <a:solidFill>
                  <a:srgbClr val="4471C4"/>
                </a:solidFill>
                <a:latin typeface="Gadugi"/>
                <a:cs typeface="Gadugi"/>
              </a:rPr>
              <a:t>	</a:t>
            </a:r>
            <a:r>
              <a:rPr sz="2200" b="1" spc="-10" dirty="0" err="1" smtClean="0">
                <a:solidFill>
                  <a:srgbClr val="4471C4"/>
                </a:solidFill>
                <a:latin typeface="Gadugi"/>
                <a:cs typeface="Gadugi"/>
              </a:rPr>
              <a:t>tarafından</a:t>
            </a:r>
            <a:r>
              <a:rPr sz="2200" b="1" spc="-10" dirty="0" smtClean="0">
                <a:solidFill>
                  <a:srgbClr val="4471C4"/>
                </a:solidFill>
                <a:latin typeface="Gadugi"/>
                <a:cs typeface="Gadugi"/>
              </a:rPr>
              <a:t>	</a:t>
            </a:r>
            <a:r>
              <a:rPr sz="2200" b="1" spc="-10" dirty="0" err="1" smtClean="0">
                <a:solidFill>
                  <a:srgbClr val="4471C4"/>
                </a:solidFill>
                <a:latin typeface="Gadugi"/>
                <a:cs typeface="Gadugi"/>
              </a:rPr>
              <a:t>dı</a:t>
            </a:r>
            <a:r>
              <a:rPr sz="2200" b="1" spc="-10" dirty="0" err="1" smtClean="0">
                <a:solidFill>
                  <a:srgbClr val="4471C4"/>
                </a:solidFill>
                <a:latin typeface="Arial"/>
                <a:cs typeface="Arial"/>
              </a:rPr>
              <a:t>ş</a:t>
            </a:r>
            <a:r>
              <a:rPr sz="2200" b="1" spc="-10" dirty="0" err="1" smtClean="0">
                <a:solidFill>
                  <a:srgbClr val="4471C4"/>
                </a:solidFill>
                <a:latin typeface="Gadugi"/>
                <a:cs typeface="Gadugi"/>
              </a:rPr>
              <a:t>lanmasına</a:t>
            </a:r>
            <a:r>
              <a:rPr sz="2200" b="1" spc="-10" dirty="0" smtClean="0">
                <a:solidFill>
                  <a:srgbClr val="4471C4"/>
                </a:solidFill>
                <a:latin typeface="Gadugi"/>
                <a:cs typeface="Gadugi"/>
              </a:rPr>
              <a:t>,</a:t>
            </a:r>
            <a:r>
              <a:rPr lang="tr-TR" sz="2200" b="1" spc="-10" dirty="0" smtClean="0">
                <a:solidFill>
                  <a:srgbClr val="4471C4"/>
                </a:solidFill>
                <a:latin typeface="Gadugi"/>
                <a:cs typeface="Gadugi"/>
              </a:rPr>
              <a:t>     </a:t>
            </a:r>
            <a:r>
              <a:rPr sz="2200" b="1" spc="-10" dirty="0" err="1" smtClean="0">
                <a:solidFill>
                  <a:srgbClr val="4471C4"/>
                </a:solidFill>
                <a:latin typeface="Gadugi"/>
                <a:cs typeface="Gadugi"/>
              </a:rPr>
              <a:t>yargılanmasına</a:t>
            </a:r>
            <a:r>
              <a:rPr sz="2200" b="1" spc="-10" dirty="0">
                <a:solidFill>
                  <a:srgbClr val="4471C4"/>
                </a:solidFill>
                <a:latin typeface="Gadugi"/>
                <a:cs typeface="Gadugi"/>
              </a:rPr>
              <a:t>, </a:t>
            </a:r>
            <a:r>
              <a:rPr lang="tr-TR" sz="2200" b="1" spc="-10" dirty="0" smtClean="0">
                <a:solidFill>
                  <a:srgbClr val="4471C4"/>
                </a:solidFill>
                <a:latin typeface="Gadugi"/>
                <a:cs typeface="Gadugi"/>
              </a:rPr>
              <a:t>            </a:t>
            </a:r>
            <a:r>
              <a:rPr sz="2200" b="1" spc="-10" dirty="0" smtClean="0">
                <a:solidFill>
                  <a:srgbClr val="4471C4"/>
                </a:solidFill>
                <a:latin typeface="Gadugi"/>
                <a:cs typeface="Gadugi"/>
              </a:rPr>
              <a:t> </a:t>
            </a:r>
            <a:r>
              <a:rPr sz="2200" b="1" spc="-10" dirty="0">
                <a:solidFill>
                  <a:srgbClr val="4471C4"/>
                </a:solidFill>
                <a:latin typeface="Gadugi"/>
                <a:cs typeface="Gadugi"/>
              </a:rPr>
              <a:t>bırakılmasına</a:t>
            </a:r>
            <a:endParaRPr sz="2200" dirty="0">
              <a:latin typeface="Gadugi"/>
              <a:cs typeface="Gadugi"/>
            </a:endParaRPr>
          </a:p>
        </p:txBody>
      </p:sp>
      <p:sp>
        <p:nvSpPr>
          <p:cNvPr id="9" name="object 9"/>
          <p:cNvSpPr txBox="1"/>
          <p:nvPr/>
        </p:nvSpPr>
        <p:spPr>
          <a:xfrm>
            <a:off x="9372600" y="5867400"/>
            <a:ext cx="2341245" cy="689291"/>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333E50"/>
                </a:solidFill>
                <a:latin typeface="Gadugi"/>
                <a:cs typeface="Gadugi"/>
              </a:rPr>
              <a:t>NEDEN</a:t>
            </a:r>
            <a:r>
              <a:rPr sz="2200" b="1" spc="-30" dirty="0">
                <a:solidFill>
                  <a:srgbClr val="333E50"/>
                </a:solidFill>
                <a:latin typeface="Gadugi"/>
                <a:cs typeface="Gadugi"/>
              </a:rPr>
              <a:t> </a:t>
            </a:r>
            <a:r>
              <a:rPr sz="2200" b="1" dirty="0" smtClean="0">
                <a:solidFill>
                  <a:srgbClr val="333E50"/>
                </a:solidFill>
                <a:latin typeface="Gadugi"/>
                <a:cs typeface="Gadugi"/>
              </a:rPr>
              <a:t>OLAB</a:t>
            </a:r>
            <a:r>
              <a:rPr sz="2200" b="1" dirty="0" smtClean="0">
                <a:solidFill>
                  <a:srgbClr val="333E50"/>
                </a:solidFill>
                <a:latin typeface="Arial"/>
                <a:cs typeface="Arial"/>
              </a:rPr>
              <a:t>İ</a:t>
            </a:r>
            <a:r>
              <a:rPr sz="2200" b="1" dirty="0" smtClean="0">
                <a:solidFill>
                  <a:srgbClr val="333E50"/>
                </a:solidFill>
                <a:latin typeface="Gadugi"/>
                <a:cs typeface="Gadugi"/>
              </a:rPr>
              <a:t>L</a:t>
            </a:r>
            <a:r>
              <a:rPr sz="2200" b="1" dirty="0" smtClean="0">
                <a:solidFill>
                  <a:srgbClr val="333E50"/>
                </a:solidFill>
                <a:latin typeface="Arial"/>
                <a:cs typeface="Arial"/>
              </a:rPr>
              <a:t>İ</a:t>
            </a:r>
            <a:r>
              <a:rPr sz="2200" b="1" dirty="0" smtClean="0">
                <a:solidFill>
                  <a:srgbClr val="333E50"/>
                </a:solidFill>
                <a:latin typeface="Gadugi"/>
                <a:cs typeface="Gadugi"/>
              </a:rPr>
              <a:t>R</a:t>
            </a:r>
            <a:endParaRPr sz="2200" dirty="0">
              <a:latin typeface="Gadugi"/>
              <a:cs typeface="Gadugi"/>
            </a:endParaRPr>
          </a:p>
        </p:txBody>
      </p:sp>
      <p:sp>
        <p:nvSpPr>
          <p:cNvPr id="10" name="object 7"/>
          <p:cNvSpPr txBox="1"/>
          <p:nvPr/>
        </p:nvSpPr>
        <p:spPr>
          <a:xfrm>
            <a:off x="5334000" y="5410200"/>
            <a:ext cx="786765" cy="36068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chemeClr val="accent6">
                    <a:lumMod val="75000"/>
                  </a:schemeClr>
                </a:solidFill>
                <a:latin typeface="Gadugi"/>
                <a:cs typeface="Gadugi"/>
              </a:rPr>
              <a:t>yalnız</a:t>
            </a:r>
            <a:endParaRPr sz="2200" dirty="0">
              <a:solidFill>
                <a:schemeClr val="accent6">
                  <a:lumMod val="75000"/>
                </a:schemeClr>
              </a:solidFill>
              <a:latin typeface="Gadugi"/>
              <a:cs typeface="Gadug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2000" y="381000"/>
            <a:ext cx="10896600" cy="443070"/>
          </a:xfrm>
          <a:prstGeom prst="rect">
            <a:avLst/>
          </a:prstGeom>
        </p:spPr>
        <p:txBody>
          <a:bodyPr vert="horz" wrap="square" lIns="0" tIns="12065" rIns="0" bIns="0" rtlCol="0">
            <a:spAutoFit/>
          </a:bodyPr>
          <a:lstStyle/>
          <a:p>
            <a:pPr marR="10795" algn="ctr">
              <a:lnSpc>
                <a:spcPct val="100000"/>
              </a:lnSpc>
              <a:spcBef>
                <a:spcPts val="95"/>
              </a:spcBef>
            </a:pPr>
            <a:r>
              <a:rPr sz="2800" b="1" spc="-5" dirty="0">
                <a:solidFill>
                  <a:srgbClr val="FFFFFF"/>
                </a:solidFill>
                <a:latin typeface="Calibri"/>
                <a:cs typeface="Calibri"/>
              </a:rPr>
              <a:t>KADINA </a:t>
            </a:r>
            <a:r>
              <a:rPr sz="2800" b="1" spc="-25" dirty="0">
                <a:solidFill>
                  <a:srgbClr val="FFFFFF"/>
                </a:solidFill>
                <a:latin typeface="Calibri"/>
                <a:cs typeface="Calibri"/>
              </a:rPr>
              <a:t>YÖNELİK </a:t>
            </a:r>
            <a:r>
              <a:rPr sz="2800" b="1" spc="-5" dirty="0">
                <a:solidFill>
                  <a:srgbClr val="FFFFFF"/>
                </a:solidFill>
                <a:latin typeface="Calibri"/>
                <a:cs typeface="Calibri"/>
              </a:rPr>
              <a:t>ŞİDDETİN </a:t>
            </a:r>
            <a:r>
              <a:rPr lang="tr-TR" sz="2800" b="1" spc="-5" dirty="0" smtClean="0">
                <a:solidFill>
                  <a:srgbClr val="FFFFFF"/>
                </a:solidFill>
                <a:latin typeface="Calibri"/>
                <a:cs typeface="Calibri"/>
              </a:rPr>
              <a:t>ÖLÜM ORANI </a:t>
            </a:r>
            <a:r>
              <a:rPr sz="2800" b="1" spc="-10" dirty="0" smtClean="0">
                <a:solidFill>
                  <a:srgbClr val="FFFFFF"/>
                </a:solidFill>
                <a:latin typeface="Calibri"/>
                <a:cs typeface="Calibri"/>
              </a:rPr>
              <a:t>ÜZERİNDEKİ</a:t>
            </a:r>
            <a:r>
              <a:rPr lang="tr-TR" sz="2800" dirty="0" smtClean="0">
                <a:latin typeface="Calibri"/>
                <a:cs typeface="Calibri"/>
              </a:rPr>
              <a:t> </a:t>
            </a:r>
            <a:r>
              <a:rPr sz="2800" b="1" spc="-5" dirty="0" smtClean="0">
                <a:solidFill>
                  <a:srgbClr val="FFFFFF"/>
                </a:solidFill>
                <a:latin typeface="Calibri"/>
                <a:cs typeface="Calibri"/>
              </a:rPr>
              <a:t>SONUÇLARI</a:t>
            </a:r>
            <a:endParaRPr sz="2800" dirty="0">
              <a:latin typeface="Calibri"/>
              <a:cs typeface="Calibri"/>
            </a:endParaRPr>
          </a:p>
        </p:txBody>
      </p:sp>
      <p:sp>
        <p:nvSpPr>
          <p:cNvPr id="4" name="object 4"/>
          <p:cNvSpPr txBox="1"/>
          <p:nvPr/>
        </p:nvSpPr>
        <p:spPr>
          <a:xfrm>
            <a:off x="2209800" y="1981200"/>
            <a:ext cx="7686040" cy="3942002"/>
          </a:xfrm>
          <a:prstGeom prst="rect">
            <a:avLst/>
          </a:prstGeom>
        </p:spPr>
        <p:txBody>
          <a:bodyPr vert="horz" wrap="square" lIns="0" tIns="191135" rIns="0" bIns="0" rtlCol="0">
            <a:spAutoFit/>
          </a:bodyPr>
          <a:lstStyle/>
          <a:p>
            <a:pPr marL="355600" indent="-342900" algn="ctr">
              <a:lnSpc>
                <a:spcPct val="100000"/>
              </a:lnSpc>
              <a:spcBef>
                <a:spcPts val="1505"/>
              </a:spcBef>
              <a:buFont typeface="Wingdings"/>
              <a:buChar char=""/>
              <a:tabLst>
                <a:tab pos="355600" algn="l"/>
              </a:tabLst>
            </a:pPr>
            <a:r>
              <a:rPr sz="3200" b="1" spc="-5" dirty="0">
                <a:solidFill>
                  <a:srgbClr val="333E50"/>
                </a:solidFill>
                <a:latin typeface="Gadugi"/>
                <a:cs typeface="Gadugi"/>
              </a:rPr>
              <a:t>Öldürülme </a:t>
            </a:r>
            <a:r>
              <a:rPr sz="3200" b="1" spc="-10" dirty="0">
                <a:solidFill>
                  <a:srgbClr val="333E50"/>
                </a:solidFill>
                <a:latin typeface="Gadugi"/>
                <a:cs typeface="Gadugi"/>
              </a:rPr>
              <a:t>(namus adına i</a:t>
            </a:r>
            <a:r>
              <a:rPr sz="3200" b="1" spc="-10" dirty="0">
                <a:solidFill>
                  <a:srgbClr val="333E50"/>
                </a:solidFill>
                <a:latin typeface="Arial"/>
                <a:cs typeface="Arial"/>
              </a:rPr>
              <a:t>ş</a:t>
            </a:r>
            <a:r>
              <a:rPr sz="3200" b="1" spc="-10" dirty="0">
                <a:solidFill>
                  <a:srgbClr val="333E50"/>
                </a:solidFill>
                <a:latin typeface="Gadugi"/>
                <a:cs typeface="Gadugi"/>
              </a:rPr>
              <a:t>lenen</a:t>
            </a:r>
            <a:r>
              <a:rPr sz="3200" b="1" spc="225" dirty="0">
                <a:solidFill>
                  <a:srgbClr val="333E50"/>
                </a:solidFill>
                <a:latin typeface="Gadugi"/>
                <a:cs typeface="Gadugi"/>
              </a:rPr>
              <a:t> </a:t>
            </a:r>
            <a:r>
              <a:rPr sz="3200" b="1" spc="-10" dirty="0">
                <a:solidFill>
                  <a:srgbClr val="333E50"/>
                </a:solidFill>
                <a:latin typeface="Gadugi"/>
                <a:cs typeface="Gadugi"/>
              </a:rPr>
              <a:t>cinayetler)</a:t>
            </a:r>
            <a:endParaRPr sz="3200" dirty="0">
              <a:latin typeface="Gadugi"/>
              <a:cs typeface="Gadugi"/>
            </a:endParaRPr>
          </a:p>
          <a:p>
            <a:pPr marL="355600" indent="-342900" algn="ctr">
              <a:lnSpc>
                <a:spcPct val="100000"/>
              </a:lnSpc>
              <a:spcBef>
                <a:spcPts val="1400"/>
              </a:spcBef>
              <a:buFont typeface="Wingdings"/>
              <a:buChar char=""/>
              <a:tabLst>
                <a:tab pos="355600" algn="l"/>
              </a:tabLst>
            </a:pPr>
            <a:r>
              <a:rPr sz="3200" b="1" spc="-5" dirty="0">
                <a:solidFill>
                  <a:srgbClr val="4471C4"/>
                </a:solidFill>
                <a:latin typeface="Arial"/>
                <a:cs typeface="Arial"/>
              </a:rPr>
              <a:t>İ</a:t>
            </a:r>
            <a:r>
              <a:rPr sz="3200" b="1" spc="-5" dirty="0">
                <a:solidFill>
                  <a:srgbClr val="4471C4"/>
                </a:solidFill>
                <a:latin typeface="Gadugi"/>
                <a:cs typeface="Gadugi"/>
              </a:rPr>
              <a:t>ntihar </a:t>
            </a:r>
            <a:r>
              <a:rPr sz="3200" b="1" spc="-10" dirty="0">
                <a:solidFill>
                  <a:srgbClr val="4471C4"/>
                </a:solidFill>
                <a:latin typeface="Gadugi"/>
                <a:cs typeface="Gadugi"/>
              </a:rPr>
              <a:t>e</a:t>
            </a:r>
            <a:r>
              <a:rPr sz="3200" b="1" spc="-10" dirty="0">
                <a:solidFill>
                  <a:srgbClr val="4471C4"/>
                </a:solidFill>
                <a:latin typeface="Arial"/>
                <a:cs typeface="Arial"/>
              </a:rPr>
              <a:t>ğ</a:t>
            </a:r>
            <a:r>
              <a:rPr sz="3200" b="1" spc="-10" dirty="0">
                <a:solidFill>
                  <a:srgbClr val="4471C4"/>
                </a:solidFill>
                <a:latin typeface="Gadugi"/>
                <a:cs typeface="Gadugi"/>
              </a:rPr>
              <a:t>ilimi </a:t>
            </a:r>
            <a:r>
              <a:rPr sz="3200" b="1" spc="-5" dirty="0">
                <a:solidFill>
                  <a:srgbClr val="4471C4"/>
                </a:solidFill>
                <a:latin typeface="Gadugi"/>
                <a:cs typeface="Gadugi"/>
              </a:rPr>
              <a:t>ya da</a:t>
            </a:r>
            <a:r>
              <a:rPr sz="3200" b="1" spc="114" dirty="0">
                <a:solidFill>
                  <a:srgbClr val="4471C4"/>
                </a:solidFill>
                <a:latin typeface="Gadugi"/>
                <a:cs typeface="Gadugi"/>
              </a:rPr>
              <a:t> </a:t>
            </a:r>
            <a:r>
              <a:rPr sz="3200" b="1" spc="-10" dirty="0">
                <a:solidFill>
                  <a:srgbClr val="4471C4"/>
                </a:solidFill>
                <a:latin typeface="Gadugi"/>
                <a:cs typeface="Gadugi"/>
              </a:rPr>
              <a:t>intihar</a:t>
            </a:r>
            <a:endParaRPr sz="3200" dirty="0">
              <a:latin typeface="Gadugi"/>
              <a:cs typeface="Gadugi"/>
            </a:endParaRPr>
          </a:p>
          <a:p>
            <a:pPr marL="355600" indent="-342900" algn="ctr">
              <a:lnSpc>
                <a:spcPct val="100000"/>
              </a:lnSpc>
              <a:spcBef>
                <a:spcPts val="1395"/>
              </a:spcBef>
              <a:buFont typeface="Wingdings"/>
              <a:buChar char=""/>
              <a:tabLst>
                <a:tab pos="355600" algn="l"/>
              </a:tabLst>
            </a:pPr>
            <a:r>
              <a:rPr sz="3200" b="1" spc="-30" dirty="0">
                <a:solidFill>
                  <a:srgbClr val="333E50"/>
                </a:solidFill>
                <a:latin typeface="Gadugi"/>
                <a:cs typeface="Gadugi"/>
              </a:rPr>
              <a:t>HIV/AIDS’e </a:t>
            </a:r>
            <a:r>
              <a:rPr sz="3200" b="1" spc="-15" dirty="0">
                <a:solidFill>
                  <a:srgbClr val="333E50"/>
                </a:solidFill>
                <a:latin typeface="Gadugi"/>
                <a:cs typeface="Gadugi"/>
              </a:rPr>
              <a:t>ba</a:t>
            </a:r>
            <a:r>
              <a:rPr sz="3200" b="1" spc="-15" dirty="0">
                <a:solidFill>
                  <a:srgbClr val="333E50"/>
                </a:solidFill>
                <a:latin typeface="Arial"/>
                <a:cs typeface="Arial"/>
              </a:rPr>
              <a:t>ğ</a:t>
            </a:r>
            <a:r>
              <a:rPr sz="3200" b="1" spc="-15" dirty="0">
                <a:solidFill>
                  <a:srgbClr val="333E50"/>
                </a:solidFill>
                <a:latin typeface="Gadugi"/>
                <a:cs typeface="Gadugi"/>
              </a:rPr>
              <a:t>lı</a:t>
            </a:r>
            <a:r>
              <a:rPr sz="3200" b="1" spc="80" dirty="0">
                <a:solidFill>
                  <a:srgbClr val="333E50"/>
                </a:solidFill>
                <a:latin typeface="Gadugi"/>
                <a:cs typeface="Gadugi"/>
              </a:rPr>
              <a:t> </a:t>
            </a:r>
            <a:r>
              <a:rPr sz="3200" b="1" spc="-10" dirty="0">
                <a:solidFill>
                  <a:srgbClr val="333E50"/>
                </a:solidFill>
                <a:latin typeface="Gadugi"/>
                <a:cs typeface="Gadugi"/>
              </a:rPr>
              <a:t>ölümler</a:t>
            </a:r>
            <a:endParaRPr sz="3200" dirty="0">
              <a:latin typeface="Gadugi"/>
              <a:cs typeface="Gadugi"/>
            </a:endParaRPr>
          </a:p>
          <a:p>
            <a:pPr marL="355600" indent="-342900" algn="ctr">
              <a:lnSpc>
                <a:spcPct val="100000"/>
              </a:lnSpc>
              <a:spcBef>
                <a:spcPts val="1405"/>
              </a:spcBef>
              <a:buFont typeface="Wingdings"/>
              <a:buChar char=""/>
              <a:tabLst>
                <a:tab pos="355600" algn="l"/>
              </a:tabLst>
            </a:pPr>
            <a:r>
              <a:rPr sz="3200" b="1" spc="-10" dirty="0">
                <a:solidFill>
                  <a:srgbClr val="4471C4"/>
                </a:solidFill>
                <a:latin typeface="Gadugi"/>
                <a:cs typeface="Gadugi"/>
              </a:rPr>
              <a:t>Anne</a:t>
            </a:r>
            <a:r>
              <a:rPr sz="3200" b="1" spc="25" dirty="0">
                <a:solidFill>
                  <a:srgbClr val="4471C4"/>
                </a:solidFill>
                <a:latin typeface="Gadugi"/>
                <a:cs typeface="Gadugi"/>
              </a:rPr>
              <a:t> </a:t>
            </a:r>
            <a:r>
              <a:rPr sz="3200" b="1" spc="-10" dirty="0">
                <a:solidFill>
                  <a:srgbClr val="4471C4"/>
                </a:solidFill>
                <a:latin typeface="Gadugi"/>
                <a:cs typeface="Gadugi"/>
              </a:rPr>
              <a:t>ölümleri</a:t>
            </a:r>
            <a:endParaRPr sz="3200" dirty="0">
              <a:latin typeface="Gadugi"/>
              <a:cs typeface="Gadugi"/>
            </a:endParaRPr>
          </a:p>
          <a:p>
            <a:pPr marL="355600" indent="-342900" algn="ctr">
              <a:lnSpc>
                <a:spcPct val="100000"/>
              </a:lnSpc>
              <a:spcBef>
                <a:spcPts val="1405"/>
              </a:spcBef>
              <a:buFont typeface="Wingdings"/>
              <a:buChar char=""/>
              <a:tabLst>
                <a:tab pos="355600" algn="l"/>
              </a:tabLst>
            </a:pPr>
            <a:r>
              <a:rPr sz="3200" b="1" spc="-10" dirty="0">
                <a:solidFill>
                  <a:srgbClr val="333E50"/>
                </a:solidFill>
                <a:latin typeface="Gadugi"/>
                <a:cs typeface="Gadugi"/>
              </a:rPr>
              <a:t>Bebek</a:t>
            </a:r>
            <a:r>
              <a:rPr sz="3200" b="1" spc="25" dirty="0">
                <a:solidFill>
                  <a:srgbClr val="333E50"/>
                </a:solidFill>
                <a:latin typeface="Gadugi"/>
                <a:cs typeface="Gadugi"/>
              </a:rPr>
              <a:t> </a:t>
            </a:r>
            <a:r>
              <a:rPr sz="3200" b="1" spc="-10" dirty="0">
                <a:solidFill>
                  <a:srgbClr val="333E50"/>
                </a:solidFill>
                <a:latin typeface="Gadugi"/>
                <a:cs typeface="Gadugi"/>
              </a:rPr>
              <a:t>ölümleri</a:t>
            </a:r>
            <a:endParaRPr sz="3200" dirty="0">
              <a:latin typeface="Gadugi"/>
              <a:cs typeface="Gadug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81000"/>
            <a:ext cx="8913495" cy="452120"/>
          </a:xfrm>
          <a:prstGeom prst="rect">
            <a:avLst/>
          </a:prstGeom>
        </p:spPr>
        <p:txBody>
          <a:bodyPr vert="horz" wrap="square" lIns="0" tIns="12065" rIns="0" bIns="0" rtlCol="0">
            <a:spAutoFit/>
          </a:bodyPr>
          <a:lstStyle/>
          <a:p>
            <a:pPr marL="12700">
              <a:lnSpc>
                <a:spcPct val="100000"/>
              </a:lnSpc>
              <a:spcBef>
                <a:spcPts val="95"/>
              </a:spcBef>
            </a:pPr>
            <a:r>
              <a:rPr sz="2800" spc="-5" dirty="0"/>
              <a:t>KADINA </a:t>
            </a:r>
            <a:r>
              <a:rPr sz="2800" spc="-25" dirty="0"/>
              <a:t>YÖNELİK </a:t>
            </a:r>
            <a:r>
              <a:rPr sz="2800" spc="-5" dirty="0"/>
              <a:t>ŞİDDETİN </a:t>
            </a:r>
            <a:r>
              <a:rPr sz="2800" spc="-10" dirty="0"/>
              <a:t>ÇOCUKLAR ÜZERİNDEKİ</a:t>
            </a:r>
            <a:r>
              <a:rPr sz="2800" spc="210" dirty="0"/>
              <a:t> </a:t>
            </a:r>
            <a:r>
              <a:rPr sz="2800" spc="-5" dirty="0"/>
              <a:t>ETKİLERİ</a:t>
            </a:r>
            <a:endParaRPr sz="2800" dirty="0"/>
          </a:p>
        </p:txBody>
      </p:sp>
      <p:pic>
        <p:nvPicPr>
          <p:cNvPr id="9218" name="Picture 2" descr="C:\Users\yusuf\Desktop\e1b6feaf62b55b72bded038d1090ebc4.jpg"/>
          <p:cNvPicPr>
            <a:picLocks noChangeAspect="1" noChangeArrowheads="1"/>
          </p:cNvPicPr>
          <p:nvPr/>
        </p:nvPicPr>
        <p:blipFill>
          <a:blip r:embed="rId2" cstate="print"/>
          <a:srcRect/>
          <a:stretch>
            <a:fillRect/>
          </a:stretch>
        </p:blipFill>
        <p:spPr bwMode="auto">
          <a:xfrm>
            <a:off x="4876800" y="3576638"/>
            <a:ext cx="4763267" cy="3281362"/>
          </a:xfrm>
          <a:prstGeom prst="rect">
            <a:avLst/>
          </a:prstGeom>
          <a:noFill/>
        </p:spPr>
      </p:pic>
      <p:pic>
        <p:nvPicPr>
          <p:cNvPr id="9219" name="Picture 3" descr="C:\Users\yusuf\Desktop\img_1566d7af04be4f_13_12_2015_16.04.32.jpg"/>
          <p:cNvPicPr>
            <a:picLocks noChangeAspect="1" noChangeArrowheads="1"/>
          </p:cNvPicPr>
          <p:nvPr/>
        </p:nvPicPr>
        <p:blipFill>
          <a:blip r:embed="rId3" cstate="print"/>
          <a:srcRect/>
          <a:stretch>
            <a:fillRect/>
          </a:stretch>
        </p:blipFill>
        <p:spPr bwMode="auto">
          <a:xfrm>
            <a:off x="0" y="1143000"/>
            <a:ext cx="6112934" cy="2895600"/>
          </a:xfrm>
          <a:prstGeom prst="rect">
            <a:avLst/>
          </a:prstGeom>
          <a:noFill/>
        </p:spPr>
      </p:pic>
      <p:sp>
        <p:nvSpPr>
          <p:cNvPr id="3" name="object 3"/>
          <p:cNvSpPr/>
          <p:nvPr/>
        </p:nvSpPr>
        <p:spPr>
          <a:xfrm>
            <a:off x="8458200" y="1143000"/>
            <a:ext cx="3276600" cy="4495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8794" y="470408"/>
            <a:ext cx="10738485" cy="452120"/>
          </a:xfrm>
          <a:prstGeom prst="rect">
            <a:avLst/>
          </a:prstGeom>
        </p:spPr>
        <p:txBody>
          <a:bodyPr vert="horz" wrap="square" lIns="0" tIns="12065" rIns="0" bIns="0" rtlCol="0">
            <a:spAutoFit/>
          </a:bodyPr>
          <a:lstStyle/>
          <a:p>
            <a:pPr marL="12700">
              <a:lnSpc>
                <a:spcPct val="100000"/>
              </a:lnSpc>
              <a:spcBef>
                <a:spcPts val="95"/>
              </a:spcBef>
            </a:pPr>
            <a:r>
              <a:rPr sz="2800" spc="-5" dirty="0"/>
              <a:t>KADINA </a:t>
            </a:r>
            <a:r>
              <a:rPr sz="2800" spc="-25" dirty="0"/>
              <a:t>YÖNELİK </a:t>
            </a:r>
            <a:r>
              <a:rPr sz="2800" spc="-5" dirty="0"/>
              <a:t>ŞİDDETİN </a:t>
            </a:r>
            <a:r>
              <a:rPr sz="2800" spc="-15" dirty="0"/>
              <a:t>KÜÇÜK ÇOCUKLARDAKİ </a:t>
            </a:r>
            <a:r>
              <a:rPr sz="2800" spc="-20" dirty="0"/>
              <a:t>SAĞLIK </a:t>
            </a:r>
            <a:r>
              <a:rPr sz="2800" spc="-5" dirty="0"/>
              <a:t>SONUÇLARI</a:t>
            </a:r>
            <a:r>
              <a:rPr sz="2800" spc="340" dirty="0"/>
              <a:t> </a:t>
            </a:r>
            <a:r>
              <a:rPr sz="2800" spc="-5" dirty="0"/>
              <a:t>1</a:t>
            </a:r>
            <a:endParaRPr sz="2800"/>
          </a:p>
        </p:txBody>
      </p:sp>
      <p:sp>
        <p:nvSpPr>
          <p:cNvPr id="3" name="object 3"/>
          <p:cNvSpPr/>
          <p:nvPr/>
        </p:nvSpPr>
        <p:spPr>
          <a:xfrm>
            <a:off x="838200" y="4800600"/>
            <a:ext cx="3053335" cy="129603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638800" y="3657600"/>
            <a:ext cx="6172199" cy="2167260"/>
          </a:xfrm>
          <a:prstGeom prst="rect">
            <a:avLst/>
          </a:prstGeom>
        </p:spPr>
        <p:txBody>
          <a:bodyPr vert="horz" wrap="square" lIns="0" tIns="12700" rIns="0" bIns="0" rtlCol="0">
            <a:spAutoFit/>
          </a:bodyPr>
          <a:lstStyle/>
          <a:p>
            <a:pPr marL="355600" marR="637540" indent="-342900">
              <a:lnSpc>
                <a:spcPct val="100000"/>
              </a:lnSpc>
              <a:spcBef>
                <a:spcPts val="1200"/>
              </a:spcBef>
              <a:buFont typeface="Wingdings"/>
              <a:buChar char=""/>
              <a:tabLst>
                <a:tab pos="355600" algn="l"/>
              </a:tabLst>
            </a:pPr>
            <a:r>
              <a:rPr sz="2400" b="1" spc="-35" dirty="0" err="1" smtClean="0">
                <a:solidFill>
                  <a:srgbClr val="333E50"/>
                </a:solidFill>
                <a:latin typeface="Gadugi"/>
                <a:cs typeface="Gadugi"/>
              </a:rPr>
              <a:t>Travma</a:t>
            </a:r>
            <a:r>
              <a:rPr sz="2400" b="1" spc="-35" dirty="0" smtClean="0">
                <a:solidFill>
                  <a:srgbClr val="333E50"/>
                </a:solidFill>
                <a:latin typeface="Gadugi"/>
                <a:cs typeface="Gadugi"/>
              </a:rPr>
              <a:t> </a:t>
            </a:r>
            <a:r>
              <a:rPr sz="2400" b="1" dirty="0">
                <a:solidFill>
                  <a:srgbClr val="333E50"/>
                </a:solidFill>
                <a:latin typeface="Gadugi"/>
                <a:cs typeface="Gadugi"/>
              </a:rPr>
              <a:t>sonrası </a:t>
            </a:r>
            <a:r>
              <a:rPr sz="2400" b="1" spc="-5" dirty="0">
                <a:solidFill>
                  <a:srgbClr val="333E50"/>
                </a:solidFill>
                <a:latin typeface="Gadugi"/>
                <a:cs typeface="Gadugi"/>
              </a:rPr>
              <a:t>stres bozuklu</a:t>
            </a:r>
            <a:r>
              <a:rPr sz="2400" b="1" spc="-5" dirty="0">
                <a:solidFill>
                  <a:srgbClr val="333E50"/>
                </a:solidFill>
                <a:latin typeface="Arial"/>
                <a:cs typeface="Arial"/>
              </a:rPr>
              <a:t>ğ</a:t>
            </a:r>
            <a:r>
              <a:rPr sz="2400" b="1" spc="-5" dirty="0">
                <a:solidFill>
                  <a:srgbClr val="333E50"/>
                </a:solidFill>
                <a:latin typeface="Gadugi"/>
                <a:cs typeface="Gadugi"/>
              </a:rPr>
              <a:t>u  benzeri </a:t>
            </a:r>
            <a:r>
              <a:rPr sz="2400" b="1" dirty="0">
                <a:solidFill>
                  <a:srgbClr val="333E50"/>
                </a:solidFill>
                <a:latin typeface="Gadugi"/>
                <a:cs typeface="Gadugi"/>
              </a:rPr>
              <a:t>belirtiler</a:t>
            </a:r>
            <a:r>
              <a:rPr sz="2400" b="1" spc="-5" dirty="0">
                <a:solidFill>
                  <a:srgbClr val="333E50"/>
                </a:solidFill>
                <a:latin typeface="Gadugi"/>
                <a:cs typeface="Gadugi"/>
              </a:rPr>
              <a:t> gösterme</a:t>
            </a:r>
            <a:endParaRPr sz="2400" dirty="0">
              <a:latin typeface="Gadugi"/>
              <a:cs typeface="Gadugi"/>
            </a:endParaRPr>
          </a:p>
          <a:p>
            <a:pPr marL="355600" marR="53975" indent="-342900">
              <a:lnSpc>
                <a:spcPct val="100000"/>
              </a:lnSpc>
              <a:spcBef>
                <a:spcPts val="1200"/>
              </a:spcBef>
              <a:buClr>
                <a:srgbClr val="333E50"/>
              </a:buClr>
              <a:buFont typeface="Wingdings"/>
              <a:buChar char=""/>
              <a:tabLst>
                <a:tab pos="355600" algn="l"/>
              </a:tabLst>
            </a:pPr>
            <a:r>
              <a:rPr sz="2400" b="1" dirty="0">
                <a:solidFill>
                  <a:srgbClr val="4471C4"/>
                </a:solidFill>
                <a:latin typeface="Gadugi"/>
                <a:cs typeface="Gadugi"/>
              </a:rPr>
              <a:t>Kız çocuklarında </a:t>
            </a:r>
            <a:r>
              <a:rPr sz="2400" b="1" spc="-5" dirty="0">
                <a:solidFill>
                  <a:srgbClr val="4471C4"/>
                </a:solidFill>
                <a:latin typeface="Gadugi"/>
                <a:cs typeface="Gadugi"/>
              </a:rPr>
              <a:t>daha yo</a:t>
            </a:r>
            <a:r>
              <a:rPr sz="2400" b="1" spc="-5" dirty="0">
                <a:solidFill>
                  <a:srgbClr val="4471C4"/>
                </a:solidFill>
                <a:latin typeface="Arial"/>
                <a:cs typeface="Arial"/>
              </a:rPr>
              <a:t>ğ</a:t>
            </a:r>
            <a:r>
              <a:rPr sz="2400" b="1" spc="-5" dirty="0">
                <a:solidFill>
                  <a:srgbClr val="4471C4"/>
                </a:solidFill>
                <a:latin typeface="Gadugi"/>
                <a:cs typeface="Gadugi"/>
              </a:rPr>
              <a:t>un</a:t>
            </a:r>
            <a:r>
              <a:rPr sz="2400" b="1" spc="-125" dirty="0">
                <a:solidFill>
                  <a:srgbClr val="4471C4"/>
                </a:solidFill>
                <a:latin typeface="Gadugi"/>
                <a:cs typeface="Gadugi"/>
              </a:rPr>
              <a:t> </a:t>
            </a:r>
            <a:r>
              <a:rPr sz="2400" b="1" spc="-5" dirty="0">
                <a:solidFill>
                  <a:srgbClr val="4471C4"/>
                </a:solidFill>
                <a:latin typeface="Gadugi"/>
                <a:cs typeface="Gadugi"/>
              </a:rPr>
              <a:t>olmak  üzere fiziksel yakınmalarda</a:t>
            </a:r>
            <a:r>
              <a:rPr sz="2400" b="1" spc="-55" dirty="0">
                <a:solidFill>
                  <a:srgbClr val="4471C4"/>
                </a:solidFill>
                <a:latin typeface="Gadugi"/>
                <a:cs typeface="Gadugi"/>
              </a:rPr>
              <a:t> </a:t>
            </a:r>
            <a:r>
              <a:rPr sz="2400" b="1" spc="10" dirty="0">
                <a:solidFill>
                  <a:srgbClr val="4471C4"/>
                </a:solidFill>
                <a:latin typeface="Gadugi"/>
                <a:cs typeface="Gadugi"/>
              </a:rPr>
              <a:t>artı</a:t>
            </a:r>
            <a:r>
              <a:rPr sz="2400" b="1" spc="10" dirty="0">
                <a:solidFill>
                  <a:srgbClr val="4471C4"/>
                </a:solidFill>
                <a:latin typeface="Arial"/>
                <a:cs typeface="Arial"/>
              </a:rPr>
              <a:t>ş</a:t>
            </a:r>
            <a:endParaRPr sz="2400" dirty="0">
              <a:latin typeface="Arial"/>
              <a:cs typeface="Arial"/>
            </a:endParaRPr>
          </a:p>
          <a:p>
            <a:pPr marL="355600" indent="-342900">
              <a:lnSpc>
                <a:spcPct val="100000"/>
              </a:lnSpc>
              <a:spcBef>
                <a:spcPts val="1200"/>
              </a:spcBef>
              <a:buFont typeface="Wingdings"/>
              <a:buChar char=""/>
              <a:tabLst>
                <a:tab pos="355600" algn="l"/>
              </a:tabLst>
            </a:pPr>
            <a:r>
              <a:rPr sz="2400" b="1" dirty="0">
                <a:solidFill>
                  <a:srgbClr val="333E50"/>
                </a:solidFill>
                <a:latin typeface="Gadugi"/>
                <a:cs typeface="Gadugi"/>
              </a:rPr>
              <a:t>Karın</a:t>
            </a:r>
            <a:r>
              <a:rPr sz="2400" b="1" spc="-15" dirty="0">
                <a:solidFill>
                  <a:srgbClr val="333E50"/>
                </a:solidFill>
                <a:latin typeface="Gadugi"/>
                <a:cs typeface="Gadugi"/>
              </a:rPr>
              <a:t> </a:t>
            </a:r>
            <a:r>
              <a:rPr sz="2400" b="1" spc="-5" dirty="0">
                <a:solidFill>
                  <a:srgbClr val="333E50"/>
                </a:solidFill>
                <a:latin typeface="Gadugi"/>
                <a:cs typeface="Gadugi"/>
              </a:rPr>
              <a:t>a</a:t>
            </a:r>
            <a:r>
              <a:rPr sz="2400" b="1" spc="-5" dirty="0">
                <a:solidFill>
                  <a:srgbClr val="333E50"/>
                </a:solidFill>
                <a:latin typeface="Arial"/>
                <a:cs typeface="Arial"/>
              </a:rPr>
              <a:t>ğ</a:t>
            </a:r>
            <a:r>
              <a:rPr sz="2400" b="1" spc="-5" dirty="0">
                <a:solidFill>
                  <a:srgbClr val="333E50"/>
                </a:solidFill>
                <a:latin typeface="Gadugi"/>
                <a:cs typeface="Gadugi"/>
              </a:rPr>
              <a:t>rıları</a:t>
            </a:r>
            <a:endParaRPr sz="2400" dirty="0">
              <a:latin typeface="Gadugi"/>
              <a:cs typeface="Gadugi"/>
            </a:endParaRPr>
          </a:p>
        </p:txBody>
      </p:sp>
      <p:sp>
        <p:nvSpPr>
          <p:cNvPr id="5" name="4 Dikdörtgen"/>
          <p:cNvSpPr/>
          <p:nvPr/>
        </p:nvSpPr>
        <p:spPr>
          <a:xfrm>
            <a:off x="304800" y="1447800"/>
            <a:ext cx="6096000" cy="3139321"/>
          </a:xfrm>
          <a:prstGeom prst="rect">
            <a:avLst/>
          </a:prstGeom>
        </p:spPr>
        <p:txBody>
          <a:bodyPr>
            <a:spAutoFit/>
          </a:bodyPr>
          <a:lstStyle/>
          <a:p>
            <a:pPr marL="355600" marR="315595" indent="-342900">
              <a:lnSpc>
                <a:spcPct val="100000"/>
              </a:lnSpc>
              <a:spcBef>
                <a:spcPts val="100"/>
              </a:spcBef>
              <a:buFont typeface="Wingdings"/>
              <a:buChar char=""/>
              <a:tabLst>
                <a:tab pos="355600" algn="l"/>
              </a:tabLst>
            </a:pPr>
            <a:r>
              <a:rPr lang="tr-TR" sz="2400" b="1" spc="-50" dirty="0" smtClean="0">
                <a:solidFill>
                  <a:srgbClr val="333E50"/>
                </a:solidFill>
                <a:latin typeface="Gadugi"/>
                <a:cs typeface="Gadugi"/>
              </a:rPr>
              <a:t>Temel </a:t>
            </a:r>
            <a:r>
              <a:rPr lang="tr-TR" sz="2400" b="1" spc="-10" dirty="0" smtClean="0">
                <a:solidFill>
                  <a:srgbClr val="333E50"/>
                </a:solidFill>
                <a:latin typeface="Gadugi"/>
                <a:cs typeface="Gadugi"/>
              </a:rPr>
              <a:t>güven </a:t>
            </a:r>
            <a:r>
              <a:rPr lang="tr-TR" sz="2400" b="1" spc="-5" dirty="0" smtClean="0">
                <a:solidFill>
                  <a:srgbClr val="333E50"/>
                </a:solidFill>
                <a:latin typeface="Gadugi"/>
                <a:cs typeface="Gadugi"/>
              </a:rPr>
              <a:t>duygusu </a:t>
            </a:r>
            <a:r>
              <a:rPr lang="tr-TR" sz="2400" b="1" spc="-15" dirty="0" smtClean="0">
                <a:solidFill>
                  <a:srgbClr val="333E50"/>
                </a:solidFill>
                <a:latin typeface="Gadugi"/>
                <a:cs typeface="Gadugi"/>
              </a:rPr>
              <a:t>ve </a:t>
            </a:r>
            <a:r>
              <a:rPr lang="tr-TR" sz="2400" b="1" spc="-10" dirty="0" smtClean="0">
                <a:solidFill>
                  <a:srgbClr val="333E50"/>
                </a:solidFill>
                <a:latin typeface="Gadugi"/>
                <a:cs typeface="Gadugi"/>
              </a:rPr>
              <a:t>empati  duygusunun </a:t>
            </a:r>
            <a:r>
              <a:rPr lang="tr-TR" sz="2400" b="1" spc="-5" dirty="0" smtClean="0">
                <a:solidFill>
                  <a:srgbClr val="333E50"/>
                </a:solidFill>
                <a:latin typeface="Gadugi"/>
                <a:cs typeface="Gadugi"/>
              </a:rPr>
              <a:t>geli</a:t>
            </a:r>
            <a:r>
              <a:rPr lang="tr-TR" sz="2400" b="1" spc="-5" dirty="0" smtClean="0">
                <a:solidFill>
                  <a:srgbClr val="333E50"/>
                </a:solidFill>
                <a:latin typeface="Arial"/>
                <a:cs typeface="Arial"/>
              </a:rPr>
              <a:t>ş</a:t>
            </a:r>
            <a:r>
              <a:rPr lang="tr-TR" sz="2400" b="1" spc="-5" dirty="0" smtClean="0">
                <a:solidFill>
                  <a:srgbClr val="333E50"/>
                </a:solidFill>
                <a:latin typeface="Gadugi"/>
                <a:cs typeface="Gadugi"/>
              </a:rPr>
              <a:t>iminde</a:t>
            </a:r>
            <a:r>
              <a:rPr lang="tr-TR" sz="2400" b="1" spc="-15" dirty="0" smtClean="0">
                <a:solidFill>
                  <a:srgbClr val="333E50"/>
                </a:solidFill>
                <a:latin typeface="Gadugi"/>
                <a:cs typeface="Gadugi"/>
              </a:rPr>
              <a:t> </a:t>
            </a:r>
            <a:r>
              <a:rPr lang="tr-TR" sz="2400" b="1" dirty="0" smtClean="0">
                <a:solidFill>
                  <a:srgbClr val="333E50"/>
                </a:solidFill>
                <a:latin typeface="Gadugi"/>
                <a:cs typeface="Gadugi"/>
              </a:rPr>
              <a:t>sorunlar</a:t>
            </a:r>
            <a:endParaRPr lang="tr-TR" sz="2400" dirty="0" smtClean="0">
              <a:latin typeface="Gadugi"/>
              <a:cs typeface="Gadugi"/>
            </a:endParaRPr>
          </a:p>
          <a:p>
            <a:pPr marL="355600" indent="-342900">
              <a:lnSpc>
                <a:spcPct val="100000"/>
              </a:lnSpc>
              <a:spcBef>
                <a:spcPts val="1200"/>
              </a:spcBef>
              <a:buClr>
                <a:srgbClr val="333E50"/>
              </a:buClr>
              <a:buFont typeface="Wingdings"/>
              <a:buChar char=""/>
              <a:tabLst>
                <a:tab pos="355600" algn="l"/>
              </a:tabLst>
            </a:pPr>
            <a:r>
              <a:rPr lang="tr-TR" sz="2400" b="1" spc="-10" dirty="0" smtClean="0">
                <a:solidFill>
                  <a:srgbClr val="4471C4"/>
                </a:solidFill>
                <a:latin typeface="Gadugi"/>
                <a:cs typeface="Gadugi"/>
              </a:rPr>
              <a:t>Duygusal </a:t>
            </a:r>
            <a:r>
              <a:rPr lang="tr-TR" sz="2400" b="1" dirty="0" smtClean="0">
                <a:solidFill>
                  <a:srgbClr val="4471C4"/>
                </a:solidFill>
                <a:latin typeface="Gadugi"/>
                <a:cs typeface="Gadugi"/>
              </a:rPr>
              <a:t>sıkıntı belirtileri</a:t>
            </a:r>
            <a:r>
              <a:rPr lang="tr-TR" sz="2400" b="1" spc="-15" dirty="0" smtClean="0">
                <a:solidFill>
                  <a:srgbClr val="4471C4"/>
                </a:solidFill>
                <a:latin typeface="Gadugi"/>
                <a:cs typeface="Gadugi"/>
              </a:rPr>
              <a:t> </a:t>
            </a:r>
            <a:r>
              <a:rPr lang="tr-TR" sz="2400" b="1" spc="-5" dirty="0" smtClean="0">
                <a:solidFill>
                  <a:srgbClr val="4471C4"/>
                </a:solidFill>
                <a:latin typeface="Gadugi"/>
                <a:cs typeface="Gadugi"/>
              </a:rPr>
              <a:t>gösterme</a:t>
            </a:r>
            <a:endParaRPr lang="tr-TR" sz="2400" dirty="0" smtClean="0">
              <a:latin typeface="Gadugi"/>
              <a:cs typeface="Gadugi"/>
            </a:endParaRPr>
          </a:p>
          <a:p>
            <a:pPr marL="355600" marR="992505" indent="-342900">
              <a:lnSpc>
                <a:spcPct val="100000"/>
              </a:lnSpc>
              <a:spcBef>
                <a:spcPts val="1200"/>
              </a:spcBef>
              <a:buFont typeface="Wingdings"/>
              <a:buChar char=""/>
              <a:tabLst>
                <a:tab pos="355600" algn="l"/>
              </a:tabLst>
            </a:pPr>
            <a:r>
              <a:rPr lang="tr-TR" sz="2400" b="1" spc="-35" dirty="0" smtClean="0">
                <a:solidFill>
                  <a:srgbClr val="333E50"/>
                </a:solidFill>
                <a:latin typeface="Gadugi"/>
                <a:cs typeface="Gadugi"/>
              </a:rPr>
              <a:t>Ya</a:t>
            </a:r>
            <a:r>
              <a:rPr lang="tr-TR" sz="2400" b="1" spc="-35" dirty="0" smtClean="0">
                <a:solidFill>
                  <a:srgbClr val="333E50"/>
                </a:solidFill>
                <a:latin typeface="Arial"/>
                <a:cs typeface="Arial"/>
              </a:rPr>
              <a:t>ş</a:t>
            </a:r>
            <a:r>
              <a:rPr lang="tr-TR" sz="2400" b="1" spc="-35" dirty="0" smtClean="0">
                <a:solidFill>
                  <a:srgbClr val="333E50"/>
                </a:solidFill>
                <a:latin typeface="Gadugi"/>
                <a:cs typeface="Gadugi"/>
              </a:rPr>
              <a:t>ının </a:t>
            </a:r>
            <a:r>
              <a:rPr lang="tr-TR" sz="2400" b="1" spc="-5" dirty="0" smtClean="0">
                <a:solidFill>
                  <a:srgbClr val="333E50"/>
                </a:solidFill>
                <a:latin typeface="Gadugi"/>
                <a:cs typeface="Gadugi"/>
              </a:rPr>
              <a:t>gerisinde davranı</a:t>
            </a:r>
            <a:r>
              <a:rPr lang="tr-TR" sz="2400" b="1" spc="-5" dirty="0" smtClean="0">
                <a:solidFill>
                  <a:srgbClr val="333E50"/>
                </a:solidFill>
                <a:latin typeface="Arial"/>
                <a:cs typeface="Arial"/>
              </a:rPr>
              <a:t>ş</a:t>
            </a:r>
            <a:r>
              <a:rPr lang="tr-TR" sz="2400" b="1" spc="-5" dirty="0" smtClean="0">
                <a:solidFill>
                  <a:srgbClr val="333E50"/>
                </a:solidFill>
                <a:latin typeface="Gadugi"/>
                <a:cs typeface="Gadugi"/>
              </a:rPr>
              <a:t>lar  sergileme</a:t>
            </a:r>
            <a:endParaRPr lang="tr-TR" sz="2400" dirty="0" smtClean="0">
              <a:latin typeface="Gadugi"/>
              <a:cs typeface="Gadugi"/>
            </a:endParaRPr>
          </a:p>
          <a:p>
            <a:pPr marL="355600" indent="-342900">
              <a:lnSpc>
                <a:spcPct val="100000"/>
              </a:lnSpc>
              <a:spcBef>
                <a:spcPts val="1205"/>
              </a:spcBef>
              <a:buClr>
                <a:srgbClr val="333E50"/>
              </a:buClr>
              <a:buFont typeface="Wingdings"/>
              <a:buChar char=""/>
              <a:tabLst>
                <a:tab pos="355600" algn="l"/>
              </a:tabLst>
            </a:pPr>
            <a:r>
              <a:rPr lang="tr-TR" sz="2400" b="1" spc="-35" dirty="0" smtClean="0">
                <a:solidFill>
                  <a:srgbClr val="4471C4"/>
                </a:solidFill>
                <a:latin typeface="Gadugi"/>
                <a:cs typeface="Gadugi"/>
              </a:rPr>
              <a:t>Tuvalet </a:t>
            </a:r>
            <a:r>
              <a:rPr lang="tr-TR" sz="2400" b="1" spc="-5" dirty="0" smtClean="0">
                <a:solidFill>
                  <a:srgbClr val="4471C4"/>
                </a:solidFill>
                <a:latin typeface="Gadugi"/>
                <a:cs typeface="Gadugi"/>
              </a:rPr>
              <a:t>alı</a:t>
            </a:r>
            <a:r>
              <a:rPr lang="tr-TR" sz="2400" b="1" spc="-5" dirty="0" smtClean="0">
                <a:solidFill>
                  <a:srgbClr val="4471C4"/>
                </a:solidFill>
                <a:latin typeface="Arial"/>
                <a:cs typeface="Arial"/>
              </a:rPr>
              <a:t>ş</a:t>
            </a:r>
            <a:r>
              <a:rPr lang="tr-TR" sz="2400" b="1" spc="-5" dirty="0" smtClean="0">
                <a:solidFill>
                  <a:srgbClr val="4471C4"/>
                </a:solidFill>
                <a:latin typeface="Gadugi"/>
                <a:cs typeface="Gadugi"/>
              </a:rPr>
              <a:t>kanlı</a:t>
            </a:r>
            <a:r>
              <a:rPr lang="tr-TR" sz="2400" b="1" spc="-5" dirty="0" smtClean="0">
                <a:solidFill>
                  <a:srgbClr val="4471C4"/>
                </a:solidFill>
                <a:latin typeface="Arial"/>
                <a:cs typeface="Arial"/>
              </a:rPr>
              <a:t>ğ</a:t>
            </a:r>
            <a:r>
              <a:rPr lang="tr-TR" sz="2400" b="1" spc="-5" dirty="0" smtClean="0">
                <a:solidFill>
                  <a:srgbClr val="4471C4"/>
                </a:solidFill>
                <a:latin typeface="Gadugi"/>
                <a:cs typeface="Gadugi"/>
              </a:rPr>
              <a:t>ı </a:t>
            </a:r>
            <a:r>
              <a:rPr lang="tr-TR" sz="2400" b="1" spc="-20" dirty="0" smtClean="0">
                <a:solidFill>
                  <a:srgbClr val="4471C4"/>
                </a:solidFill>
                <a:latin typeface="Gadugi"/>
                <a:cs typeface="Gadugi"/>
              </a:rPr>
              <a:t>ve</a:t>
            </a:r>
            <a:r>
              <a:rPr lang="tr-TR" sz="2400" b="1" spc="40" dirty="0" smtClean="0">
                <a:solidFill>
                  <a:srgbClr val="4471C4"/>
                </a:solidFill>
                <a:latin typeface="Gadugi"/>
                <a:cs typeface="Gadugi"/>
              </a:rPr>
              <a:t> </a:t>
            </a:r>
            <a:r>
              <a:rPr lang="tr-TR" sz="2400" b="1" spc="-10" dirty="0" smtClean="0">
                <a:solidFill>
                  <a:srgbClr val="4471C4"/>
                </a:solidFill>
                <a:latin typeface="Gadugi"/>
                <a:cs typeface="Gadugi"/>
              </a:rPr>
              <a:t>konu</a:t>
            </a:r>
            <a:r>
              <a:rPr lang="tr-TR" sz="2400" b="1" spc="-10" dirty="0" smtClean="0">
                <a:solidFill>
                  <a:srgbClr val="4471C4"/>
                </a:solidFill>
                <a:latin typeface="Arial"/>
                <a:cs typeface="Arial"/>
              </a:rPr>
              <a:t>ş</a:t>
            </a:r>
            <a:r>
              <a:rPr lang="tr-TR" sz="2400" b="1" spc="-10" dirty="0" smtClean="0">
                <a:solidFill>
                  <a:srgbClr val="4471C4"/>
                </a:solidFill>
                <a:latin typeface="Gadugi"/>
                <a:cs typeface="Gadugi"/>
              </a:rPr>
              <a:t>ma</a:t>
            </a:r>
            <a:endParaRPr lang="tr-TR" sz="2400" dirty="0" smtClean="0">
              <a:latin typeface="Gadugi"/>
              <a:cs typeface="Gadugi"/>
            </a:endParaRPr>
          </a:p>
          <a:p>
            <a:pPr marL="355600">
              <a:lnSpc>
                <a:spcPct val="100000"/>
              </a:lnSpc>
            </a:pPr>
            <a:r>
              <a:rPr lang="tr-TR" sz="2400" b="1" spc="-5" dirty="0" smtClean="0">
                <a:solidFill>
                  <a:srgbClr val="4471C4"/>
                </a:solidFill>
                <a:latin typeface="Gadugi"/>
                <a:cs typeface="Gadugi"/>
              </a:rPr>
              <a:t>becerilerinde</a:t>
            </a:r>
            <a:r>
              <a:rPr lang="tr-TR" sz="2400" b="1" spc="-10" dirty="0" smtClean="0">
                <a:solidFill>
                  <a:srgbClr val="4471C4"/>
                </a:solidFill>
                <a:latin typeface="Gadugi"/>
                <a:cs typeface="Gadugi"/>
              </a:rPr>
              <a:t> </a:t>
            </a:r>
            <a:r>
              <a:rPr lang="tr-TR" sz="2400" b="1" spc="-5" dirty="0" smtClean="0">
                <a:solidFill>
                  <a:srgbClr val="4471C4"/>
                </a:solidFill>
                <a:latin typeface="Gadugi"/>
                <a:cs typeface="Gadugi"/>
              </a:rPr>
              <a:t>gerileme</a:t>
            </a:r>
            <a:endParaRPr lang="tr-TR" sz="2400" dirty="0">
              <a:latin typeface="Gadugi"/>
              <a:cs typeface="Gadugi"/>
            </a:endParaRPr>
          </a:p>
        </p:txBody>
      </p:sp>
      <p:sp>
        <p:nvSpPr>
          <p:cNvPr id="6" name="object 3"/>
          <p:cNvSpPr/>
          <p:nvPr/>
        </p:nvSpPr>
        <p:spPr>
          <a:xfrm>
            <a:off x="6781800" y="1981200"/>
            <a:ext cx="3053335" cy="12960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8794" y="470408"/>
            <a:ext cx="10744200" cy="452120"/>
          </a:xfrm>
          <a:prstGeom prst="rect">
            <a:avLst/>
          </a:prstGeom>
        </p:spPr>
        <p:txBody>
          <a:bodyPr vert="horz" wrap="square" lIns="0" tIns="12065" rIns="0" bIns="0" rtlCol="0">
            <a:spAutoFit/>
          </a:bodyPr>
          <a:lstStyle/>
          <a:p>
            <a:pPr marL="12700">
              <a:lnSpc>
                <a:spcPct val="100000"/>
              </a:lnSpc>
              <a:spcBef>
                <a:spcPts val="95"/>
              </a:spcBef>
            </a:pPr>
            <a:r>
              <a:rPr sz="2800" spc="-5" dirty="0"/>
              <a:t>KADINA </a:t>
            </a:r>
            <a:r>
              <a:rPr sz="2800" spc="-25" dirty="0"/>
              <a:t>YÖNELİK </a:t>
            </a:r>
            <a:r>
              <a:rPr sz="2800" spc="-5" dirty="0"/>
              <a:t>ŞİDDETİN </a:t>
            </a:r>
            <a:r>
              <a:rPr sz="2800" spc="-15" dirty="0"/>
              <a:t>KÜÇÜK ÇOCUKLARDAKİ </a:t>
            </a:r>
            <a:r>
              <a:rPr sz="2800" spc="-20" dirty="0"/>
              <a:t>SAĞLIK </a:t>
            </a:r>
            <a:r>
              <a:rPr sz="2800" spc="-5" dirty="0"/>
              <a:t>SONUÇLARI</a:t>
            </a:r>
            <a:r>
              <a:rPr sz="2800" spc="385" dirty="0"/>
              <a:t> </a:t>
            </a:r>
            <a:r>
              <a:rPr sz="2800" spc="-5" dirty="0"/>
              <a:t>2</a:t>
            </a:r>
            <a:endParaRPr sz="2800"/>
          </a:p>
        </p:txBody>
      </p:sp>
      <p:sp>
        <p:nvSpPr>
          <p:cNvPr id="3" name="object 3"/>
          <p:cNvSpPr/>
          <p:nvPr/>
        </p:nvSpPr>
        <p:spPr>
          <a:xfrm>
            <a:off x="5181600" y="4876800"/>
            <a:ext cx="3586734" cy="129603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486400" y="1447800"/>
            <a:ext cx="5589270" cy="2598147"/>
          </a:xfrm>
          <a:prstGeom prst="rect">
            <a:avLst/>
          </a:prstGeom>
        </p:spPr>
        <p:txBody>
          <a:bodyPr vert="horz" wrap="square" lIns="0" tIns="12700" rIns="0" bIns="0" rtlCol="0">
            <a:spAutoFit/>
          </a:bodyPr>
          <a:lstStyle/>
          <a:p>
            <a:pPr marL="355600" marR="5080" indent="-342900">
              <a:lnSpc>
                <a:spcPct val="100000"/>
              </a:lnSpc>
              <a:buFont typeface="Wingdings"/>
              <a:buChar char=""/>
              <a:tabLst>
                <a:tab pos="355600" algn="l"/>
              </a:tabLst>
            </a:pPr>
            <a:r>
              <a:rPr sz="2400" b="1" spc="0" dirty="0" err="1" smtClean="0">
                <a:solidFill>
                  <a:srgbClr val="333E50"/>
                </a:solidFill>
                <a:latin typeface="Gadugi"/>
                <a:cs typeface="Gadugi"/>
              </a:rPr>
              <a:t>Kızgınlık</a:t>
            </a:r>
            <a:r>
              <a:rPr sz="2400" b="1" spc="0" dirty="0">
                <a:solidFill>
                  <a:srgbClr val="333E50"/>
                </a:solidFill>
                <a:latin typeface="Gadugi"/>
                <a:cs typeface="Gadugi"/>
              </a:rPr>
              <a:t>, </a:t>
            </a:r>
            <a:r>
              <a:rPr sz="2400" b="1" spc="5" dirty="0">
                <a:solidFill>
                  <a:srgbClr val="333E50"/>
                </a:solidFill>
                <a:latin typeface="Gadugi"/>
                <a:cs typeface="Gadugi"/>
              </a:rPr>
              <a:t>suçluluk, </a:t>
            </a:r>
            <a:r>
              <a:rPr sz="2400" b="1" dirty="0">
                <a:solidFill>
                  <a:srgbClr val="333E50"/>
                </a:solidFill>
                <a:latin typeface="Gadugi"/>
                <a:cs typeface="Gadugi"/>
              </a:rPr>
              <a:t>güvensizlik,  </a:t>
            </a:r>
            <a:r>
              <a:rPr sz="2400" b="1" spc="0" dirty="0">
                <a:solidFill>
                  <a:srgbClr val="333E50"/>
                </a:solidFill>
                <a:latin typeface="Gadugi"/>
                <a:cs typeface="Gadugi"/>
              </a:rPr>
              <a:t>yalnızlık, </a:t>
            </a:r>
            <a:r>
              <a:rPr sz="2400" b="1" spc="-10" dirty="0">
                <a:solidFill>
                  <a:srgbClr val="333E50"/>
                </a:solidFill>
                <a:latin typeface="Gadugi"/>
                <a:cs typeface="Gadugi"/>
              </a:rPr>
              <a:t>korku, </a:t>
            </a:r>
            <a:r>
              <a:rPr sz="2400" b="1" spc="-5" dirty="0">
                <a:solidFill>
                  <a:srgbClr val="333E50"/>
                </a:solidFill>
                <a:latin typeface="Gadugi"/>
                <a:cs typeface="Gadugi"/>
              </a:rPr>
              <a:t>güçsüzlük duyguları  </a:t>
            </a:r>
            <a:r>
              <a:rPr sz="2400" b="1" spc="-20" dirty="0">
                <a:solidFill>
                  <a:srgbClr val="333E50"/>
                </a:solidFill>
                <a:latin typeface="Gadugi"/>
                <a:cs typeface="Gadugi"/>
              </a:rPr>
              <a:t>ve </a:t>
            </a:r>
            <a:r>
              <a:rPr sz="2400" b="1" spc="-5" dirty="0">
                <a:solidFill>
                  <a:srgbClr val="333E50"/>
                </a:solidFill>
                <a:latin typeface="Gadugi"/>
                <a:cs typeface="Gadugi"/>
              </a:rPr>
              <a:t>kafa karı</a:t>
            </a:r>
            <a:r>
              <a:rPr sz="2400" b="1" spc="-5" dirty="0">
                <a:solidFill>
                  <a:srgbClr val="333E50"/>
                </a:solidFill>
                <a:latin typeface="Arial"/>
                <a:cs typeface="Arial"/>
              </a:rPr>
              <a:t>ş</a:t>
            </a:r>
            <a:r>
              <a:rPr sz="2400" b="1" spc="-5" dirty="0">
                <a:solidFill>
                  <a:srgbClr val="333E50"/>
                </a:solidFill>
                <a:latin typeface="Gadugi"/>
                <a:cs typeface="Gadugi"/>
              </a:rPr>
              <a:t>ıklı</a:t>
            </a:r>
            <a:r>
              <a:rPr sz="2400" b="1" spc="-5" dirty="0">
                <a:solidFill>
                  <a:srgbClr val="333E50"/>
                </a:solidFill>
                <a:latin typeface="Arial"/>
                <a:cs typeface="Arial"/>
              </a:rPr>
              <a:t>ğ</a:t>
            </a:r>
            <a:r>
              <a:rPr sz="2400" b="1" spc="-5" dirty="0">
                <a:solidFill>
                  <a:srgbClr val="333E50"/>
                </a:solidFill>
                <a:latin typeface="Gadugi"/>
                <a:cs typeface="Gadugi"/>
              </a:rPr>
              <a:t>ı </a:t>
            </a:r>
            <a:r>
              <a:rPr sz="2400" b="1" dirty="0">
                <a:solidFill>
                  <a:srgbClr val="333E50"/>
                </a:solidFill>
                <a:latin typeface="Gadugi"/>
                <a:cs typeface="Gadugi"/>
              </a:rPr>
              <a:t>durumu</a:t>
            </a:r>
            <a:endParaRPr sz="2400" dirty="0">
              <a:latin typeface="Gadugi"/>
              <a:cs typeface="Gadugi"/>
            </a:endParaRPr>
          </a:p>
          <a:p>
            <a:pPr marL="355600" marR="143510" indent="-342900">
              <a:lnSpc>
                <a:spcPct val="100000"/>
              </a:lnSpc>
              <a:buClr>
                <a:srgbClr val="333E50"/>
              </a:buClr>
              <a:buFont typeface="Wingdings"/>
              <a:buChar char=""/>
              <a:tabLst>
                <a:tab pos="355600" algn="l"/>
              </a:tabLst>
            </a:pPr>
            <a:r>
              <a:rPr sz="2400" b="1" spc="-5" dirty="0">
                <a:solidFill>
                  <a:srgbClr val="4471C4"/>
                </a:solidFill>
                <a:latin typeface="Arial"/>
                <a:cs typeface="Arial"/>
              </a:rPr>
              <a:t>Ş</a:t>
            </a:r>
            <a:r>
              <a:rPr sz="2400" b="1" spc="-5" dirty="0">
                <a:solidFill>
                  <a:srgbClr val="4471C4"/>
                </a:solidFill>
                <a:latin typeface="Gadugi"/>
                <a:cs typeface="Gadugi"/>
              </a:rPr>
              <a:t>iddet uygulayan </a:t>
            </a:r>
            <a:r>
              <a:rPr sz="2400" b="1" spc="-15" dirty="0">
                <a:solidFill>
                  <a:srgbClr val="4471C4"/>
                </a:solidFill>
                <a:latin typeface="Gadugi"/>
                <a:cs typeface="Gadugi"/>
              </a:rPr>
              <a:t>ve </a:t>
            </a:r>
            <a:r>
              <a:rPr sz="2400" b="1" spc="-5" dirty="0">
                <a:solidFill>
                  <a:srgbClr val="4471C4"/>
                </a:solidFill>
                <a:latin typeface="Gadugi"/>
                <a:cs typeface="Gadugi"/>
              </a:rPr>
              <a:t>uygulanan  </a:t>
            </a:r>
            <a:r>
              <a:rPr sz="2400" b="1" spc="-10" dirty="0">
                <a:solidFill>
                  <a:srgbClr val="4471C4"/>
                </a:solidFill>
                <a:latin typeface="Gadugi"/>
                <a:cs typeface="Gadugi"/>
              </a:rPr>
              <a:t>ebeveyne </a:t>
            </a:r>
            <a:r>
              <a:rPr sz="2400" b="1" spc="-5" dirty="0" err="1">
                <a:solidFill>
                  <a:srgbClr val="4471C4"/>
                </a:solidFill>
                <a:latin typeface="Gadugi"/>
                <a:cs typeface="Gadugi"/>
              </a:rPr>
              <a:t>kar</a:t>
            </a:r>
            <a:r>
              <a:rPr sz="2400" b="1" spc="-5" dirty="0" err="1">
                <a:solidFill>
                  <a:srgbClr val="4471C4"/>
                </a:solidFill>
                <a:latin typeface="Arial"/>
                <a:cs typeface="Arial"/>
              </a:rPr>
              <a:t>ş</a:t>
            </a:r>
            <a:r>
              <a:rPr sz="2400" b="1" spc="-5" dirty="0" err="1">
                <a:solidFill>
                  <a:srgbClr val="4471C4"/>
                </a:solidFill>
                <a:latin typeface="Gadugi"/>
                <a:cs typeface="Gadugi"/>
              </a:rPr>
              <a:t>ı</a:t>
            </a:r>
            <a:r>
              <a:rPr sz="2400" b="1" spc="-5" dirty="0">
                <a:solidFill>
                  <a:srgbClr val="4471C4"/>
                </a:solidFill>
                <a:latin typeface="Gadugi"/>
                <a:cs typeface="Gadugi"/>
              </a:rPr>
              <a:t> </a:t>
            </a:r>
            <a:r>
              <a:rPr lang="tr-TR" sz="2400" b="1" spc="-10" dirty="0" smtClean="0">
                <a:solidFill>
                  <a:srgbClr val="4471C4"/>
                </a:solidFill>
                <a:latin typeface="Gadugi"/>
                <a:cs typeface="Gadugi"/>
              </a:rPr>
              <a:t>çelişkili</a:t>
            </a:r>
            <a:r>
              <a:rPr sz="2400" b="1" spc="-10" dirty="0" smtClean="0">
                <a:solidFill>
                  <a:srgbClr val="4471C4"/>
                </a:solidFill>
                <a:latin typeface="Gadugi"/>
                <a:cs typeface="Gadugi"/>
              </a:rPr>
              <a:t> </a:t>
            </a:r>
            <a:r>
              <a:rPr sz="2400" b="1" spc="-10" dirty="0">
                <a:solidFill>
                  <a:srgbClr val="4471C4"/>
                </a:solidFill>
                <a:latin typeface="Gadugi"/>
                <a:cs typeface="Gadugi"/>
              </a:rPr>
              <a:t>duygular  </a:t>
            </a:r>
            <a:r>
              <a:rPr sz="2400" b="1" spc="-5" dirty="0">
                <a:solidFill>
                  <a:srgbClr val="4471C4"/>
                </a:solidFill>
                <a:latin typeface="Gadugi"/>
                <a:cs typeface="Gadugi"/>
              </a:rPr>
              <a:t>besleme</a:t>
            </a:r>
            <a:endParaRPr sz="2400" dirty="0">
              <a:latin typeface="Gadugi"/>
              <a:cs typeface="Gadugi"/>
            </a:endParaRPr>
          </a:p>
        </p:txBody>
      </p:sp>
      <p:sp>
        <p:nvSpPr>
          <p:cNvPr id="5" name="4 Dikdörtgen"/>
          <p:cNvSpPr/>
          <p:nvPr/>
        </p:nvSpPr>
        <p:spPr>
          <a:xfrm>
            <a:off x="228600" y="1905000"/>
            <a:ext cx="4953000" cy="3785652"/>
          </a:xfrm>
          <a:prstGeom prst="rect">
            <a:avLst/>
          </a:prstGeom>
        </p:spPr>
        <p:txBody>
          <a:bodyPr wrap="square">
            <a:spAutoFit/>
          </a:bodyPr>
          <a:lstStyle/>
          <a:p>
            <a:pPr marL="355600" indent="-342900">
              <a:lnSpc>
                <a:spcPct val="100000"/>
              </a:lnSpc>
              <a:spcBef>
                <a:spcPts val="100"/>
              </a:spcBef>
              <a:buFont typeface="Wingdings"/>
              <a:buChar char=""/>
              <a:tabLst>
                <a:tab pos="355600" algn="l"/>
              </a:tabLst>
            </a:pPr>
            <a:r>
              <a:rPr lang="tr-TR" sz="2400" b="1" spc="-5" dirty="0" smtClean="0">
                <a:solidFill>
                  <a:srgbClr val="333E50"/>
                </a:solidFill>
                <a:latin typeface="Gadugi"/>
                <a:cs typeface="Gadugi"/>
              </a:rPr>
              <a:t>Uyku</a:t>
            </a:r>
            <a:r>
              <a:rPr lang="tr-TR" sz="2400" b="1" spc="-20" dirty="0" smtClean="0">
                <a:solidFill>
                  <a:srgbClr val="333E50"/>
                </a:solidFill>
                <a:latin typeface="Gadugi"/>
                <a:cs typeface="Gadugi"/>
              </a:rPr>
              <a:t> </a:t>
            </a:r>
            <a:r>
              <a:rPr lang="tr-TR" sz="2400" b="1" spc="-5" dirty="0" smtClean="0">
                <a:solidFill>
                  <a:srgbClr val="333E50"/>
                </a:solidFill>
                <a:latin typeface="Gadugi"/>
                <a:cs typeface="Gadugi"/>
              </a:rPr>
              <a:t>bozuklukları</a:t>
            </a:r>
            <a:endParaRPr lang="tr-TR" sz="2400" dirty="0" smtClean="0">
              <a:latin typeface="Gadugi"/>
              <a:cs typeface="Gadugi"/>
            </a:endParaRPr>
          </a:p>
          <a:p>
            <a:pPr marL="355600" indent="-342900">
              <a:lnSpc>
                <a:spcPct val="100000"/>
              </a:lnSpc>
              <a:buClr>
                <a:srgbClr val="333E50"/>
              </a:buClr>
              <a:buFont typeface="Wingdings"/>
              <a:buChar char=""/>
              <a:tabLst>
                <a:tab pos="355600" algn="l"/>
              </a:tabLst>
            </a:pPr>
            <a:r>
              <a:rPr lang="tr-TR" sz="2400" b="1" spc="-5" dirty="0" smtClean="0">
                <a:solidFill>
                  <a:srgbClr val="4471C4"/>
                </a:solidFill>
                <a:latin typeface="Gadugi"/>
                <a:cs typeface="Gadugi"/>
              </a:rPr>
              <a:t>Karabasanlar</a:t>
            </a:r>
            <a:r>
              <a:rPr lang="tr-TR" sz="2400" b="1" spc="-50" dirty="0" smtClean="0">
                <a:solidFill>
                  <a:srgbClr val="4471C4"/>
                </a:solidFill>
                <a:latin typeface="Gadugi"/>
                <a:cs typeface="Gadugi"/>
              </a:rPr>
              <a:t> </a:t>
            </a:r>
            <a:r>
              <a:rPr lang="tr-TR" sz="2400" b="1" spc="-5" dirty="0" smtClean="0">
                <a:solidFill>
                  <a:srgbClr val="4471C4"/>
                </a:solidFill>
                <a:latin typeface="Gadugi"/>
                <a:cs typeface="Gadugi"/>
              </a:rPr>
              <a:t>görme</a:t>
            </a:r>
            <a:endParaRPr lang="tr-TR" sz="2400" dirty="0" smtClean="0">
              <a:latin typeface="Gadugi"/>
              <a:cs typeface="Gadugi"/>
            </a:endParaRPr>
          </a:p>
          <a:p>
            <a:pPr marL="355600" indent="-342900">
              <a:lnSpc>
                <a:spcPct val="100000"/>
              </a:lnSpc>
              <a:buFont typeface="Wingdings"/>
              <a:buChar char=""/>
              <a:tabLst>
                <a:tab pos="355600" algn="l"/>
              </a:tabLst>
            </a:pPr>
            <a:r>
              <a:rPr lang="tr-TR" sz="2400" b="1" spc="-5" dirty="0" smtClean="0">
                <a:solidFill>
                  <a:srgbClr val="333E50"/>
                </a:solidFill>
                <a:latin typeface="Arial"/>
                <a:cs typeface="Arial"/>
              </a:rPr>
              <a:t>İ</a:t>
            </a:r>
            <a:r>
              <a:rPr lang="tr-TR" sz="2400" b="1" spc="-5" dirty="0" smtClean="0">
                <a:solidFill>
                  <a:srgbClr val="333E50"/>
                </a:solidFill>
                <a:latin typeface="Gadugi"/>
                <a:cs typeface="Gadugi"/>
              </a:rPr>
              <a:t>rkilmeler</a:t>
            </a:r>
            <a:endParaRPr lang="tr-TR" sz="2400" dirty="0" smtClean="0">
              <a:latin typeface="Gadugi"/>
              <a:cs typeface="Gadugi"/>
            </a:endParaRPr>
          </a:p>
          <a:p>
            <a:pPr marL="355600" indent="-342900">
              <a:lnSpc>
                <a:spcPct val="100000"/>
              </a:lnSpc>
              <a:buClr>
                <a:srgbClr val="333E50"/>
              </a:buClr>
              <a:buFont typeface="Wingdings"/>
              <a:buChar char=""/>
              <a:tabLst>
                <a:tab pos="355600" algn="l"/>
              </a:tabLst>
            </a:pPr>
            <a:r>
              <a:rPr lang="tr-TR" sz="2400" b="1" spc="-50" dirty="0" smtClean="0">
                <a:solidFill>
                  <a:srgbClr val="4471C4"/>
                </a:solidFill>
                <a:latin typeface="Gadugi"/>
                <a:cs typeface="Gadugi"/>
              </a:rPr>
              <a:t>Yatak</a:t>
            </a:r>
            <a:r>
              <a:rPr lang="tr-TR" sz="2400" b="1" spc="-15" dirty="0" smtClean="0">
                <a:solidFill>
                  <a:srgbClr val="4471C4"/>
                </a:solidFill>
                <a:latin typeface="Gadugi"/>
                <a:cs typeface="Gadugi"/>
              </a:rPr>
              <a:t> </a:t>
            </a:r>
            <a:r>
              <a:rPr lang="tr-TR" sz="2400" b="1" spc="-5" dirty="0" smtClean="0">
                <a:solidFill>
                  <a:srgbClr val="4471C4"/>
                </a:solidFill>
                <a:latin typeface="Gadugi"/>
                <a:cs typeface="Gadugi"/>
              </a:rPr>
              <a:t>ıslatma</a:t>
            </a:r>
            <a:endParaRPr lang="tr-TR" sz="2400" dirty="0" smtClean="0">
              <a:latin typeface="Gadugi"/>
              <a:cs typeface="Gadugi"/>
            </a:endParaRPr>
          </a:p>
          <a:p>
            <a:pPr marL="355600" indent="-342900">
              <a:lnSpc>
                <a:spcPct val="100000"/>
              </a:lnSpc>
              <a:buFont typeface="Wingdings"/>
              <a:buChar char=""/>
              <a:tabLst>
                <a:tab pos="355600" algn="l"/>
              </a:tabLst>
            </a:pPr>
            <a:r>
              <a:rPr lang="tr-TR" sz="2400" b="1" spc="-10" dirty="0" smtClean="0">
                <a:solidFill>
                  <a:srgbClr val="333E50"/>
                </a:solidFill>
                <a:latin typeface="Gadugi"/>
                <a:cs typeface="Gadugi"/>
              </a:rPr>
              <a:t>Öfke </a:t>
            </a:r>
            <a:r>
              <a:rPr lang="tr-TR" sz="2400" b="1" spc="-5" dirty="0" smtClean="0">
                <a:solidFill>
                  <a:srgbClr val="333E50"/>
                </a:solidFill>
                <a:latin typeface="Gadugi"/>
                <a:cs typeface="Gadugi"/>
              </a:rPr>
              <a:t>nöbetlerine</a:t>
            </a:r>
            <a:r>
              <a:rPr lang="tr-TR" sz="2400" b="1" spc="5" dirty="0" smtClean="0">
                <a:solidFill>
                  <a:srgbClr val="333E50"/>
                </a:solidFill>
                <a:latin typeface="Gadugi"/>
                <a:cs typeface="Gadugi"/>
              </a:rPr>
              <a:t> </a:t>
            </a:r>
            <a:r>
              <a:rPr lang="tr-TR" sz="2400" b="1" spc="-5" dirty="0" smtClean="0">
                <a:solidFill>
                  <a:srgbClr val="333E50"/>
                </a:solidFill>
                <a:latin typeface="Gadugi"/>
                <a:cs typeface="Gadugi"/>
              </a:rPr>
              <a:t>kapılma</a:t>
            </a:r>
            <a:endParaRPr lang="tr-TR" sz="2400" dirty="0" smtClean="0">
              <a:latin typeface="Gadugi"/>
              <a:cs typeface="Gadugi"/>
            </a:endParaRPr>
          </a:p>
          <a:p>
            <a:pPr marL="355600" indent="-342900">
              <a:lnSpc>
                <a:spcPct val="100000"/>
              </a:lnSpc>
              <a:buClr>
                <a:srgbClr val="333E50"/>
              </a:buClr>
              <a:buFont typeface="Wingdings"/>
              <a:buChar char=""/>
              <a:tabLst>
                <a:tab pos="355600" algn="l"/>
              </a:tabLst>
            </a:pPr>
            <a:r>
              <a:rPr lang="tr-TR" sz="2400" b="1" dirty="0" smtClean="0">
                <a:solidFill>
                  <a:srgbClr val="4471C4"/>
                </a:solidFill>
                <a:latin typeface="Gadugi"/>
                <a:cs typeface="Gadugi"/>
              </a:rPr>
              <a:t>Öz </a:t>
            </a:r>
            <a:r>
              <a:rPr lang="tr-TR" sz="2400" b="1" spc="-5" dirty="0" smtClean="0">
                <a:solidFill>
                  <a:srgbClr val="4471C4"/>
                </a:solidFill>
                <a:latin typeface="Gadugi"/>
                <a:cs typeface="Gadugi"/>
              </a:rPr>
              <a:t>de</a:t>
            </a:r>
            <a:r>
              <a:rPr lang="tr-TR" sz="2400" b="1" spc="-5" dirty="0" smtClean="0">
                <a:solidFill>
                  <a:srgbClr val="4471C4"/>
                </a:solidFill>
                <a:latin typeface="Arial"/>
                <a:cs typeface="Arial"/>
              </a:rPr>
              <a:t>ğ</a:t>
            </a:r>
            <a:r>
              <a:rPr lang="tr-TR" sz="2400" b="1" spc="-5" dirty="0" smtClean="0">
                <a:solidFill>
                  <a:srgbClr val="4471C4"/>
                </a:solidFill>
                <a:latin typeface="Gadugi"/>
                <a:cs typeface="Gadugi"/>
              </a:rPr>
              <a:t>erlilik </a:t>
            </a:r>
            <a:r>
              <a:rPr lang="tr-TR" sz="2400" b="1" spc="-10" dirty="0" smtClean="0">
                <a:solidFill>
                  <a:srgbClr val="4471C4"/>
                </a:solidFill>
                <a:latin typeface="Gadugi"/>
                <a:cs typeface="Gadugi"/>
              </a:rPr>
              <a:t>duygusunda</a:t>
            </a:r>
            <a:r>
              <a:rPr lang="tr-TR" sz="2400" b="1" spc="-25" dirty="0" smtClean="0">
                <a:solidFill>
                  <a:srgbClr val="4471C4"/>
                </a:solidFill>
                <a:latin typeface="Gadugi"/>
                <a:cs typeface="Gadugi"/>
              </a:rPr>
              <a:t> </a:t>
            </a:r>
            <a:r>
              <a:rPr lang="tr-TR" sz="2400" b="1" spc="-5" dirty="0" smtClean="0">
                <a:solidFill>
                  <a:srgbClr val="4471C4"/>
                </a:solidFill>
                <a:latin typeface="Gadugi"/>
                <a:cs typeface="Gadugi"/>
              </a:rPr>
              <a:t>azalma</a:t>
            </a:r>
            <a:endParaRPr lang="tr-TR" sz="2400" dirty="0" smtClean="0">
              <a:latin typeface="Gadugi"/>
              <a:cs typeface="Gadugi"/>
            </a:endParaRPr>
          </a:p>
          <a:p>
            <a:pPr marL="355600" indent="-342900">
              <a:lnSpc>
                <a:spcPct val="100000"/>
              </a:lnSpc>
              <a:spcBef>
                <a:spcPts val="5"/>
              </a:spcBef>
              <a:buFont typeface="Wingdings"/>
              <a:buChar char=""/>
              <a:tabLst>
                <a:tab pos="355600" algn="l"/>
              </a:tabLst>
            </a:pPr>
            <a:r>
              <a:rPr lang="tr-TR" sz="2400" b="1" spc="-10" dirty="0" smtClean="0">
                <a:solidFill>
                  <a:srgbClr val="333E50"/>
                </a:solidFill>
                <a:latin typeface="Gadugi"/>
                <a:cs typeface="Gadugi"/>
              </a:rPr>
              <a:t>Kendine </a:t>
            </a:r>
            <a:r>
              <a:rPr lang="tr-TR" sz="2400" b="1" dirty="0" smtClean="0">
                <a:solidFill>
                  <a:srgbClr val="333E50"/>
                </a:solidFill>
                <a:latin typeface="Gadugi"/>
                <a:cs typeface="Gadugi"/>
              </a:rPr>
              <a:t>zarar </a:t>
            </a:r>
            <a:r>
              <a:rPr lang="tr-TR" sz="2400" b="1" spc="-10" dirty="0" smtClean="0">
                <a:solidFill>
                  <a:srgbClr val="333E50"/>
                </a:solidFill>
                <a:latin typeface="Gadugi"/>
                <a:cs typeface="Gadugi"/>
              </a:rPr>
              <a:t>verme</a:t>
            </a:r>
            <a:r>
              <a:rPr lang="tr-TR" sz="2400" b="1" spc="-40" dirty="0" smtClean="0">
                <a:solidFill>
                  <a:srgbClr val="333E50"/>
                </a:solidFill>
                <a:latin typeface="Gadugi"/>
                <a:cs typeface="Gadugi"/>
              </a:rPr>
              <a:t> </a:t>
            </a:r>
            <a:r>
              <a:rPr lang="tr-TR" sz="2400" b="1" spc="-5" dirty="0" smtClean="0">
                <a:solidFill>
                  <a:srgbClr val="333E50"/>
                </a:solidFill>
                <a:latin typeface="Gadugi"/>
                <a:cs typeface="Gadugi"/>
              </a:rPr>
              <a:t>davranı</a:t>
            </a:r>
            <a:r>
              <a:rPr lang="tr-TR" sz="2400" b="1" spc="-5" dirty="0" smtClean="0">
                <a:solidFill>
                  <a:srgbClr val="333E50"/>
                </a:solidFill>
                <a:latin typeface="Arial"/>
                <a:cs typeface="Arial"/>
              </a:rPr>
              <a:t>ş</a:t>
            </a:r>
            <a:r>
              <a:rPr lang="tr-TR" sz="2400" b="1" spc="-5" dirty="0" smtClean="0">
                <a:solidFill>
                  <a:srgbClr val="333E50"/>
                </a:solidFill>
                <a:latin typeface="Gadugi"/>
                <a:cs typeface="Gadugi"/>
              </a:rPr>
              <a:t>ı,</a:t>
            </a:r>
            <a:endParaRPr lang="tr-TR" sz="2400" dirty="0" smtClean="0">
              <a:latin typeface="Gadugi"/>
              <a:cs typeface="Gadugi"/>
            </a:endParaRPr>
          </a:p>
          <a:p>
            <a:pPr marL="355600" indent="-342900">
              <a:lnSpc>
                <a:spcPct val="100000"/>
              </a:lnSpc>
              <a:buClr>
                <a:srgbClr val="333E50"/>
              </a:buClr>
              <a:buFont typeface="Wingdings"/>
              <a:buChar char=""/>
              <a:tabLst>
                <a:tab pos="355600" algn="l"/>
              </a:tabLst>
            </a:pPr>
            <a:r>
              <a:rPr lang="tr-TR" sz="2400" b="1" spc="-60" dirty="0" smtClean="0">
                <a:solidFill>
                  <a:srgbClr val="4471C4"/>
                </a:solidFill>
                <a:latin typeface="Gadugi"/>
                <a:cs typeface="Gadugi"/>
              </a:rPr>
              <a:t>Yeme</a:t>
            </a:r>
            <a:r>
              <a:rPr lang="tr-TR" sz="2400" b="1" spc="0" dirty="0" smtClean="0">
                <a:solidFill>
                  <a:srgbClr val="4471C4"/>
                </a:solidFill>
                <a:latin typeface="Gadugi"/>
                <a:cs typeface="Gadugi"/>
              </a:rPr>
              <a:t> </a:t>
            </a:r>
            <a:r>
              <a:rPr lang="tr-TR" sz="2400" b="1" spc="-5" dirty="0" smtClean="0">
                <a:solidFill>
                  <a:srgbClr val="4471C4"/>
                </a:solidFill>
                <a:latin typeface="Gadugi"/>
                <a:cs typeface="Gadugi"/>
              </a:rPr>
              <a:t>bozuklukları</a:t>
            </a:r>
            <a:endParaRPr lang="tr-TR" sz="2400" dirty="0">
              <a:latin typeface="Gadugi"/>
              <a:cs typeface="Gadug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1" y="171068"/>
            <a:ext cx="11125200" cy="878840"/>
          </a:xfrm>
          <a:prstGeom prst="rect">
            <a:avLst/>
          </a:prstGeom>
        </p:spPr>
        <p:txBody>
          <a:bodyPr vert="horz" wrap="square" lIns="0" tIns="12065" rIns="0" bIns="0" rtlCol="0">
            <a:spAutoFit/>
          </a:bodyPr>
          <a:lstStyle/>
          <a:p>
            <a:pPr marR="13335" algn="r">
              <a:lnSpc>
                <a:spcPct val="100000"/>
              </a:lnSpc>
              <a:spcBef>
                <a:spcPts val="95"/>
              </a:spcBef>
            </a:pPr>
            <a:r>
              <a:rPr sz="2800" spc="-5" dirty="0"/>
              <a:t>KADINA </a:t>
            </a:r>
            <a:r>
              <a:rPr sz="2800" spc="-25" dirty="0"/>
              <a:t>YÖNELİK </a:t>
            </a:r>
            <a:r>
              <a:rPr sz="2800" spc="-5" dirty="0"/>
              <a:t>ŞİDDETİN </a:t>
            </a:r>
            <a:r>
              <a:rPr sz="2800" spc="-15" dirty="0"/>
              <a:t>OKUL ÇAĞI ÇOCUKLARINDAKİ</a:t>
            </a:r>
            <a:r>
              <a:rPr sz="2800" spc="250" dirty="0"/>
              <a:t> </a:t>
            </a:r>
            <a:r>
              <a:rPr sz="2800" spc="-20" dirty="0"/>
              <a:t>SAĞLIK</a:t>
            </a:r>
            <a:endParaRPr sz="2800" dirty="0"/>
          </a:p>
          <a:p>
            <a:pPr marR="5080" algn="r">
              <a:lnSpc>
                <a:spcPct val="100000"/>
              </a:lnSpc>
              <a:spcBef>
                <a:spcPts val="5"/>
              </a:spcBef>
            </a:pPr>
            <a:r>
              <a:rPr sz="2800" spc="-5" dirty="0" smtClean="0"/>
              <a:t>SONUÇLARI</a:t>
            </a:r>
            <a:r>
              <a:rPr lang="tr-TR" sz="2800" spc="-5" dirty="0" smtClean="0"/>
              <a:t> 3</a:t>
            </a:r>
            <a:endParaRPr sz="2800" dirty="0"/>
          </a:p>
        </p:txBody>
      </p:sp>
      <p:sp>
        <p:nvSpPr>
          <p:cNvPr id="3" name="object 3"/>
          <p:cNvSpPr/>
          <p:nvPr/>
        </p:nvSpPr>
        <p:spPr>
          <a:xfrm>
            <a:off x="533400" y="2819400"/>
            <a:ext cx="3323716" cy="223202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747640" y="2358390"/>
            <a:ext cx="5122545" cy="3195955"/>
          </a:xfrm>
          <a:prstGeom prst="rect">
            <a:avLst/>
          </a:prstGeom>
        </p:spPr>
        <p:txBody>
          <a:bodyPr vert="horz" wrap="square" lIns="0" tIns="12700" rIns="0" bIns="0" rtlCol="0">
            <a:spAutoFit/>
          </a:bodyPr>
          <a:lstStyle/>
          <a:p>
            <a:pPr marL="355600" marR="260985" indent="-342900">
              <a:lnSpc>
                <a:spcPct val="100000"/>
              </a:lnSpc>
              <a:spcBef>
                <a:spcPts val="100"/>
              </a:spcBef>
              <a:buFont typeface="Wingdings"/>
              <a:buChar char=""/>
              <a:tabLst>
                <a:tab pos="355600" algn="l"/>
              </a:tabLst>
            </a:pPr>
            <a:r>
              <a:rPr sz="2400" b="1" spc="-35" dirty="0">
                <a:solidFill>
                  <a:srgbClr val="333E50"/>
                </a:solidFill>
                <a:latin typeface="Gadugi"/>
                <a:cs typeface="Gadugi"/>
              </a:rPr>
              <a:t>Travma </a:t>
            </a:r>
            <a:r>
              <a:rPr sz="2400" b="1" dirty="0">
                <a:solidFill>
                  <a:srgbClr val="333E50"/>
                </a:solidFill>
                <a:latin typeface="Gadugi"/>
                <a:cs typeface="Gadugi"/>
              </a:rPr>
              <a:t>sonrası </a:t>
            </a:r>
            <a:r>
              <a:rPr sz="2400" b="1" spc="-5" dirty="0">
                <a:solidFill>
                  <a:srgbClr val="333E50"/>
                </a:solidFill>
                <a:latin typeface="Gadugi"/>
                <a:cs typeface="Gadugi"/>
              </a:rPr>
              <a:t>stres bozuklu</a:t>
            </a:r>
            <a:r>
              <a:rPr sz="2400" b="1" spc="-5" dirty="0">
                <a:solidFill>
                  <a:srgbClr val="333E50"/>
                </a:solidFill>
                <a:latin typeface="Arial"/>
                <a:cs typeface="Arial"/>
              </a:rPr>
              <a:t>ğ</a:t>
            </a:r>
            <a:r>
              <a:rPr sz="2400" b="1" spc="-5" dirty="0">
                <a:solidFill>
                  <a:srgbClr val="333E50"/>
                </a:solidFill>
                <a:latin typeface="Gadugi"/>
                <a:cs typeface="Gadugi"/>
              </a:rPr>
              <a:t>u  </a:t>
            </a:r>
            <a:r>
              <a:rPr sz="2400" b="1" dirty="0">
                <a:solidFill>
                  <a:srgbClr val="333E50"/>
                </a:solidFill>
                <a:latin typeface="Gadugi"/>
                <a:cs typeface="Gadugi"/>
              </a:rPr>
              <a:t>belirtileri</a:t>
            </a:r>
            <a:endParaRPr sz="2400" dirty="0">
              <a:latin typeface="Gadugi"/>
              <a:cs typeface="Gadugi"/>
            </a:endParaRPr>
          </a:p>
          <a:p>
            <a:pPr marL="355600" marR="5080" indent="-342900">
              <a:lnSpc>
                <a:spcPct val="100000"/>
              </a:lnSpc>
              <a:spcBef>
                <a:spcPts val="1200"/>
              </a:spcBef>
              <a:buClr>
                <a:srgbClr val="333E50"/>
              </a:buClr>
              <a:buFont typeface="Wingdings"/>
              <a:buChar char=""/>
              <a:tabLst>
                <a:tab pos="355600" algn="l"/>
              </a:tabLst>
            </a:pPr>
            <a:r>
              <a:rPr sz="2400" b="1" dirty="0">
                <a:solidFill>
                  <a:srgbClr val="4471C4"/>
                </a:solidFill>
                <a:latin typeface="Arial"/>
                <a:cs typeface="Arial"/>
              </a:rPr>
              <a:t>İ</a:t>
            </a:r>
            <a:r>
              <a:rPr sz="2400" b="1" dirty="0">
                <a:solidFill>
                  <a:srgbClr val="4471C4"/>
                </a:solidFill>
                <a:latin typeface="Gadugi"/>
                <a:cs typeface="Gadugi"/>
              </a:rPr>
              <a:t>çe </a:t>
            </a:r>
            <a:r>
              <a:rPr sz="2400" b="1" spc="-5" dirty="0">
                <a:solidFill>
                  <a:srgbClr val="4471C4"/>
                </a:solidFill>
                <a:latin typeface="Gadugi"/>
                <a:cs typeface="Gadugi"/>
              </a:rPr>
              <a:t>çekilme, </a:t>
            </a:r>
            <a:r>
              <a:rPr sz="2400" b="1" spc="-10" dirty="0">
                <a:solidFill>
                  <a:srgbClr val="4471C4"/>
                </a:solidFill>
                <a:latin typeface="Gadugi"/>
                <a:cs typeface="Gadugi"/>
              </a:rPr>
              <a:t>depresyon, anksiyete  </a:t>
            </a:r>
            <a:r>
              <a:rPr sz="2400" b="1" dirty="0">
                <a:solidFill>
                  <a:srgbClr val="4471C4"/>
                </a:solidFill>
                <a:latin typeface="Gadugi"/>
                <a:cs typeface="Gadugi"/>
              </a:rPr>
              <a:t>belirtileri</a:t>
            </a:r>
            <a:endParaRPr sz="2400" dirty="0">
              <a:latin typeface="Gadugi"/>
              <a:cs typeface="Gadugi"/>
            </a:endParaRPr>
          </a:p>
          <a:p>
            <a:pPr marL="355600" indent="-342900">
              <a:lnSpc>
                <a:spcPct val="100000"/>
              </a:lnSpc>
              <a:spcBef>
                <a:spcPts val="1200"/>
              </a:spcBef>
              <a:buFont typeface="Wingdings"/>
              <a:buChar char=""/>
              <a:tabLst>
                <a:tab pos="355600" algn="l"/>
              </a:tabLst>
            </a:pPr>
            <a:r>
              <a:rPr sz="2400" b="1" spc="-5" dirty="0">
                <a:solidFill>
                  <a:srgbClr val="333E50"/>
                </a:solidFill>
                <a:latin typeface="Gadugi"/>
                <a:cs typeface="Gadugi"/>
              </a:rPr>
              <a:t>Genel </a:t>
            </a:r>
            <a:r>
              <a:rPr sz="2400" b="1" spc="-10" dirty="0">
                <a:solidFill>
                  <a:srgbClr val="333E50"/>
                </a:solidFill>
                <a:latin typeface="Gadugi"/>
                <a:cs typeface="Gadugi"/>
              </a:rPr>
              <a:t>fonksiyonellikte</a:t>
            </a:r>
            <a:r>
              <a:rPr sz="2400" b="1" dirty="0">
                <a:solidFill>
                  <a:srgbClr val="333E50"/>
                </a:solidFill>
                <a:latin typeface="Gadugi"/>
                <a:cs typeface="Gadugi"/>
              </a:rPr>
              <a:t> </a:t>
            </a:r>
            <a:r>
              <a:rPr sz="2400" b="1" spc="-5" dirty="0">
                <a:solidFill>
                  <a:srgbClr val="333E50"/>
                </a:solidFill>
                <a:latin typeface="Gadugi"/>
                <a:cs typeface="Gadugi"/>
              </a:rPr>
              <a:t>azalma</a:t>
            </a:r>
            <a:endParaRPr sz="2400" dirty="0">
              <a:latin typeface="Gadugi"/>
              <a:cs typeface="Gadugi"/>
            </a:endParaRPr>
          </a:p>
          <a:p>
            <a:pPr marL="355600" indent="-342900">
              <a:lnSpc>
                <a:spcPct val="100000"/>
              </a:lnSpc>
              <a:spcBef>
                <a:spcPts val="1200"/>
              </a:spcBef>
              <a:buClr>
                <a:srgbClr val="333E50"/>
              </a:buClr>
              <a:buFont typeface="Wingdings"/>
              <a:buChar char=""/>
              <a:tabLst>
                <a:tab pos="355600" algn="l"/>
              </a:tabLst>
            </a:pPr>
            <a:r>
              <a:rPr sz="2400" b="1" spc="-5" dirty="0">
                <a:solidFill>
                  <a:srgbClr val="4471C4"/>
                </a:solidFill>
                <a:latin typeface="Gadugi"/>
                <a:cs typeface="Gadugi"/>
              </a:rPr>
              <a:t>Okul ba</a:t>
            </a:r>
            <a:r>
              <a:rPr sz="2400" b="1" spc="-5" dirty="0">
                <a:solidFill>
                  <a:srgbClr val="4471C4"/>
                </a:solidFill>
                <a:latin typeface="Arial"/>
                <a:cs typeface="Arial"/>
              </a:rPr>
              <a:t>ş</a:t>
            </a:r>
            <a:r>
              <a:rPr sz="2400" b="1" spc="-5" dirty="0">
                <a:solidFill>
                  <a:srgbClr val="4471C4"/>
                </a:solidFill>
                <a:latin typeface="Gadugi"/>
                <a:cs typeface="Gadugi"/>
              </a:rPr>
              <a:t>arısında</a:t>
            </a:r>
            <a:r>
              <a:rPr sz="2400" b="1" spc="-35" dirty="0">
                <a:solidFill>
                  <a:srgbClr val="4471C4"/>
                </a:solidFill>
                <a:latin typeface="Gadugi"/>
                <a:cs typeface="Gadugi"/>
              </a:rPr>
              <a:t> </a:t>
            </a:r>
            <a:r>
              <a:rPr sz="2400" b="1" spc="-5" dirty="0">
                <a:solidFill>
                  <a:srgbClr val="4471C4"/>
                </a:solidFill>
                <a:latin typeface="Gadugi"/>
                <a:cs typeface="Gadugi"/>
              </a:rPr>
              <a:t>dü</a:t>
            </a:r>
            <a:r>
              <a:rPr sz="2400" b="1" spc="-5" dirty="0">
                <a:solidFill>
                  <a:srgbClr val="4471C4"/>
                </a:solidFill>
                <a:latin typeface="Arial"/>
                <a:cs typeface="Arial"/>
              </a:rPr>
              <a:t>ş</a:t>
            </a:r>
            <a:r>
              <a:rPr sz="2400" b="1" spc="-5" dirty="0">
                <a:solidFill>
                  <a:srgbClr val="4471C4"/>
                </a:solidFill>
                <a:latin typeface="Gadugi"/>
                <a:cs typeface="Gadugi"/>
              </a:rPr>
              <a:t>me</a:t>
            </a:r>
            <a:endParaRPr sz="2400" dirty="0">
              <a:latin typeface="Gadugi"/>
              <a:cs typeface="Gadugi"/>
            </a:endParaRPr>
          </a:p>
          <a:p>
            <a:pPr marL="355600" indent="-342900">
              <a:lnSpc>
                <a:spcPct val="100000"/>
              </a:lnSpc>
              <a:spcBef>
                <a:spcPts val="1200"/>
              </a:spcBef>
              <a:buFont typeface="Wingdings"/>
              <a:buChar char=""/>
              <a:tabLst>
                <a:tab pos="355600" algn="l"/>
              </a:tabLst>
            </a:pPr>
            <a:r>
              <a:rPr sz="2400" b="1" spc="-5" dirty="0">
                <a:solidFill>
                  <a:srgbClr val="333E50"/>
                </a:solidFill>
                <a:latin typeface="Gadugi"/>
                <a:cs typeface="Gadugi"/>
              </a:rPr>
              <a:t>Saldırganlık </a:t>
            </a:r>
            <a:r>
              <a:rPr sz="2400" b="1" spc="-15" dirty="0">
                <a:solidFill>
                  <a:srgbClr val="333E50"/>
                </a:solidFill>
                <a:latin typeface="Gadugi"/>
                <a:cs typeface="Gadugi"/>
              </a:rPr>
              <a:t>ve </a:t>
            </a:r>
            <a:r>
              <a:rPr sz="2400" b="1" dirty="0">
                <a:solidFill>
                  <a:srgbClr val="333E50"/>
                </a:solidFill>
                <a:latin typeface="Gadugi"/>
                <a:cs typeface="Gadugi"/>
              </a:rPr>
              <a:t>suça</a:t>
            </a:r>
            <a:r>
              <a:rPr sz="2400" b="1" spc="-10" dirty="0">
                <a:solidFill>
                  <a:srgbClr val="333E50"/>
                </a:solidFill>
                <a:latin typeface="Gadugi"/>
                <a:cs typeface="Gadugi"/>
              </a:rPr>
              <a:t> </a:t>
            </a:r>
            <a:r>
              <a:rPr sz="2400" b="1" spc="-5" dirty="0">
                <a:solidFill>
                  <a:srgbClr val="333E50"/>
                </a:solidFill>
                <a:latin typeface="Gadugi"/>
                <a:cs typeface="Gadugi"/>
              </a:rPr>
              <a:t>e</a:t>
            </a:r>
            <a:r>
              <a:rPr sz="2400" b="1" spc="-5" dirty="0">
                <a:solidFill>
                  <a:srgbClr val="333E50"/>
                </a:solidFill>
                <a:latin typeface="Arial"/>
                <a:cs typeface="Arial"/>
              </a:rPr>
              <a:t>ğ</a:t>
            </a:r>
            <a:r>
              <a:rPr sz="2400" b="1" spc="-5" dirty="0">
                <a:solidFill>
                  <a:srgbClr val="333E50"/>
                </a:solidFill>
                <a:latin typeface="Gadugi"/>
                <a:cs typeface="Gadugi"/>
              </a:rPr>
              <a:t>ilim</a:t>
            </a:r>
            <a:endParaRPr sz="2400" dirty="0">
              <a:latin typeface="Gadugi"/>
              <a:cs typeface="Gadug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8766" y="432942"/>
            <a:ext cx="9245600" cy="452120"/>
          </a:xfrm>
          <a:prstGeom prst="rect">
            <a:avLst/>
          </a:prstGeom>
        </p:spPr>
        <p:txBody>
          <a:bodyPr vert="horz" wrap="square" lIns="0" tIns="12065" rIns="0" bIns="0" rtlCol="0">
            <a:spAutoFit/>
          </a:bodyPr>
          <a:lstStyle/>
          <a:p>
            <a:pPr marL="12700">
              <a:lnSpc>
                <a:spcPct val="100000"/>
              </a:lnSpc>
              <a:spcBef>
                <a:spcPts val="95"/>
              </a:spcBef>
            </a:pPr>
            <a:r>
              <a:rPr sz="2800" spc="-5" dirty="0"/>
              <a:t>KADINA </a:t>
            </a:r>
            <a:r>
              <a:rPr sz="2800" spc="-25" dirty="0"/>
              <a:t>YÖNELİK </a:t>
            </a:r>
            <a:r>
              <a:rPr sz="2800" spc="-5" dirty="0"/>
              <a:t>ŞİDDETİN </a:t>
            </a:r>
            <a:r>
              <a:rPr sz="2800" spc="-10" dirty="0"/>
              <a:t>ERGENLERDEKİ </a:t>
            </a:r>
            <a:r>
              <a:rPr sz="2800" spc="-20" dirty="0"/>
              <a:t>SAĞLIK</a:t>
            </a:r>
            <a:r>
              <a:rPr sz="2800" spc="250" dirty="0"/>
              <a:t> </a:t>
            </a:r>
            <a:r>
              <a:rPr sz="2800" spc="-5" dirty="0"/>
              <a:t>SONUÇLARI</a:t>
            </a:r>
            <a:endParaRPr sz="2800"/>
          </a:p>
        </p:txBody>
      </p:sp>
      <p:sp>
        <p:nvSpPr>
          <p:cNvPr id="3" name="object 3"/>
          <p:cNvSpPr txBox="1"/>
          <p:nvPr/>
        </p:nvSpPr>
        <p:spPr>
          <a:xfrm>
            <a:off x="4747640" y="1411351"/>
            <a:ext cx="5245735" cy="514731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b="1" spc="-10" dirty="0">
                <a:solidFill>
                  <a:srgbClr val="333E50"/>
                </a:solidFill>
                <a:latin typeface="Gadugi"/>
                <a:cs typeface="Gadugi"/>
              </a:rPr>
              <a:t>Anksiyete</a:t>
            </a:r>
            <a:endParaRPr sz="2400">
              <a:latin typeface="Gadugi"/>
              <a:cs typeface="Gadugi"/>
            </a:endParaRPr>
          </a:p>
          <a:p>
            <a:pPr marL="355600" indent="-342900">
              <a:lnSpc>
                <a:spcPct val="100000"/>
              </a:lnSpc>
              <a:buClr>
                <a:srgbClr val="333E50"/>
              </a:buClr>
              <a:buFont typeface="Wingdings"/>
              <a:buChar char=""/>
              <a:tabLst>
                <a:tab pos="355600" algn="l"/>
              </a:tabLst>
            </a:pPr>
            <a:r>
              <a:rPr sz="2400" b="1" dirty="0">
                <a:solidFill>
                  <a:srgbClr val="4471C4"/>
                </a:solidFill>
                <a:latin typeface="Arial"/>
                <a:cs typeface="Arial"/>
              </a:rPr>
              <a:t>İ</a:t>
            </a:r>
            <a:r>
              <a:rPr sz="2400" b="1" dirty="0">
                <a:solidFill>
                  <a:srgbClr val="4471C4"/>
                </a:solidFill>
                <a:latin typeface="Gadugi"/>
                <a:cs typeface="Gadugi"/>
              </a:rPr>
              <a:t>çe</a:t>
            </a:r>
            <a:r>
              <a:rPr sz="2400" b="1" spc="-15" dirty="0">
                <a:solidFill>
                  <a:srgbClr val="4471C4"/>
                </a:solidFill>
                <a:latin typeface="Gadugi"/>
                <a:cs typeface="Gadugi"/>
              </a:rPr>
              <a:t> </a:t>
            </a:r>
            <a:r>
              <a:rPr sz="2400" b="1" dirty="0">
                <a:solidFill>
                  <a:srgbClr val="4471C4"/>
                </a:solidFill>
                <a:latin typeface="Gadugi"/>
                <a:cs typeface="Gadugi"/>
              </a:rPr>
              <a:t>çekilme</a:t>
            </a:r>
            <a:endParaRPr sz="2400">
              <a:latin typeface="Gadugi"/>
              <a:cs typeface="Gadugi"/>
            </a:endParaRPr>
          </a:p>
          <a:p>
            <a:pPr marL="355600" marR="1226820" indent="-342900">
              <a:lnSpc>
                <a:spcPct val="100000"/>
              </a:lnSpc>
              <a:buFont typeface="Wingdings"/>
              <a:buChar char=""/>
              <a:tabLst>
                <a:tab pos="355600" algn="l"/>
              </a:tabLst>
            </a:pPr>
            <a:r>
              <a:rPr sz="2400" b="1" spc="-10" dirty="0">
                <a:solidFill>
                  <a:srgbClr val="333E50"/>
                </a:solidFill>
                <a:latin typeface="Gadugi"/>
                <a:cs typeface="Gadugi"/>
              </a:rPr>
              <a:t>Duygulara </a:t>
            </a:r>
            <a:r>
              <a:rPr sz="2400" b="1" spc="-15" dirty="0">
                <a:solidFill>
                  <a:srgbClr val="333E50"/>
                </a:solidFill>
                <a:latin typeface="Gadugi"/>
                <a:cs typeface="Gadugi"/>
              </a:rPr>
              <a:t>ve </a:t>
            </a:r>
            <a:r>
              <a:rPr sz="2400" b="1" dirty="0">
                <a:solidFill>
                  <a:srgbClr val="333E50"/>
                </a:solidFill>
                <a:latin typeface="Gadugi"/>
                <a:cs typeface="Gadugi"/>
              </a:rPr>
              <a:t>a</a:t>
            </a:r>
            <a:r>
              <a:rPr sz="2400" b="1" dirty="0">
                <a:solidFill>
                  <a:srgbClr val="333E50"/>
                </a:solidFill>
                <a:latin typeface="Arial"/>
                <a:cs typeface="Arial"/>
              </a:rPr>
              <a:t>ğ</a:t>
            </a:r>
            <a:r>
              <a:rPr sz="2400" b="1" dirty="0">
                <a:solidFill>
                  <a:srgbClr val="333E50"/>
                </a:solidFill>
                <a:latin typeface="Gadugi"/>
                <a:cs typeface="Gadugi"/>
              </a:rPr>
              <a:t>rıya </a:t>
            </a:r>
            <a:r>
              <a:rPr sz="2400" b="1" spc="-5" dirty="0">
                <a:solidFill>
                  <a:srgbClr val="333E50"/>
                </a:solidFill>
                <a:latin typeface="Gadugi"/>
                <a:cs typeface="Gadugi"/>
              </a:rPr>
              <a:t>kar</a:t>
            </a:r>
            <a:r>
              <a:rPr sz="2400" b="1" spc="-5" dirty="0">
                <a:solidFill>
                  <a:srgbClr val="333E50"/>
                </a:solidFill>
                <a:latin typeface="Arial"/>
                <a:cs typeface="Arial"/>
              </a:rPr>
              <a:t>ş</a:t>
            </a:r>
            <a:r>
              <a:rPr sz="2400" b="1" spc="-5" dirty="0">
                <a:solidFill>
                  <a:srgbClr val="333E50"/>
                </a:solidFill>
                <a:latin typeface="Gadugi"/>
                <a:cs typeface="Gadugi"/>
              </a:rPr>
              <a:t>ı  duyarsızla</a:t>
            </a:r>
            <a:r>
              <a:rPr sz="2400" b="1" spc="-5" dirty="0">
                <a:solidFill>
                  <a:srgbClr val="333E50"/>
                </a:solidFill>
                <a:latin typeface="Arial"/>
                <a:cs typeface="Arial"/>
              </a:rPr>
              <a:t>ş</a:t>
            </a:r>
            <a:r>
              <a:rPr sz="2400" b="1" spc="-5" dirty="0">
                <a:solidFill>
                  <a:srgbClr val="333E50"/>
                </a:solidFill>
                <a:latin typeface="Gadugi"/>
                <a:cs typeface="Gadugi"/>
              </a:rPr>
              <a:t>ma</a:t>
            </a:r>
            <a:endParaRPr sz="2400">
              <a:latin typeface="Gadugi"/>
              <a:cs typeface="Gadugi"/>
            </a:endParaRPr>
          </a:p>
          <a:p>
            <a:pPr marL="355600" indent="-342900">
              <a:lnSpc>
                <a:spcPct val="100000"/>
              </a:lnSpc>
              <a:buClr>
                <a:srgbClr val="333E50"/>
              </a:buClr>
              <a:buFont typeface="Wingdings"/>
              <a:buChar char=""/>
              <a:tabLst>
                <a:tab pos="355600" algn="l"/>
              </a:tabLst>
            </a:pPr>
            <a:r>
              <a:rPr sz="2400" b="1" spc="-5" dirty="0">
                <a:solidFill>
                  <a:srgbClr val="4471C4"/>
                </a:solidFill>
                <a:latin typeface="Gadugi"/>
                <a:cs typeface="Gadugi"/>
              </a:rPr>
              <a:t>Davranı</a:t>
            </a:r>
            <a:r>
              <a:rPr sz="2400" b="1" spc="-5" dirty="0">
                <a:solidFill>
                  <a:srgbClr val="4471C4"/>
                </a:solidFill>
                <a:latin typeface="Arial"/>
                <a:cs typeface="Arial"/>
              </a:rPr>
              <a:t>ş</a:t>
            </a:r>
            <a:r>
              <a:rPr sz="2400" b="1" spc="-15" dirty="0">
                <a:solidFill>
                  <a:srgbClr val="4471C4"/>
                </a:solidFill>
                <a:latin typeface="Arial"/>
                <a:cs typeface="Arial"/>
              </a:rPr>
              <a:t> </a:t>
            </a:r>
            <a:r>
              <a:rPr sz="2400" b="1" spc="-5" dirty="0">
                <a:solidFill>
                  <a:srgbClr val="4471C4"/>
                </a:solidFill>
                <a:latin typeface="Gadugi"/>
                <a:cs typeface="Gadugi"/>
              </a:rPr>
              <a:t>bozuklukları</a:t>
            </a:r>
            <a:endParaRPr sz="2400">
              <a:latin typeface="Gadugi"/>
              <a:cs typeface="Gadugi"/>
            </a:endParaRPr>
          </a:p>
          <a:p>
            <a:pPr marL="355600" indent="-342900">
              <a:lnSpc>
                <a:spcPct val="100000"/>
              </a:lnSpc>
              <a:spcBef>
                <a:spcPts val="5"/>
              </a:spcBef>
              <a:buFont typeface="Wingdings"/>
              <a:buChar char=""/>
              <a:tabLst>
                <a:tab pos="355600" algn="l"/>
              </a:tabLst>
            </a:pPr>
            <a:r>
              <a:rPr sz="2400" b="1" spc="-5" dirty="0">
                <a:solidFill>
                  <a:srgbClr val="333E50"/>
                </a:solidFill>
                <a:latin typeface="Gadugi"/>
                <a:cs typeface="Gadugi"/>
              </a:rPr>
              <a:t>Genel </a:t>
            </a:r>
            <a:r>
              <a:rPr sz="2400" b="1" spc="-10" dirty="0">
                <a:solidFill>
                  <a:srgbClr val="333E50"/>
                </a:solidFill>
                <a:latin typeface="Gadugi"/>
                <a:cs typeface="Gadugi"/>
              </a:rPr>
              <a:t>fonksiyonellikte</a:t>
            </a:r>
            <a:r>
              <a:rPr sz="2400" b="1" spc="-5" dirty="0">
                <a:solidFill>
                  <a:srgbClr val="333E50"/>
                </a:solidFill>
                <a:latin typeface="Gadugi"/>
                <a:cs typeface="Gadugi"/>
              </a:rPr>
              <a:t> azalma</a:t>
            </a:r>
            <a:endParaRPr sz="2400">
              <a:latin typeface="Gadugi"/>
              <a:cs typeface="Gadugi"/>
            </a:endParaRPr>
          </a:p>
          <a:p>
            <a:pPr marL="355600" indent="-342900">
              <a:lnSpc>
                <a:spcPct val="100000"/>
              </a:lnSpc>
              <a:buClr>
                <a:srgbClr val="333E50"/>
              </a:buClr>
              <a:buFont typeface="Wingdings"/>
              <a:buChar char=""/>
              <a:tabLst>
                <a:tab pos="355600" algn="l"/>
              </a:tabLst>
            </a:pPr>
            <a:r>
              <a:rPr sz="2400" b="1" spc="5" dirty="0">
                <a:solidFill>
                  <a:srgbClr val="4471C4"/>
                </a:solidFill>
                <a:latin typeface="Gadugi"/>
                <a:cs typeface="Gadugi"/>
              </a:rPr>
              <a:t>Artmı</a:t>
            </a:r>
            <a:r>
              <a:rPr sz="2400" b="1" spc="5" dirty="0">
                <a:solidFill>
                  <a:srgbClr val="4471C4"/>
                </a:solidFill>
                <a:latin typeface="Arial"/>
                <a:cs typeface="Arial"/>
              </a:rPr>
              <a:t>ş</a:t>
            </a:r>
            <a:r>
              <a:rPr sz="2400" b="1" spc="-15" dirty="0">
                <a:solidFill>
                  <a:srgbClr val="4471C4"/>
                </a:solidFill>
                <a:latin typeface="Arial"/>
                <a:cs typeface="Arial"/>
              </a:rPr>
              <a:t> </a:t>
            </a:r>
            <a:r>
              <a:rPr sz="2400" b="1" spc="-5" dirty="0">
                <a:solidFill>
                  <a:srgbClr val="4471C4"/>
                </a:solidFill>
                <a:latin typeface="Gadugi"/>
                <a:cs typeface="Gadugi"/>
              </a:rPr>
              <a:t>saldırganlık</a:t>
            </a:r>
            <a:endParaRPr sz="2400">
              <a:latin typeface="Gadugi"/>
              <a:cs typeface="Gadugi"/>
            </a:endParaRPr>
          </a:p>
          <a:p>
            <a:pPr marL="355600" indent="-342900">
              <a:lnSpc>
                <a:spcPct val="100000"/>
              </a:lnSpc>
              <a:buFont typeface="Wingdings"/>
              <a:buChar char=""/>
              <a:tabLst>
                <a:tab pos="355600" algn="l"/>
              </a:tabLst>
            </a:pPr>
            <a:r>
              <a:rPr sz="2400" b="1" spc="-5" dirty="0">
                <a:solidFill>
                  <a:srgbClr val="333E50"/>
                </a:solidFill>
                <a:latin typeface="Gadugi"/>
                <a:cs typeface="Gadugi"/>
              </a:rPr>
              <a:t>Okul ba</a:t>
            </a:r>
            <a:r>
              <a:rPr sz="2400" b="1" spc="-5" dirty="0">
                <a:solidFill>
                  <a:srgbClr val="333E50"/>
                </a:solidFill>
                <a:latin typeface="Arial"/>
                <a:cs typeface="Arial"/>
              </a:rPr>
              <a:t>ş</a:t>
            </a:r>
            <a:r>
              <a:rPr sz="2400" b="1" spc="-5" dirty="0">
                <a:solidFill>
                  <a:srgbClr val="333E50"/>
                </a:solidFill>
                <a:latin typeface="Gadugi"/>
                <a:cs typeface="Gadugi"/>
              </a:rPr>
              <a:t>arısında</a:t>
            </a:r>
            <a:r>
              <a:rPr sz="2400" b="1" spc="-35" dirty="0">
                <a:solidFill>
                  <a:srgbClr val="333E50"/>
                </a:solidFill>
                <a:latin typeface="Gadugi"/>
                <a:cs typeface="Gadugi"/>
              </a:rPr>
              <a:t> </a:t>
            </a:r>
            <a:r>
              <a:rPr sz="2400" b="1" spc="-5" dirty="0">
                <a:solidFill>
                  <a:srgbClr val="333E50"/>
                </a:solidFill>
                <a:latin typeface="Gadugi"/>
                <a:cs typeface="Gadugi"/>
              </a:rPr>
              <a:t>dü</a:t>
            </a:r>
            <a:r>
              <a:rPr sz="2400" b="1" spc="-5" dirty="0">
                <a:solidFill>
                  <a:srgbClr val="333E50"/>
                </a:solidFill>
                <a:latin typeface="Arial"/>
                <a:cs typeface="Arial"/>
              </a:rPr>
              <a:t>ş</a:t>
            </a:r>
            <a:r>
              <a:rPr sz="2400" b="1" spc="-5" dirty="0">
                <a:solidFill>
                  <a:srgbClr val="333E50"/>
                </a:solidFill>
                <a:latin typeface="Gadugi"/>
                <a:cs typeface="Gadugi"/>
              </a:rPr>
              <a:t>me</a:t>
            </a:r>
            <a:endParaRPr sz="2400">
              <a:latin typeface="Gadugi"/>
              <a:cs typeface="Gadugi"/>
            </a:endParaRPr>
          </a:p>
          <a:p>
            <a:pPr marL="355600" marR="485140" indent="-342900">
              <a:lnSpc>
                <a:spcPct val="100000"/>
              </a:lnSpc>
              <a:buClr>
                <a:srgbClr val="333E50"/>
              </a:buClr>
              <a:buFont typeface="Wingdings"/>
              <a:buChar char=""/>
              <a:tabLst>
                <a:tab pos="355600" algn="l"/>
              </a:tabLst>
            </a:pPr>
            <a:r>
              <a:rPr sz="2400" b="1" spc="-5" dirty="0">
                <a:solidFill>
                  <a:srgbClr val="4471C4"/>
                </a:solidFill>
                <a:latin typeface="Gadugi"/>
                <a:cs typeface="Gadugi"/>
              </a:rPr>
              <a:t>Okuldan kaçma, macera arama  davranı</a:t>
            </a:r>
            <a:r>
              <a:rPr sz="2400" b="1" spc="-5" dirty="0">
                <a:solidFill>
                  <a:srgbClr val="4471C4"/>
                </a:solidFill>
                <a:latin typeface="Arial"/>
                <a:cs typeface="Arial"/>
              </a:rPr>
              <a:t>ş</a:t>
            </a:r>
            <a:r>
              <a:rPr sz="2400" b="1" spc="-5" dirty="0">
                <a:solidFill>
                  <a:srgbClr val="4471C4"/>
                </a:solidFill>
                <a:latin typeface="Gadugi"/>
                <a:cs typeface="Gadugi"/>
              </a:rPr>
              <a:t>ları</a:t>
            </a:r>
            <a:endParaRPr sz="2400">
              <a:latin typeface="Gadugi"/>
              <a:cs typeface="Gadugi"/>
            </a:endParaRPr>
          </a:p>
          <a:p>
            <a:pPr marL="355600" indent="-342900">
              <a:lnSpc>
                <a:spcPct val="100000"/>
              </a:lnSpc>
              <a:buFont typeface="Wingdings"/>
              <a:buChar char=""/>
              <a:tabLst>
                <a:tab pos="355600" algn="l"/>
              </a:tabLst>
            </a:pPr>
            <a:r>
              <a:rPr sz="2400" b="1" spc="-10" dirty="0">
                <a:solidFill>
                  <a:srgbClr val="333E50"/>
                </a:solidFill>
                <a:latin typeface="Gadugi"/>
                <a:cs typeface="Gadugi"/>
              </a:rPr>
              <a:t>Kendine </a:t>
            </a:r>
            <a:r>
              <a:rPr sz="2400" b="1" dirty="0">
                <a:solidFill>
                  <a:srgbClr val="333E50"/>
                </a:solidFill>
                <a:latin typeface="Gadugi"/>
                <a:cs typeface="Gadugi"/>
              </a:rPr>
              <a:t>zarar </a:t>
            </a:r>
            <a:r>
              <a:rPr sz="2400" b="1" spc="-10" dirty="0">
                <a:solidFill>
                  <a:srgbClr val="333E50"/>
                </a:solidFill>
                <a:latin typeface="Gadugi"/>
                <a:cs typeface="Gadugi"/>
              </a:rPr>
              <a:t>verme</a:t>
            </a:r>
            <a:r>
              <a:rPr sz="2400" b="1" spc="-60" dirty="0">
                <a:solidFill>
                  <a:srgbClr val="333E50"/>
                </a:solidFill>
                <a:latin typeface="Gadugi"/>
                <a:cs typeface="Gadugi"/>
              </a:rPr>
              <a:t> </a:t>
            </a:r>
            <a:r>
              <a:rPr sz="2400" b="1" dirty="0">
                <a:solidFill>
                  <a:srgbClr val="333E50"/>
                </a:solidFill>
                <a:latin typeface="Gadugi"/>
                <a:cs typeface="Gadugi"/>
              </a:rPr>
              <a:t>davranı</a:t>
            </a:r>
            <a:r>
              <a:rPr sz="2400" b="1" dirty="0">
                <a:solidFill>
                  <a:srgbClr val="333E50"/>
                </a:solidFill>
                <a:latin typeface="Arial"/>
                <a:cs typeface="Arial"/>
              </a:rPr>
              <a:t>ş</a:t>
            </a:r>
            <a:r>
              <a:rPr sz="2400" b="1" dirty="0">
                <a:solidFill>
                  <a:srgbClr val="333E50"/>
                </a:solidFill>
                <a:latin typeface="Gadugi"/>
                <a:cs typeface="Gadugi"/>
              </a:rPr>
              <a:t>ları</a:t>
            </a:r>
            <a:endParaRPr sz="2400">
              <a:latin typeface="Gadugi"/>
              <a:cs typeface="Gadugi"/>
            </a:endParaRPr>
          </a:p>
          <a:p>
            <a:pPr marL="355600" indent="-342900">
              <a:lnSpc>
                <a:spcPct val="100000"/>
              </a:lnSpc>
              <a:buClr>
                <a:srgbClr val="333E50"/>
              </a:buClr>
              <a:buFont typeface="Wingdings"/>
              <a:buChar char=""/>
              <a:tabLst>
                <a:tab pos="355600" algn="l"/>
              </a:tabLst>
            </a:pPr>
            <a:r>
              <a:rPr sz="2400" b="1" spc="-5" dirty="0">
                <a:solidFill>
                  <a:srgbClr val="4471C4"/>
                </a:solidFill>
                <a:latin typeface="Gadugi"/>
                <a:cs typeface="Gadugi"/>
              </a:rPr>
              <a:t>Madde </a:t>
            </a:r>
            <a:r>
              <a:rPr sz="2400" b="1" spc="-15" dirty="0">
                <a:solidFill>
                  <a:srgbClr val="4471C4"/>
                </a:solidFill>
                <a:latin typeface="Gadugi"/>
                <a:cs typeface="Gadugi"/>
              </a:rPr>
              <a:t>ve </a:t>
            </a:r>
            <a:r>
              <a:rPr sz="2400" b="1" spc="-10" dirty="0">
                <a:solidFill>
                  <a:srgbClr val="4471C4"/>
                </a:solidFill>
                <a:latin typeface="Gadugi"/>
                <a:cs typeface="Gadugi"/>
              </a:rPr>
              <a:t>alkol</a:t>
            </a:r>
            <a:r>
              <a:rPr sz="2400" b="1" spc="5" dirty="0">
                <a:solidFill>
                  <a:srgbClr val="4471C4"/>
                </a:solidFill>
                <a:latin typeface="Gadugi"/>
                <a:cs typeface="Gadugi"/>
              </a:rPr>
              <a:t> </a:t>
            </a:r>
            <a:r>
              <a:rPr sz="2400" b="1" spc="-5" dirty="0">
                <a:solidFill>
                  <a:srgbClr val="4471C4"/>
                </a:solidFill>
                <a:latin typeface="Gadugi"/>
                <a:cs typeface="Gadugi"/>
              </a:rPr>
              <a:t>kullanımı</a:t>
            </a:r>
            <a:endParaRPr sz="2400">
              <a:latin typeface="Gadugi"/>
              <a:cs typeface="Gadugi"/>
            </a:endParaRPr>
          </a:p>
          <a:p>
            <a:pPr marL="355600" indent="-342900">
              <a:lnSpc>
                <a:spcPct val="100000"/>
              </a:lnSpc>
              <a:buFont typeface="Wingdings"/>
              <a:buChar char=""/>
              <a:tabLst>
                <a:tab pos="355600" algn="l"/>
              </a:tabLst>
            </a:pPr>
            <a:r>
              <a:rPr sz="2400" b="1" spc="-5" dirty="0">
                <a:solidFill>
                  <a:srgbClr val="333E50"/>
                </a:solidFill>
                <a:latin typeface="Gadugi"/>
                <a:cs typeface="Gadugi"/>
              </a:rPr>
              <a:t>Akran </a:t>
            </a:r>
            <a:r>
              <a:rPr sz="2400" b="1" dirty="0">
                <a:solidFill>
                  <a:srgbClr val="333E50"/>
                </a:solidFill>
                <a:latin typeface="Gadugi"/>
                <a:cs typeface="Gadugi"/>
              </a:rPr>
              <a:t>gruplarına, </a:t>
            </a:r>
            <a:r>
              <a:rPr sz="2400" b="1" spc="-5" dirty="0">
                <a:solidFill>
                  <a:srgbClr val="333E50"/>
                </a:solidFill>
                <a:latin typeface="Gadugi"/>
                <a:cs typeface="Gadugi"/>
              </a:rPr>
              <a:t>çetelere</a:t>
            </a:r>
            <a:r>
              <a:rPr sz="2400" b="1" spc="-110" dirty="0">
                <a:solidFill>
                  <a:srgbClr val="333E50"/>
                </a:solidFill>
                <a:latin typeface="Gadugi"/>
                <a:cs typeface="Gadugi"/>
              </a:rPr>
              <a:t> </a:t>
            </a:r>
            <a:r>
              <a:rPr sz="2400" b="1" spc="-5" dirty="0">
                <a:solidFill>
                  <a:srgbClr val="333E50"/>
                </a:solidFill>
                <a:latin typeface="Gadugi"/>
                <a:cs typeface="Gadugi"/>
              </a:rPr>
              <a:t>katılma</a:t>
            </a:r>
            <a:endParaRPr sz="2400">
              <a:latin typeface="Gadugi"/>
              <a:cs typeface="Gadugi"/>
            </a:endParaRPr>
          </a:p>
          <a:p>
            <a:pPr marL="355600" indent="-342900">
              <a:lnSpc>
                <a:spcPct val="100000"/>
              </a:lnSpc>
              <a:spcBef>
                <a:spcPts val="5"/>
              </a:spcBef>
              <a:buClr>
                <a:srgbClr val="333E50"/>
              </a:buClr>
              <a:buFont typeface="Wingdings"/>
              <a:buChar char=""/>
              <a:tabLst>
                <a:tab pos="355600" algn="l"/>
              </a:tabLst>
            </a:pPr>
            <a:r>
              <a:rPr sz="2400" b="1" dirty="0">
                <a:solidFill>
                  <a:srgbClr val="4471C4"/>
                </a:solidFill>
                <a:latin typeface="Gadugi"/>
                <a:cs typeface="Gadugi"/>
              </a:rPr>
              <a:t>Suça</a:t>
            </a:r>
            <a:r>
              <a:rPr sz="2400" b="1" spc="-5" dirty="0">
                <a:solidFill>
                  <a:srgbClr val="4471C4"/>
                </a:solidFill>
                <a:latin typeface="Gadugi"/>
                <a:cs typeface="Gadugi"/>
              </a:rPr>
              <a:t> e</a:t>
            </a:r>
            <a:r>
              <a:rPr sz="2400" b="1" spc="-5" dirty="0">
                <a:solidFill>
                  <a:srgbClr val="4471C4"/>
                </a:solidFill>
                <a:latin typeface="Arial"/>
                <a:cs typeface="Arial"/>
              </a:rPr>
              <a:t>ğ</a:t>
            </a:r>
            <a:r>
              <a:rPr sz="2400" b="1" spc="-5" dirty="0">
                <a:solidFill>
                  <a:srgbClr val="4471C4"/>
                </a:solidFill>
                <a:latin typeface="Gadugi"/>
                <a:cs typeface="Gadugi"/>
              </a:rPr>
              <a:t>ilim</a:t>
            </a:r>
            <a:endParaRPr sz="2400">
              <a:latin typeface="Gadugi"/>
              <a:cs typeface="Gadugi"/>
            </a:endParaRPr>
          </a:p>
        </p:txBody>
      </p:sp>
      <p:sp>
        <p:nvSpPr>
          <p:cNvPr id="4" name="object 4"/>
          <p:cNvSpPr/>
          <p:nvPr/>
        </p:nvSpPr>
        <p:spPr>
          <a:xfrm>
            <a:off x="375958" y="2261742"/>
            <a:ext cx="3586442" cy="322465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6900" y="432942"/>
            <a:ext cx="7152005" cy="452120"/>
          </a:xfrm>
          <a:prstGeom prst="rect">
            <a:avLst/>
          </a:prstGeom>
        </p:spPr>
        <p:txBody>
          <a:bodyPr vert="horz" wrap="square" lIns="0" tIns="12065" rIns="0" bIns="0" rtlCol="0">
            <a:spAutoFit/>
          </a:bodyPr>
          <a:lstStyle/>
          <a:p>
            <a:pPr marL="12700">
              <a:lnSpc>
                <a:spcPct val="100000"/>
              </a:lnSpc>
              <a:spcBef>
                <a:spcPts val="95"/>
              </a:spcBef>
            </a:pPr>
            <a:r>
              <a:rPr sz="2800" spc="-10" dirty="0"/>
              <a:t>ÇOCUKLARIN </a:t>
            </a:r>
            <a:r>
              <a:rPr sz="2800" spc="-5" dirty="0"/>
              <a:t>AİLE İÇİ ŞİDDETTEN</a:t>
            </a:r>
            <a:r>
              <a:rPr sz="2800" spc="135" dirty="0"/>
              <a:t> </a:t>
            </a:r>
            <a:r>
              <a:rPr sz="2800" spc="-10" dirty="0"/>
              <a:t>ÖĞRENDİKLERİ</a:t>
            </a:r>
            <a:endParaRPr sz="2800"/>
          </a:p>
        </p:txBody>
      </p:sp>
      <p:sp>
        <p:nvSpPr>
          <p:cNvPr id="3" name="object 3"/>
          <p:cNvSpPr/>
          <p:nvPr/>
        </p:nvSpPr>
        <p:spPr>
          <a:xfrm>
            <a:off x="603630" y="1010465"/>
            <a:ext cx="10968923" cy="57731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2196" y="4323841"/>
            <a:ext cx="112001" cy="11201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7433" y="4319079"/>
            <a:ext cx="121526" cy="12153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68094" y="2187320"/>
            <a:ext cx="1684655" cy="124460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3A3838"/>
                </a:solidFill>
                <a:latin typeface="Verdana"/>
                <a:cs typeface="Verdana"/>
              </a:rPr>
              <a:t>Şiddet  uygulayan </a:t>
            </a:r>
            <a:r>
              <a:rPr sz="1600" b="1" spc="-5" dirty="0">
                <a:solidFill>
                  <a:srgbClr val="3A3838"/>
                </a:solidFill>
                <a:latin typeface="Verdana"/>
                <a:cs typeface="Verdana"/>
              </a:rPr>
              <a:t>aile  </a:t>
            </a:r>
            <a:r>
              <a:rPr sz="1600" b="1" spc="-10" dirty="0">
                <a:solidFill>
                  <a:srgbClr val="3A3838"/>
                </a:solidFill>
                <a:latin typeface="Verdana"/>
                <a:cs typeface="Verdana"/>
              </a:rPr>
              <a:t>üyesine  genellikle bir  ceza</a:t>
            </a:r>
            <a:r>
              <a:rPr sz="1600" b="1" spc="-35" dirty="0">
                <a:solidFill>
                  <a:srgbClr val="3A3838"/>
                </a:solidFill>
                <a:latin typeface="Verdana"/>
                <a:cs typeface="Verdana"/>
              </a:rPr>
              <a:t> </a:t>
            </a:r>
            <a:r>
              <a:rPr sz="1600" b="1" spc="-10" dirty="0">
                <a:solidFill>
                  <a:srgbClr val="3A3838"/>
                </a:solidFill>
                <a:latin typeface="Verdana"/>
                <a:cs typeface="Verdana"/>
              </a:rPr>
              <a:t>verilmez.</a:t>
            </a:r>
            <a:endParaRPr sz="1600">
              <a:latin typeface="Verdana"/>
              <a:cs typeface="Verdana"/>
            </a:endParaRPr>
          </a:p>
        </p:txBody>
      </p:sp>
      <p:sp>
        <p:nvSpPr>
          <p:cNvPr id="7" name="object 7"/>
          <p:cNvSpPr txBox="1"/>
          <p:nvPr/>
        </p:nvSpPr>
        <p:spPr>
          <a:xfrm>
            <a:off x="5243576" y="2529331"/>
            <a:ext cx="2082164" cy="100076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FFFF00"/>
                </a:solidFill>
                <a:latin typeface="Verdana"/>
                <a:cs typeface="Verdana"/>
              </a:rPr>
              <a:t>Şiddet çatışmaları  çözmek</a:t>
            </a:r>
            <a:r>
              <a:rPr sz="1600" b="1" spc="5" dirty="0">
                <a:solidFill>
                  <a:srgbClr val="FFFF00"/>
                </a:solidFill>
                <a:latin typeface="Verdana"/>
                <a:cs typeface="Verdana"/>
              </a:rPr>
              <a:t> </a:t>
            </a:r>
            <a:r>
              <a:rPr sz="1600" b="1" spc="-10" dirty="0">
                <a:solidFill>
                  <a:srgbClr val="FFFF00"/>
                </a:solidFill>
                <a:latin typeface="Verdana"/>
                <a:cs typeface="Verdana"/>
              </a:rPr>
              <a:t>için</a:t>
            </a:r>
            <a:endParaRPr sz="1600">
              <a:latin typeface="Verdana"/>
              <a:cs typeface="Verdana"/>
            </a:endParaRPr>
          </a:p>
          <a:p>
            <a:pPr marL="12700">
              <a:lnSpc>
                <a:spcPct val="100000"/>
              </a:lnSpc>
            </a:pPr>
            <a:r>
              <a:rPr sz="1600" b="1" spc="-10" dirty="0">
                <a:solidFill>
                  <a:srgbClr val="FFFF00"/>
                </a:solidFill>
                <a:latin typeface="Verdana"/>
                <a:cs typeface="Verdana"/>
              </a:rPr>
              <a:t>kullanılan</a:t>
            </a:r>
            <a:r>
              <a:rPr sz="1600" b="1" spc="30" dirty="0">
                <a:solidFill>
                  <a:srgbClr val="FFFF00"/>
                </a:solidFill>
                <a:latin typeface="Verdana"/>
                <a:cs typeface="Verdana"/>
              </a:rPr>
              <a:t> </a:t>
            </a:r>
            <a:r>
              <a:rPr sz="1600" b="1" spc="-10" dirty="0">
                <a:solidFill>
                  <a:srgbClr val="FFFF00"/>
                </a:solidFill>
                <a:latin typeface="Verdana"/>
                <a:cs typeface="Verdana"/>
              </a:rPr>
              <a:t>uygun</a:t>
            </a:r>
            <a:endParaRPr sz="1600">
              <a:latin typeface="Verdana"/>
              <a:cs typeface="Verdana"/>
            </a:endParaRPr>
          </a:p>
          <a:p>
            <a:pPr marL="12700">
              <a:lnSpc>
                <a:spcPct val="100000"/>
              </a:lnSpc>
            </a:pPr>
            <a:r>
              <a:rPr sz="1600" b="1" spc="-10" dirty="0">
                <a:solidFill>
                  <a:srgbClr val="FFFF00"/>
                </a:solidFill>
                <a:latin typeface="Verdana"/>
                <a:cs typeface="Verdana"/>
              </a:rPr>
              <a:t>bir</a:t>
            </a:r>
            <a:r>
              <a:rPr sz="1600" b="1" spc="10" dirty="0">
                <a:solidFill>
                  <a:srgbClr val="FFFF00"/>
                </a:solidFill>
                <a:latin typeface="Verdana"/>
                <a:cs typeface="Verdana"/>
              </a:rPr>
              <a:t> </a:t>
            </a:r>
            <a:r>
              <a:rPr sz="1600" b="1" spc="-5" dirty="0">
                <a:solidFill>
                  <a:srgbClr val="FFFF00"/>
                </a:solidFill>
                <a:latin typeface="Verdana"/>
                <a:cs typeface="Verdana"/>
              </a:rPr>
              <a:t>yöntemdir.</a:t>
            </a:r>
            <a:endParaRPr sz="1600">
              <a:latin typeface="Verdana"/>
              <a:cs typeface="Verdana"/>
            </a:endParaRPr>
          </a:p>
        </p:txBody>
      </p:sp>
      <p:sp>
        <p:nvSpPr>
          <p:cNvPr id="8" name="object 8"/>
          <p:cNvSpPr txBox="1"/>
          <p:nvPr/>
        </p:nvSpPr>
        <p:spPr>
          <a:xfrm>
            <a:off x="8933815" y="1280541"/>
            <a:ext cx="1332865" cy="100076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FFFF00"/>
                </a:solidFill>
                <a:latin typeface="Verdana"/>
                <a:cs typeface="Verdana"/>
              </a:rPr>
              <a:t>Erkeklerin  şiddet  u</a:t>
            </a:r>
            <a:r>
              <a:rPr sz="1600" b="1" dirty="0">
                <a:solidFill>
                  <a:srgbClr val="FFFF00"/>
                </a:solidFill>
                <a:latin typeface="Verdana"/>
                <a:cs typeface="Verdana"/>
              </a:rPr>
              <a:t>y</a:t>
            </a:r>
            <a:r>
              <a:rPr sz="1600" b="1" spc="-10" dirty="0">
                <a:solidFill>
                  <a:srgbClr val="FFFF00"/>
                </a:solidFill>
                <a:latin typeface="Verdana"/>
                <a:cs typeface="Verdana"/>
              </a:rPr>
              <a:t>gulam</a:t>
            </a:r>
            <a:r>
              <a:rPr sz="1600" b="1" spc="-5" dirty="0">
                <a:solidFill>
                  <a:srgbClr val="FFFF00"/>
                </a:solidFill>
                <a:latin typeface="Verdana"/>
                <a:cs typeface="Verdana"/>
              </a:rPr>
              <a:t>a</a:t>
            </a:r>
            <a:r>
              <a:rPr sz="1600" b="1" spc="-10" dirty="0">
                <a:solidFill>
                  <a:srgbClr val="FFFF00"/>
                </a:solidFill>
                <a:latin typeface="Verdana"/>
                <a:cs typeface="Verdana"/>
              </a:rPr>
              <a:t>sı  normaldir.</a:t>
            </a:r>
            <a:endParaRPr sz="1600">
              <a:latin typeface="Verdana"/>
              <a:cs typeface="Verdana"/>
            </a:endParaRPr>
          </a:p>
        </p:txBody>
      </p:sp>
      <p:sp>
        <p:nvSpPr>
          <p:cNvPr id="9" name="object 9"/>
          <p:cNvSpPr txBox="1"/>
          <p:nvPr/>
        </p:nvSpPr>
        <p:spPr>
          <a:xfrm>
            <a:off x="3062097" y="4573981"/>
            <a:ext cx="1908810" cy="124460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FFFF00"/>
                </a:solidFill>
                <a:latin typeface="Verdana"/>
                <a:cs typeface="Verdana"/>
              </a:rPr>
              <a:t>Şiddet diğer  </a:t>
            </a:r>
            <a:r>
              <a:rPr sz="1600" b="1" spc="-5" dirty="0">
                <a:solidFill>
                  <a:srgbClr val="FFFF00"/>
                </a:solidFill>
                <a:latin typeface="Verdana"/>
                <a:cs typeface="Verdana"/>
              </a:rPr>
              <a:t>insanları </a:t>
            </a:r>
            <a:r>
              <a:rPr sz="1600" b="1" spc="-10" dirty="0">
                <a:solidFill>
                  <a:srgbClr val="FFFF00"/>
                </a:solidFill>
                <a:latin typeface="Verdana"/>
                <a:cs typeface="Verdana"/>
              </a:rPr>
              <a:t>kontrol  etmek</a:t>
            </a:r>
            <a:r>
              <a:rPr sz="1600" b="1" dirty="0">
                <a:solidFill>
                  <a:srgbClr val="FFFF00"/>
                </a:solidFill>
                <a:latin typeface="Verdana"/>
                <a:cs typeface="Verdana"/>
              </a:rPr>
              <a:t> </a:t>
            </a:r>
            <a:r>
              <a:rPr sz="1600" b="1" spc="-10" dirty="0">
                <a:solidFill>
                  <a:srgbClr val="FFFF00"/>
                </a:solidFill>
                <a:latin typeface="Verdana"/>
                <a:cs typeface="Verdana"/>
              </a:rPr>
              <a:t>için</a:t>
            </a:r>
            <a:endParaRPr sz="1600">
              <a:latin typeface="Verdana"/>
              <a:cs typeface="Verdana"/>
            </a:endParaRPr>
          </a:p>
          <a:p>
            <a:pPr marL="12700" marR="137160">
              <a:lnSpc>
                <a:spcPct val="100000"/>
              </a:lnSpc>
            </a:pPr>
            <a:r>
              <a:rPr sz="1600" b="1" spc="-5" dirty="0">
                <a:solidFill>
                  <a:srgbClr val="FFFF00"/>
                </a:solidFill>
                <a:latin typeface="Verdana"/>
                <a:cs typeface="Verdana"/>
              </a:rPr>
              <a:t>kullanılacak </a:t>
            </a:r>
            <a:r>
              <a:rPr sz="1600" b="1" spc="-10" dirty="0">
                <a:solidFill>
                  <a:srgbClr val="FFFF00"/>
                </a:solidFill>
                <a:latin typeface="Verdana"/>
                <a:cs typeface="Verdana"/>
              </a:rPr>
              <a:t>bir  yoldur.</a:t>
            </a:r>
            <a:endParaRPr sz="1600">
              <a:latin typeface="Verdana"/>
              <a:cs typeface="Verdana"/>
            </a:endParaRPr>
          </a:p>
        </p:txBody>
      </p:sp>
      <p:sp>
        <p:nvSpPr>
          <p:cNvPr id="10" name="object 10"/>
          <p:cNvSpPr txBox="1"/>
          <p:nvPr/>
        </p:nvSpPr>
        <p:spPr>
          <a:xfrm>
            <a:off x="8825865" y="4541342"/>
            <a:ext cx="1816100" cy="848994"/>
          </a:xfrm>
          <a:prstGeom prst="rect">
            <a:avLst/>
          </a:prstGeom>
        </p:spPr>
        <p:txBody>
          <a:bodyPr vert="horz" wrap="square" lIns="0" tIns="12700" rIns="0" bIns="0" rtlCol="0">
            <a:spAutoFit/>
          </a:bodyPr>
          <a:lstStyle/>
          <a:p>
            <a:pPr marL="230504">
              <a:lnSpc>
                <a:spcPct val="100000"/>
              </a:lnSpc>
              <a:spcBef>
                <a:spcPts val="100"/>
              </a:spcBef>
            </a:pPr>
            <a:r>
              <a:rPr sz="1800" b="1" spc="-5" dirty="0">
                <a:latin typeface="Verdana"/>
                <a:cs typeface="Verdana"/>
              </a:rPr>
              <a:t>Şiddet</a:t>
            </a:r>
            <a:r>
              <a:rPr sz="1800" b="1" spc="-30" dirty="0">
                <a:latin typeface="Verdana"/>
                <a:cs typeface="Verdana"/>
              </a:rPr>
              <a:t> </a:t>
            </a:r>
            <a:r>
              <a:rPr sz="1800" b="1" spc="-5" dirty="0">
                <a:latin typeface="Verdana"/>
                <a:cs typeface="Verdana"/>
              </a:rPr>
              <a:t>aile</a:t>
            </a:r>
            <a:endParaRPr sz="1800">
              <a:latin typeface="Verdana"/>
              <a:cs typeface="Verdana"/>
            </a:endParaRPr>
          </a:p>
          <a:p>
            <a:pPr marL="12700" marR="5080" indent="182880">
              <a:lnSpc>
                <a:spcPct val="100000"/>
              </a:lnSpc>
            </a:pPr>
            <a:r>
              <a:rPr sz="1800" b="1" spc="-5" dirty="0">
                <a:latin typeface="Verdana"/>
                <a:cs typeface="Verdana"/>
              </a:rPr>
              <a:t>ilişkilerinin  bir</a:t>
            </a:r>
            <a:r>
              <a:rPr sz="1800" b="1" spc="-90" dirty="0">
                <a:latin typeface="Verdana"/>
                <a:cs typeface="Verdana"/>
              </a:rPr>
              <a:t> </a:t>
            </a:r>
            <a:r>
              <a:rPr sz="1800" b="1" spc="-5" dirty="0">
                <a:latin typeface="Verdana"/>
                <a:cs typeface="Verdana"/>
              </a:rPr>
              <a:t>parçasıdır.</a:t>
            </a:r>
            <a:endParaRPr sz="1800">
              <a:latin typeface="Verdana"/>
              <a:cs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91158" y="170764"/>
            <a:ext cx="9997440" cy="1002030"/>
          </a:xfrm>
          <a:prstGeom prst="rect">
            <a:avLst/>
          </a:prstGeom>
        </p:spPr>
        <p:txBody>
          <a:bodyPr vert="horz" wrap="square" lIns="0" tIns="13335" rIns="0" bIns="0" rtlCol="0">
            <a:spAutoFit/>
          </a:bodyPr>
          <a:lstStyle/>
          <a:p>
            <a:pPr marR="5715" algn="r">
              <a:lnSpc>
                <a:spcPct val="100000"/>
              </a:lnSpc>
              <a:spcBef>
                <a:spcPts val="105"/>
              </a:spcBef>
            </a:pPr>
            <a:r>
              <a:rPr spc="-5" dirty="0"/>
              <a:t>ŞİDDETE MARUZ </a:t>
            </a:r>
            <a:r>
              <a:rPr dirty="0"/>
              <a:t>KALAN KADININ VE </a:t>
            </a:r>
            <a:r>
              <a:rPr spc="-5" dirty="0"/>
              <a:t>ŞİDDET</a:t>
            </a:r>
            <a:r>
              <a:rPr spc="-70" dirty="0"/>
              <a:t> </a:t>
            </a:r>
            <a:r>
              <a:rPr spc="-60" dirty="0"/>
              <a:t>UYGULAYANIN</a:t>
            </a:r>
          </a:p>
          <a:p>
            <a:pPr marR="5080" algn="r">
              <a:lnSpc>
                <a:spcPct val="100000"/>
              </a:lnSpc>
            </a:pPr>
            <a:r>
              <a:rPr spc="-75" dirty="0"/>
              <a:t>D</a:t>
            </a:r>
            <a:r>
              <a:rPr spc="-170" dirty="0"/>
              <a:t>A</a:t>
            </a:r>
            <a:r>
              <a:rPr spc="-5" dirty="0"/>
              <a:t>VRANIŞLARI</a:t>
            </a:r>
          </a:p>
        </p:txBody>
      </p:sp>
      <p:graphicFrame>
        <p:nvGraphicFramePr>
          <p:cNvPr id="4" name="object 4"/>
          <p:cNvGraphicFramePr>
            <a:graphicFrameLocks noGrp="1"/>
          </p:cNvGraphicFramePr>
          <p:nvPr/>
        </p:nvGraphicFramePr>
        <p:xfrm>
          <a:off x="108234" y="1436877"/>
          <a:ext cx="11696700" cy="4953000"/>
        </p:xfrm>
        <a:graphic>
          <a:graphicData uri="http://schemas.openxmlformats.org/drawingml/2006/table">
            <a:tbl>
              <a:tblPr firstRow="1" bandRow="1">
                <a:tableStyleId>{2D5ABB26-0587-4C30-8999-92F81FD0307C}</a:tableStyleId>
              </a:tblPr>
              <a:tblGrid>
                <a:gridCol w="5862955"/>
                <a:gridCol w="5833745"/>
              </a:tblGrid>
              <a:tr h="381000">
                <a:tc>
                  <a:txBody>
                    <a:bodyPr/>
                    <a:lstStyle/>
                    <a:p>
                      <a:pPr marL="585470">
                        <a:lnSpc>
                          <a:spcPct val="100000"/>
                        </a:lnSpc>
                        <a:spcBef>
                          <a:spcPts val="254"/>
                        </a:spcBef>
                      </a:pPr>
                      <a:r>
                        <a:rPr sz="2000" b="1" spc="-5" dirty="0">
                          <a:solidFill>
                            <a:srgbClr val="FFFFFF"/>
                          </a:solidFill>
                          <a:latin typeface="Arial"/>
                          <a:cs typeface="Arial"/>
                        </a:rPr>
                        <a:t>Şİ</a:t>
                      </a:r>
                      <a:r>
                        <a:rPr sz="2000" b="1" spc="-5" dirty="0">
                          <a:solidFill>
                            <a:srgbClr val="FFFFFF"/>
                          </a:solidFill>
                          <a:latin typeface="Gadugi"/>
                          <a:cs typeface="Gadugi"/>
                        </a:rPr>
                        <a:t>DDET </a:t>
                      </a:r>
                      <a:r>
                        <a:rPr sz="2000" b="1" spc="-35" dirty="0">
                          <a:solidFill>
                            <a:srgbClr val="FFFFFF"/>
                          </a:solidFill>
                          <a:latin typeface="Gadugi"/>
                          <a:cs typeface="Gadugi"/>
                        </a:rPr>
                        <a:t>UYGULAYANIN</a:t>
                      </a:r>
                      <a:r>
                        <a:rPr sz="2000" b="1" spc="5" dirty="0">
                          <a:solidFill>
                            <a:srgbClr val="FFFFFF"/>
                          </a:solidFill>
                          <a:latin typeface="Gadugi"/>
                          <a:cs typeface="Gadugi"/>
                        </a:rPr>
                        <a:t> </a:t>
                      </a:r>
                      <a:r>
                        <a:rPr sz="2000" b="1" spc="-15" dirty="0">
                          <a:solidFill>
                            <a:srgbClr val="FFFFFF"/>
                          </a:solidFill>
                          <a:latin typeface="Gadugi"/>
                          <a:cs typeface="Gadugi"/>
                        </a:rPr>
                        <a:t>DAVRANI</a:t>
                      </a:r>
                      <a:r>
                        <a:rPr sz="2000" b="1" spc="-15" dirty="0">
                          <a:solidFill>
                            <a:srgbClr val="FFFFFF"/>
                          </a:solidFill>
                          <a:latin typeface="Arial"/>
                          <a:cs typeface="Arial"/>
                        </a:rPr>
                        <a:t>Ş</a:t>
                      </a:r>
                      <a:r>
                        <a:rPr sz="2000" b="1" spc="-15" dirty="0">
                          <a:solidFill>
                            <a:srgbClr val="FFFFFF"/>
                          </a:solidFill>
                          <a:latin typeface="Gadugi"/>
                          <a:cs typeface="Gadugi"/>
                        </a:rPr>
                        <a:t>LARI</a:t>
                      </a:r>
                      <a:endParaRPr sz="2000" dirty="0">
                        <a:latin typeface="Gadugi"/>
                        <a:cs typeface="Gadugi"/>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76979"/>
                    </a:solidFill>
                  </a:tcPr>
                </a:tc>
                <a:tc>
                  <a:txBody>
                    <a:bodyPr/>
                    <a:lstStyle/>
                    <a:p>
                      <a:pPr marL="331470">
                        <a:lnSpc>
                          <a:spcPct val="100000"/>
                        </a:lnSpc>
                        <a:spcBef>
                          <a:spcPts val="254"/>
                        </a:spcBef>
                      </a:pPr>
                      <a:r>
                        <a:rPr sz="2000" b="1" spc="-5" dirty="0">
                          <a:solidFill>
                            <a:srgbClr val="FFFFFF"/>
                          </a:solidFill>
                          <a:latin typeface="Arial"/>
                          <a:cs typeface="Arial"/>
                        </a:rPr>
                        <a:t>Şİ</a:t>
                      </a:r>
                      <a:r>
                        <a:rPr sz="2000" b="1" spc="-5" dirty="0">
                          <a:solidFill>
                            <a:srgbClr val="FFFFFF"/>
                          </a:solidFill>
                          <a:latin typeface="Gadugi"/>
                          <a:cs typeface="Gadugi"/>
                        </a:rPr>
                        <a:t>DDETE MARUZ </a:t>
                      </a:r>
                      <a:r>
                        <a:rPr sz="2000" b="1" dirty="0">
                          <a:solidFill>
                            <a:srgbClr val="FFFFFF"/>
                          </a:solidFill>
                          <a:latin typeface="Gadugi"/>
                          <a:cs typeface="Gadugi"/>
                        </a:rPr>
                        <a:t>KALANIN</a:t>
                      </a:r>
                      <a:r>
                        <a:rPr sz="2000" b="1" spc="10" dirty="0">
                          <a:solidFill>
                            <a:srgbClr val="FFFFFF"/>
                          </a:solidFill>
                          <a:latin typeface="Gadugi"/>
                          <a:cs typeface="Gadugi"/>
                        </a:rPr>
                        <a:t> </a:t>
                      </a:r>
                      <a:r>
                        <a:rPr sz="2000" b="1" spc="-15" dirty="0">
                          <a:solidFill>
                            <a:srgbClr val="FFFFFF"/>
                          </a:solidFill>
                          <a:latin typeface="Gadugi"/>
                          <a:cs typeface="Gadugi"/>
                        </a:rPr>
                        <a:t>DAVRANI</a:t>
                      </a:r>
                      <a:r>
                        <a:rPr sz="2000" b="1" spc="-15" dirty="0">
                          <a:solidFill>
                            <a:srgbClr val="FFFFFF"/>
                          </a:solidFill>
                          <a:latin typeface="Arial"/>
                          <a:cs typeface="Arial"/>
                        </a:rPr>
                        <a:t>Ş</a:t>
                      </a:r>
                      <a:r>
                        <a:rPr sz="2000" b="1" spc="-15" dirty="0">
                          <a:solidFill>
                            <a:srgbClr val="FFFFFF"/>
                          </a:solidFill>
                          <a:latin typeface="Gadugi"/>
                          <a:cs typeface="Gadugi"/>
                        </a:rPr>
                        <a:t>LARI</a:t>
                      </a:r>
                      <a:endParaRPr sz="2000">
                        <a:latin typeface="Gadugi"/>
                        <a:cs typeface="Gadugi"/>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76979"/>
                    </a:solidFill>
                  </a:tcPr>
                </a:tc>
              </a:tr>
              <a:tr h="762000">
                <a:tc>
                  <a:txBody>
                    <a:bodyPr/>
                    <a:lstStyle/>
                    <a:p>
                      <a:pPr marL="74930">
                        <a:lnSpc>
                          <a:spcPct val="100000"/>
                        </a:lnSpc>
                        <a:spcBef>
                          <a:spcPts val="260"/>
                        </a:spcBef>
                        <a:tabLst>
                          <a:tab pos="417195" algn="l"/>
                        </a:tabLst>
                      </a:pPr>
                      <a:r>
                        <a:rPr sz="1100" dirty="0">
                          <a:latin typeface="Wingdings"/>
                          <a:cs typeface="Wingdings"/>
                        </a:rPr>
                        <a:t></a:t>
                      </a:r>
                      <a:r>
                        <a:rPr sz="1100" dirty="0">
                          <a:latin typeface="Times New Roman"/>
                          <a:cs typeface="Times New Roman"/>
                        </a:rPr>
                        <a:t>	</a:t>
                      </a:r>
                      <a:r>
                        <a:rPr sz="2000" b="1" spc="-5" dirty="0">
                          <a:latin typeface="Arial"/>
                          <a:cs typeface="Arial"/>
                        </a:rPr>
                        <a:t>Ş</a:t>
                      </a:r>
                      <a:r>
                        <a:rPr sz="2000" b="1" spc="-5" dirty="0">
                          <a:latin typeface="Gadugi"/>
                          <a:cs typeface="Gadugi"/>
                        </a:rPr>
                        <a:t>iddet davranı</a:t>
                      </a:r>
                      <a:r>
                        <a:rPr sz="2000" b="1" spc="-5" dirty="0">
                          <a:latin typeface="Arial"/>
                          <a:cs typeface="Arial"/>
                        </a:rPr>
                        <a:t>ş</a:t>
                      </a:r>
                      <a:r>
                        <a:rPr sz="2000" b="1" spc="-5" dirty="0">
                          <a:latin typeface="Gadugi"/>
                          <a:cs typeface="Gadugi"/>
                        </a:rPr>
                        <a:t>ının sorumlulu</a:t>
                      </a:r>
                      <a:r>
                        <a:rPr sz="2000" b="1" spc="-5" dirty="0">
                          <a:latin typeface="Arial"/>
                          <a:cs typeface="Arial"/>
                        </a:rPr>
                        <a:t>ğ</a:t>
                      </a:r>
                      <a:r>
                        <a:rPr sz="2000" b="1" spc="-5" dirty="0">
                          <a:latin typeface="Gadugi"/>
                          <a:cs typeface="Gadugi"/>
                        </a:rPr>
                        <a:t>unu</a:t>
                      </a:r>
                      <a:r>
                        <a:rPr sz="2000" b="1" dirty="0">
                          <a:latin typeface="Gadugi"/>
                          <a:cs typeface="Gadugi"/>
                        </a:rPr>
                        <a:t> </a:t>
                      </a:r>
                      <a:r>
                        <a:rPr sz="2000" b="1" spc="-5" dirty="0">
                          <a:latin typeface="Gadugi"/>
                          <a:cs typeface="Gadugi"/>
                        </a:rPr>
                        <a:t>almaz:</a:t>
                      </a:r>
                      <a:endParaRPr sz="2000">
                        <a:latin typeface="Gadugi"/>
                        <a:cs typeface="Gadugi"/>
                      </a:endParaRPr>
                    </a:p>
                    <a:p>
                      <a:pPr marL="417830">
                        <a:lnSpc>
                          <a:spcPct val="100000"/>
                        </a:lnSpc>
                        <a:spcBef>
                          <a:spcPts val="600"/>
                        </a:spcBef>
                      </a:pPr>
                      <a:r>
                        <a:rPr sz="2000" dirty="0">
                          <a:latin typeface="Gadugi"/>
                          <a:cs typeface="Gadugi"/>
                        </a:rPr>
                        <a:t>“Kaç </a:t>
                      </a:r>
                      <a:r>
                        <a:rPr sz="2000" spc="-20" dirty="0">
                          <a:latin typeface="Gadugi"/>
                          <a:cs typeface="Gadugi"/>
                        </a:rPr>
                        <a:t>kere </a:t>
                      </a:r>
                      <a:r>
                        <a:rPr sz="2000" dirty="0">
                          <a:latin typeface="Gadugi"/>
                          <a:cs typeface="Gadugi"/>
                        </a:rPr>
                        <a:t>ona böyle </a:t>
                      </a:r>
                      <a:r>
                        <a:rPr sz="2000" spc="-5" dirty="0">
                          <a:latin typeface="Gadugi"/>
                          <a:cs typeface="Gadugi"/>
                        </a:rPr>
                        <a:t>yapmamasını</a:t>
                      </a:r>
                      <a:r>
                        <a:rPr sz="2000" spc="-30" dirty="0">
                          <a:latin typeface="Gadugi"/>
                          <a:cs typeface="Gadugi"/>
                        </a:rPr>
                        <a:t> </a:t>
                      </a:r>
                      <a:r>
                        <a:rPr sz="2000" spc="-5" dirty="0">
                          <a:latin typeface="Gadugi"/>
                          <a:cs typeface="Gadugi"/>
                        </a:rPr>
                        <a:t>söyledim”</a:t>
                      </a:r>
                      <a:endParaRPr sz="200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260"/>
                        </a:spcBef>
                        <a:tabLst>
                          <a:tab pos="418465" algn="l"/>
                        </a:tabLst>
                      </a:pPr>
                      <a:r>
                        <a:rPr sz="1100" dirty="0">
                          <a:latin typeface="Wingdings"/>
                          <a:cs typeface="Wingdings"/>
                        </a:rPr>
                        <a:t></a:t>
                      </a:r>
                      <a:r>
                        <a:rPr sz="1100" dirty="0">
                          <a:latin typeface="Times New Roman"/>
                          <a:cs typeface="Times New Roman"/>
                        </a:rPr>
                        <a:t>	</a:t>
                      </a:r>
                      <a:r>
                        <a:rPr sz="2000" b="1" spc="-5" dirty="0">
                          <a:latin typeface="Arial"/>
                          <a:cs typeface="Arial"/>
                        </a:rPr>
                        <a:t>Ş</a:t>
                      </a:r>
                      <a:r>
                        <a:rPr sz="2000" b="1" spc="-5" dirty="0">
                          <a:latin typeface="Gadugi"/>
                          <a:cs typeface="Gadugi"/>
                        </a:rPr>
                        <a:t>iddet olayının sorumlulu</a:t>
                      </a:r>
                      <a:r>
                        <a:rPr sz="2000" b="1" spc="-5" dirty="0">
                          <a:latin typeface="Arial"/>
                          <a:cs typeface="Arial"/>
                        </a:rPr>
                        <a:t>ğ</a:t>
                      </a:r>
                      <a:r>
                        <a:rPr sz="2000" b="1" spc="-5" dirty="0">
                          <a:latin typeface="Gadugi"/>
                          <a:cs typeface="Gadugi"/>
                        </a:rPr>
                        <a:t>unu üstüne</a:t>
                      </a:r>
                      <a:r>
                        <a:rPr sz="2000" b="1" dirty="0">
                          <a:latin typeface="Gadugi"/>
                          <a:cs typeface="Gadugi"/>
                        </a:rPr>
                        <a:t> </a:t>
                      </a:r>
                      <a:r>
                        <a:rPr sz="2000" b="1" spc="5" dirty="0">
                          <a:latin typeface="Gadugi"/>
                          <a:cs typeface="Gadugi"/>
                        </a:rPr>
                        <a:t>alır:</a:t>
                      </a:r>
                      <a:endParaRPr sz="2000">
                        <a:latin typeface="Gadugi"/>
                        <a:cs typeface="Gadugi"/>
                      </a:endParaRPr>
                    </a:p>
                    <a:p>
                      <a:pPr marL="418465">
                        <a:lnSpc>
                          <a:spcPct val="100000"/>
                        </a:lnSpc>
                        <a:spcBef>
                          <a:spcPts val="600"/>
                        </a:spcBef>
                      </a:pPr>
                      <a:r>
                        <a:rPr sz="2000" b="1" spc="-5" dirty="0">
                          <a:latin typeface="Gadugi"/>
                          <a:cs typeface="Gadugi"/>
                        </a:rPr>
                        <a:t>“</a:t>
                      </a:r>
                      <a:r>
                        <a:rPr sz="2000" spc="-5" dirty="0">
                          <a:latin typeface="Gadugi"/>
                          <a:cs typeface="Gadugi"/>
                        </a:rPr>
                        <a:t>Ben </a:t>
                      </a:r>
                      <a:r>
                        <a:rPr sz="2000" dirty="0">
                          <a:latin typeface="Gadugi"/>
                          <a:cs typeface="Gadugi"/>
                        </a:rPr>
                        <a:t>böyle </a:t>
                      </a:r>
                      <a:r>
                        <a:rPr sz="2000" spc="-5" dirty="0">
                          <a:latin typeface="Gadugi"/>
                          <a:cs typeface="Gadugi"/>
                        </a:rPr>
                        <a:t>yapmasaydım </a:t>
                      </a:r>
                      <a:r>
                        <a:rPr sz="2000" dirty="0">
                          <a:latin typeface="Gadugi"/>
                          <a:cs typeface="Gadugi"/>
                        </a:rPr>
                        <a:t>bunlar</a:t>
                      </a:r>
                      <a:r>
                        <a:rPr sz="2000" spc="-50" dirty="0">
                          <a:latin typeface="Gadugi"/>
                          <a:cs typeface="Gadugi"/>
                        </a:rPr>
                        <a:t> </a:t>
                      </a:r>
                      <a:r>
                        <a:rPr sz="2000" dirty="0">
                          <a:latin typeface="Gadugi"/>
                          <a:cs typeface="Gadugi"/>
                        </a:rPr>
                        <a:t>olmayacaktı”</a:t>
                      </a:r>
                      <a:endParaRPr sz="200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143000">
                <a:tc>
                  <a:txBody>
                    <a:bodyPr/>
                    <a:lstStyle/>
                    <a:p>
                      <a:pPr marL="74930">
                        <a:lnSpc>
                          <a:spcPct val="100000"/>
                        </a:lnSpc>
                        <a:spcBef>
                          <a:spcPts val="260"/>
                        </a:spcBef>
                        <a:tabLst>
                          <a:tab pos="417195" algn="l"/>
                        </a:tabLst>
                      </a:pPr>
                      <a:r>
                        <a:rPr sz="1100" dirty="0">
                          <a:latin typeface="Wingdings"/>
                          <a:cs typeface="Wingdings"/>
                        </a:rPr>
                        <a:t></a:t>
                      </a:r>
                      <a:r>
                        <a:rPr sz="1100" dirty="0">
                          <a:latin typeface="Times New Roman"/>
                          <a:cs typeface="Times New Roman"/>
                        </a:rPr>
                        <a:t>	</a:t>
                      </a:r>
                      <a:r>
                        <a:rPr sz="2000" b="1" spc="-5" dirty="0">
                          <a:latin typeface="Arial"/>
                          <a:cs typeface="Arial"/>
                        </a:rPr>
                        <a:t>Ş</a:t>
                      </a:r>
                      <a:r>
                        <a:rPr sz="2000" b="1" spc="-5" dirty="0">
                          <a:latin typeface="Gadugi"/>
                          <a:cs typeface="Gadugi"/>
                        </a:rPr>
                        <a:t>iddet olayı için </a:t>
                      </a:r>
                      <a:r>
                        <a:rPr sz="2000" b="1" spc="-10" dirty="0">
                          <a:latin typeface="Arial"/>
                          <a:cs typeface="Arial"/>
                        </a:rPr>
                        <a:t>ş</a:t>
                      </a:r>
                      <a:r>
                        <a:rPr sz="2000" b="1" spc="-10" dirty="0">
                          <a:latin typeface="Gadugi"/>
                          <a:cs typeface="Gadugi"/>
                        </a:rPr>
                        <a:t>iddete </a:t>
                      </a:r>
                      <a:r>
                        <a:rPr sz="2000" b="1" spc="-5" dirty="0">
                          <a:latin typeface="Gadugi"/>
                          <a:cs typeface="Gadugi"/>
                        </a:rPr>
                        <a:t>maruz kalanı</a:t>
                      </a:r>
                      <a:r>
                        <a:rPr sz="2000" b="1" dirty="0">
                          <a:latin typeface="Gadugi"/>
                          <a:cs typeface="Gadugi"/>
                        </a:rPr>
                        <a:t> </a:t>
                      </a:r>
                      <a:r>
                        <a:rPr sz="2000" b="1" spc="0" dirty="0">
                          <a:latin typeface="Gadugi"/>
                          <a:cs typeface="Gadugi"/>
                        </a:rPr>
                        <a:t>suçlar:</a:t>
                      </a:r>
                      <a:endParaRPr sz="2000">
                        <a:latin typeface="Gadugi"/>
                        <a:cs typeface="Gadugi"/>
                      </a:endParaRPr>
                    </a:p>
                    <a:p>
                      <a:pPr marL="417830" marR="194310">
                        <a:lnSpc>
                          <a:spcPts val="3000"/>
                        </a:lnSpc>
                        <a:spcBef>
                          <a:spcPts val="200"/>
                        </a:spcBef>
                      </a:pPr>
                      <a:r>
                        <a:rPr sz="2000" spc="-30" dirty="0">
                          <a:latin typeface="Gadugi"/>
                          <a:cs typeface="Gadugi"/>
                        </a:rPr>
                        <a:t>“Yemek </a:t>
                      </a:r>
                      <a:r>
                        <a:rPr sz="2000" dirty="0">
                          <a:latin typeface="Gadugi"/>
                          <a:cs typeface="Gadugi"/>
                        </a:rPr>
                        <a:t>hazır olmayınca ne </a:t>
                      </a:r>
                      <a:r>
                        <a:rPr sz="2000" spc="-5" dirty="0">
                          <a:latin typeface="Gadugi"/>
                          <a:cs typeface="Gadugi"/>
                        </a:rPr>
                        <a:t>kadar sinirlendi</a:t>
                      </a:r>
                      <a:r>
                        <a:rPr sz="2000" spc="-5" dirty="0">
                          <a:latin typeface="Arial"/>
                          <a:cs typeface="Arial"/>
                        </a:rPr>
                        <a:t>ğ</a:t>
                      </a:r>
                      <a:r>
                        <a:rPr sz="2000" spc="-5" dirty="0">
                          <a:latin typeface="Gadugi"/>
                          <a:cs typeface="Gadugi"/>
                        </a:rPr>
                        <a:t>imi  bilmiyor</a:t>
                      </a:r>
                      <a:r>
                        <a:rPr sz="2000" spc="5" dirty="0">
                          <a:latin typeface="Gadugi"/>
                          <a:cs typeface="Gadugi"/>
                        </a:rPr>
                        <a:t> </a:t>
                      </a:r>
                      <a:r>
                        <a:rPr sz="2000" dirty="0">
                          <a:latin typeface="Gadugi"/>
                          <a:cs typeface="Gadugi"/>
                        </a:rPr>
                        <a:t>musun?”</a:t>
                      </a:r>
                      <a:endParaRPr sz="200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260"/>
                        </a:spcBef>
                        <a:tabLst>
                          <a:tab pos="418465" algn="l"/>
                        </a:tabLst>
                      </a:pPr>
                      <a:r>
                        <a:rPr sz="1100" dirty="0">
                          <a:latin typeface="Wingdings"/>
                          <a:cs typeface="Wingdings"/>
                        </a:rPr>
                        <a:t></a:t>
                      </a:r>
                      <a:r>
                        <a:rPr sz="1100" dirty="0">
                          <a:latin typeface="Times New Roman"/>
                          <a:cs typeface="Times New Roman"/>
                        </a:rPr>
                        <a:t>	</a:t>
                      </a:r>
                      <a:r>
                        <a:rPr sz="2000" b="1" spc="-5" dirty="0">
                          <a:latin typeface="Arial"/>
                          <a:cs typeface="Arial"/>
                        </a:rPr>
                        <a:t>Ş</a:t>
                      </a:r>
                      <a:r>
                        <a:rPr sz="2000" b="1" spc="-5" dirty="0">
                          <a:latin typeface="Gadugi"/>
                          <a:cs typeface="Gadugi"/>
                        </a:rPr>
                        <a:t>iddeti hak etti</a:t>
                      </a:r>
                      <a:r>
                        <a:rPr sz="2000" b="1" spc="-5" dirty="0">
                          <a:latin typeface="Arial"/>
                          <a:cs typeface="Arial"/>
                        </a:rPr>
                        <a:t>ğ</a:t>
                      </a:r>
                      <a:r>
                        <a:rPr sz="2000" b="1" spc="-5" dirty="0">
                          <a:latin typeface="Gadugi"/>
                          <a:cs typeface="Gadugi"/>
                        </a:rPr>
                        <a:t>ini </a:t>
                      </a:r>
                      <a:r>
                        <a:rPr sz="2000" b="1" spc="0" dirty="0">
                          <a:latin typeface="Gadugi"/>
                          <a:cs typeface="Gadugi"/>
                        </a:rPr>
                        <a:t>dü</a:t>
                      </a:r>
                      <a:r>
                        <a:rPr sz="2000" b="1" spc="0" dirty="0">
                          <a:latin typeface="Arial"/>
                          <a:cs typeface="Arial"/>
                        </a:rPr>
                        <a:t>ş</a:t>
                      </a:r>
                      <a:r>
                        <a:rPr sz="2000" b="1" spc="0" dirty="0">
                          <a:latin typeface="Gadugi"/>
                          <a:cs typeface="Gadugi"/>
                        </a:rPr>
                        <a:t>ünür:</a:t>
                      </a:r>
                      <a:r>
                        <a:rPr sz="2000" b="1" spc="-25" dirty="0">
                          <a:latin typeface="Gadugi"/>
                          <a:cs typeface="Gadugi"/>
                        </a:rPr>
                        <a:t> </a:t>
                      </a:r>
                      <a:r>
                        <a:rPr sz="2000" spc="-30" dirty="0">
                          <a:latin typeface="Gadugi"/>
                          <a:cs typeface="Gadugi"/>
                        </a:rPr>
                        <a:t>“Yeme</a:t>
                      </a:r>
                      <a:r>
                        <a:rPr sz="2000" spc="-30" dirty="0">
                          <a:latin typeface="Arial"/>
                          <a:cs typeface="Arial"/>
                        </a:rPr>
                        <a:t>ğ</a:t>
                      </a:r>
                      <a:r>
                        <a:rPr sz="2000" spc="-30" dirty="0">
                          <a:latin typeface="Gadugi"/>
                          <a:cs typeface="Gadugi"/>
                        </a:rPr>
                        <a:t>i</a:t>
                      </a:r>
                      <a:endParaRPr sz="2000">
                        <a:latin typeface="Gadugi"/>
                        <a:cs typeface="Gadugi"/>
                      </a:endParaRPr>
                    </a:p>
                    <a:p>
                      <a:pPr marL="418465" marR="168275">
                        <a:lnSpc>
                          <a:spcPts val="3000"/>
                        </a:lnSpc>
                        <a:spcBef>
                          <a:spcPts val="200"/>
                        </a:spcBef>
                      </a:pPr>
                      <a:r>
                        <a:rPr sz="2000" dirty="0">
                          <a:latin typeface="Gadugi"/>
                          <a:cs typeface="Gadugi"/>
                        </a:rPr>
                        <a:t>zamanında </a:t>
                      </a:r>
                      <a:r>
                        <a:rPr sz="2000" spc="-5" dirty="0">
                          <a:latin typeface="Gadugi"/>
                          <a:cs typeface="Gadugi"/>
                        </a:rPr>
                        <a:t>hazırlamalıydım. Acıkınca sinirlerine  </a:t>
                      </a:r>
                      <a:r>
                        <a:rPr sz="2000" dirty="0">
                          <a:latin typeface="Gadugi"/>
                          <a:cs typeface="Gadugi"/>
                        </a:rPr>
                        <a:t>hakim </a:t>
                      </a:r>
                      <a:r>
                        <a:rPr sz="2000" spc="5" dirty="0">
                          <a:latin typeface="Gadugi"/>
                          <a:cs typeface="Gadugi"/>
                        </a:rPr>
                        <a:t>olamıyor”</a:t>
                      </a:r>
                      <a:endParaRPr sz="200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143000">
                <a:tc>
                  <a:txBody>
                    <a:bodyPr/>
                    <a:lstStyle/>
                    <a:p>
                      <a:pPr marL="74930">
                        <a:lnSpc>
                          <a:spcPct val="100000"/>
                        </a:lnSpc>
                        <a:spcBef>
                          <a:spcPts val="260"/>
                        </a:spcBef>
                        <a:tabLst>
                          <a:tab pos="417195" algn="l"/>
                        </a:tabLst>
                      </a:pPr>
                      <a:r>
                        <a:rPr sz="1100" dirty="0">
                          <a:latin typeface="Wingdings"/>
                          <a:cs typeface="Wingdings"/>
                        </a:rPr>
                        <a:t></a:t>
                      </a:r>
                      <a:r>
                        <a:rPr sz="1100" dirty="0">
                          <a:latin typeface="Times New Roman"/>
                          <a:cs typeface="Times New Roman"/>
                        </a:rPr>
                        <a:t>	</a:t>
                      </a:r>
                      <a:r>
                        <a:rPr sz="2000" b="1" spc="-40" dirty="0">
                          <a:latin typeface="Gadugi"/>
                          <a:cs typeface="Gadugi"/>
                        </a:rPr>
                        <a:t>Yalan </a:t>
                      </a:r>
                      <a:r>
                        <a:rPr sz="2000" b="1" spc="-5" dirty="0">
                          <a:latin typeface="Gadugi"/>
                          <a:cs typeface="Gadugi"/>
                        </a:rPr>
                        <a:t>söyler </a:t>
                      </a:r>
                      <a:r>
                        <a:rPr sz="2000" b="1" spc="-10" dirty="0">
                          <a:latin typeface="Gadugi"/>
                          <a:cs typeface="Gadugi"/>
                        </a:rPr>
                        <a:t>ve </a:t>
                      </a:r>
                      <a:r>
                        <a:rPr sz="2000" b="1" spc="-5" dirty="0">
                          <a:latin typeface="Gadugi"/>
                          <a:cs typeface="Gadugi"/>
                        </a:rPr>
                        <a:t>olayı </a:t>
                      </a:r>
                      <a:r>
                        <a:rPr sz="2000" b="1" spc="0" dirty="0">
                          <a:latin typeface="Gadugi"/>
                          <a:cs typeface="Gadugi"/>
                        </a:rPr>
                        <a:t>çarpıtır: </a:t>
                      </a:r>
                      <a:r>
                        <a:rPr sz="2000" dirty="0">
                          <a:latin typeface="Gadugi"/>
                          <a:cs typeface="Gadugi"/>
                        </a:rPr>
                        <a:t>“Kimse</a:t>
                      </a:r>
                      <a:r>
                        <a:rPr sz="2000" spc="0" dirty="0">
                          <a:latin typeface="Gadugi"/>
                          <a:cs typeface="Gadugi"/>
                        </a:rPr>
                        <a:t> </a:t>
                      </a:r>
                      <a:r>
                        <a:rPr sz="2000" spc="-5" dirty="0">
                          <a:latin typeface="Gadugi"/>
                          <a:cs typeface="Gadugi"/>
                        </a:rPr>
                        <a:t>seni</a:t>
                      </a:r>
                      <a:endParaRPr sz="2000">
                        <a:latin typeface="Gadugi"/>
                        <a:cs typeface="Gadugi"/>
                      </a:endParaRPr>
                    </a:p>
                    <a:p>
                      <a:pPr marL="417830">
                        <a:lnSpc>
                          <a:spcPct val="100000"/>
                        </a:lnSpc>
                        <a:spcBef>
                          <a:spcPts val="600"/>
                        </a:spcBef>
                      </a:pPr>
                      <a:r>
                        <a:rPr sz="2000" dirty="0">
                          <a:latin typeface="Gadugi"/>
                          <a:cs typeface="Gadugi"/>
                        </a:rPr>
                        <a:t>benim </a:t>
                      </a:r>
                      <a:r>
                        <a:rPr sz="2000" spc="-5" dirty="0">
                          <a:latin typeface="Gadugi"/>
                          <a:cs typeface="Gadugi"/>
                        </a:rPr>
                        <a:t>kadar sevemez. </a:t>
                      </a:r>
                      <a:r>
                        <a:rPr sz="2000" dirty="0">
                          <a:latin typeface="Gadugi"/>
                          <a:cs typeface="Gadugi"/>
                        </a:rPr>
                        <a:t>Söz </a:t>
                      </a:r>
                      <a:r>
                        <a:rPr sz="2000" spc="-5" dirty="0">
                          <a:latin typeface="Gadugi"/>
                          <a:cs typeface="Gadugi"/>
                        </a:rPr>
                        <a:t>veriyorum </a:t>
                      </a:r>
                      <a:r>
                        <a:rPr sz="2000" dirty="0">
                          <a:latin typeface="Gadugi"/>
                          <a:cs typeface="Gadugi"/>
                        </a:rPr>
                        <a:t>bir</a:t>
                      </a:r>
                      <a:r>
                        <a:rPr sz="2000" spc="5" dirty="0">
                          <a:latin typeface="Gadugi"/>
                          <a:cs typeface="Gadugi"/>
                        </a:rPr>
                        <a:t> </a:t>
                      </a:r>
                      <a:r>
                        <a:rPr sz="2000" dirty="0">
                          <a:latin typeface="Gadugi"/>
                          <a:cs typeface="Gadugi"/>
                        </a:rPr>
                        <a:t>daha</a:t>
                      </a:r>
                      <a:endParaRPr sz="2000">
                        <a:latin typeface="Gadugi"/>
                        <a:cs typeface="Gadugi"/>
                      </a:endParaRPr>
                    </a:p>
                    <a:p>
                      <a:pPr marL="417830">
                        <a:lnSpc>
                          <a:spcPct val="100000"/>
                        </a:lnSpc>
                        <a:spcBef>
                          <a:spcPts val="600"/>
                        </a:spcBef>
                      </a:pPr>
                      <a:r>
                        <a:rPr sz="2000" dirty="0">
                          <a:latin typeface="Gadugi"/>
                          <a:cs typeface="Gadugi"/>
                        </a:rPr>
                        <a:t>asla</a:t>
                      </a:r>
                      <a:r>
                        <a:rPr sz="2000" spc="-15" dirty="0">
                          <a:latin typeface="Gadugi"/>
                          <a:cs typeface="Gadugi"/>
                        </a:rPr>
                        <a:t> </a:t>
                      </a:r>
                      <a:r>
                        <a:rPr sz="2000" dirty="0">
                          <a:latin typeface="Gadugi"/>
                          <a:cs typeface="Gadugi"/>
                        </a:rPr>
                        <a:t>olmayacak”</a:t>
                      </a:r>
                      <a:endParaRPr sz="200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260"/>
                        </a:spcBef>
                        <a:tabLst>
                          <a:tab pos="418465" algn="l"/>
                        </a:tabLst>
                      </a:pPr>
                      <a:r>
                        <a:rPr sz="1100" dirty="0">
                          <a:latin typeface="Wingdings"/>
                          <a:cs typeface="Wingdings"/>
                        </a:rPr>
                        <a:t></a:t>
                      </a:r>
                      <a:r>
                        <a:rPr sz="1100" dirty="0">
                          <a:latin typeface="Times New Roman"/>
                          <a:cs typeface="Times New Roman"/>
                        </a:rPr>
                        <a:t>	</a:t>
                      </a:r>
                      <a:r>
                        <a:rPr sz="2000" b="1" spc="-5" dirty="0">
                          <a:latin typeface="Gadugi"/>
                          <a:cs typeface="Gadugi"/>
                        </a:rPr>
                        <a:t>Aklı karı</a:t>
                      </a:r>
                      <a:r>
                        <a:rPr sz="2000" b="1" spc="-5" dirty="0">
                          <a:latin typeface="Arial"/>
                          <a:cs typeface="Arial"/>
                        </a:rPr>
                        <a:t>ş</a:t>
                      </a:r>
                      <a:r>
                        <a:rPr sz="2000" b="1" spc="-5" dirty="0">
                          <a:latin typeface="Gadugi"/>
                          <a:cs typeface="Gadugi"/>
                        </a:rPr>
                        <a:t>ır </a:t>
                      </a:r>
                      <a:r>
                        <a:rPr sz="2000" b="1" spc="-15" dirty="0">
                          <a:latin typeface="Gadugi"/>
                          <a:cs typeface="Gadugi"/>
                        </a:rPr>
                        <a:t>ve </a:t>
                      </a:r>
                      <a:r>
                        <a:rPr sz="2000" b="1" spc="0" dirty="0">
                          <a:latin typeface="Gadugi"/>
                          <a:cs typeface="Gadugi"/>
                        </a:rPr>
                        <a:t>umutlanır: </a:t>
                      </a:r>
                      <a:r>
                        <a:rPr sz="2000" dirty="0">
                          <a:latin typeface="Gadugi"/>
                          <a:cs typeface="Gadugi"/>
                        </a:rPr>
                        <a:t>“Kimse </a:t>
                      </a:r>
                      <a:r>
                        <a:rPr sz="2000" spc="-5" dirty="0">
                          <a:latin typeface="Gadugi"/>
                          <a:cs typeface="Gadugi"/>
                        </a:rPr>
                        <a:t>beni</a:t>
                      </a:r>
                      <a:r>
                        <a:rPr sz="2000" spc="-10" dirty="0">
                          <a:latin typeface="Gadugi"/>
                          <a:cs typeface="Gadugi"/>
                        </a:rPr>
                        <a:t> </a:t>
                      </a:r>
                      <a:r>
                        <a:rPr sz="2000" dirty="0">
                          <a:latin typeface="Gadugi"/>
                          <a:cs typeface="Gadugi"/>
                        </a:rPr>
                        <a:t>onun</a:t>
                      </a:r>
                    </a:p>
                    <a:p>
                      <a:pPr marL="418465">
                        <a:lnSpc>
                          <a:spcPct val="100000"/>
                        </a:lnSpc>
                        <a:spcBef>
                          <a:spcPts val="600"/>
                        </a:spcBef>
                      </a:pPr>
                      <a:r>
                        <a:rPr sz="2000" spc="-5" dirty="0">
                          <a:latin typeface="Gadugi"/>
                          <a:cs typeface="Gadugi"/>
                        </a:rPr>
                        <a:t>gibi sevemez. Biliyorum </a:t>
                      </a:r>
                      <a:r>
                        <a:rPr sz="2000" dirty="0">
                          <a:latin typeface="Gadugi"/>
                          <a:cs typeface="Gadugi"/>
                        </a:rPr>
                        <a:t>o</a:t>
                      </a:r>
                      <a:r>
                        <a:rPr sz="2000" spc="35" dirty="0">
                          <a:latin typeface="Gadugi"/>
                          <a:cs typeface="Gadugi"/>
                        </a:rPr>
                        <a:t> </a:t>
                      </a:r>
                      <a:r>
                        <a:rPr sz="2000" spc="-5" dirty="0">
                          <a:latin typeface="Gadugi"/>
                          <a:cs typeface="Gadugi"/>
                        </a:rPr>
                        <a:t>de</a:t>
                      </a:r>
                      <a:r>
                        <a:rPr sz="2000" spc="-5" dirty="0">
                          <a:latin typeface="Arial"/>
                          <a:cs typeface="Arial"/>
                        </a:rPr>
                        <a:t>ğ</a:t>
                      </a:r>
                      <a:r>
                        <a:rPr sz="2000" spc="-5" dirty="0">
                          <a:latin typeface="Gadugi"/>
                          <a:cs typeface="Gadugi"/>
                        </a:rPr>
                        <a:t>i</a:t>
                      </a:r>
                      <a:r>
                        <a:rPr sz="2000" spc="-5" dirty="0">
                          <a:latin typeface="Arial"/>
                          <a:cs typeface="Arial"/>
                        </a:rPr>
                        <a:t>ş</a:t>
                      </a:r>
                      <a:r>
                        <a:rPr sz="2000" spc="-5" dirty="0">
                          <a:latin typeface="Gadugi"/>
                          <a:cs typeface="Gadugi"/>
                        </a:rPr>
                        <a:t>ecek”</a:t>
                      </a:r>
                      <a:endParaRPr sz="2000" dirty="0">
                        <a:latin typeface="Gadugi"/>
                        <a:cs typeface="Gadug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24000">
                <a:tc>
                  <a:txBody>
                    <a:bodyPr/>
                    <a:lstStyle/>
                    <a:p>
                      <a:pPr marL="74930">
                        <a:lnSpc>
                          <a:spcPct val="100000"/>
                        </a:lnSpc>
                        <a:spcBef>
                          <a:spcPts val="265"/>
                        </a:spcBef>
                        <a:tabLst>
                          <a:tab pos="417195" algn="l"/>
                        </a:tabLst>
                      </a:pPr>
                      <a:r>
                        <a:rPr sz="1100" dirty="0">
                          <a:latin typeface="Wingdings"/>
                          <a:cs typeface="Wingdings"/>
                        </a:rPr>
                        <a:t></a:t>
                      </a:r>
                      <a:r>
                        <a:rPr sz="1100" dirty="0">
                          <a:latin typeface="Times New Roman"/>
                          <a:cs typeface="Times New Roman"/>
                        </a:rPr>
                        <a:t>	</a:t>
                      </a:r>
                      <a:r>
                        <a:rPr sz="2000" b="1" dirty="0">
                          <a:latin typeface="Gadugi"/>
                          <a:cs typeface="Gadugi"/>
                        </a:rPr>
                        <a:t>Güç </a:t>
                      </a:r>
                      <a:r>
                        <a:rPr sz="2000" b="1" spc="-5" dirty="0">
                          <a:latin typeface="Gadugi"/>
                          <a:cs typeface="Gadugi"/>
                        </a:rPr>
                        <a:t>kullanma: </a:t>
                      </a:r>
                      <a:r>
                        <a:rPr sz="2000" spc="-40" dirty="0">
                          <a:latin typeface="Gadugi"/>
                          <a:cs typeface="Gadugi"/>
                        </a:rPr>
                        <a:t>Tehdit </a:t>
                      </a:r>
                      <a:r>
                        <a:rPr sz="2000" dirty="0">
                          <a:latin typeface="Gadugi"/>
                          <a:cs typeface="Gadugi"/>
                        </a:rPr>
                        <a:t>ya da </a:t>
                      </a:r>
                      <a:r>
                        <a:rPr sz="2000" spc="-5" dirty="0">
                          <a:latin typeface="Gadugi"/>
                          <a:cs typeface="Gadugi"/>
                        </a:rPr>
                        <a:t>suçlama</a:t>
                      </a:r>
                      <a:r>
                        <a:rPr sz="2000" spc="-30" dirty="0">
                          <a:latin typeface="Gadugi"/>
                          <a:cs typeface="Gadugi"/>
                        </a:rPr>
                        <a:t> </a:t>
                      </a:r>
                      <a:r>
                        <a:rPr sz="2000" dirty="0">
                          <a:latin typeface="Gadugi"/>
                          <a:cs typeface="Gadugi"/>
                        </a:rPr>
                        <a:t>yoluyla</a:t>
                      </a:r>
                      <a:endParaRPr sz="2000">
                        <a:latin typeface="Gadugi"/>
                        <a:cs typeface="Gadugi"/>
                      </a:endParaRPr>
                    </a:p>
                    <a:p>
                      <a:pPr marL="417830">
                        <a:lnSpc>
                          <a:spcPct val="100000"/>
                        </a:lnSpc>
                        <a:spcBef>
                          <a:spcPts val="600"/>
                        </a:spcBef>
                      </a:pPr>
                      <a:r>
                        <a:rPr sz="2000" spc="-10" dirty="0">
                          <a:latin typeface="Gadugi"/>
                          <a:cs typeface="Gadugi"/>
                        </a:rPr>
                        <a:t>kontrol </a:t>
                      </a:r>
                      <a:r>
                        <a:rPr sz="2000" spc="-5" dirty="0">
                          <a:latin typeface="Gadugi"/>
                          <a:cs typeface="Gadugi"/>
                        </a:rPr>
                        <a:t>taktikleri </a:t>
                      </a:r>
                      <a:r>
                        <a:rPr sz="2000" spc="-25" dirty="0">
                          <a:latin typeface="Gadugi"/>
                          <a:cs typeface="Gadugi"/>
                        </a:rPr>
                        <a:t>uygular. </a:t>
                      </a:r>
                      <a:r>
                        <a:rPr sz="2000" dirty="0">
                          <a:latin typeface="Gadugi"/>
                          <a:cs typeface="Gadugi"/>
                        </a:rPr>
                        <a:t>“Beni</a:t>
                      </a:r>
                      <a:r>
                        <a:rPr sz="2000" spc="30" dirty="0">
                          <a:latin typeface="Gadugi"/>
                          <a:cs typeface="Gadugi"/>
                        </a:rPr>
                        <a:t> </a:t>
                      </a:r>
                      <a:r>
                        <a:rPr sz="2000" spc="-5" dirty="0">
                          <a:latin typeface="Gadugi"/>
                          <a:cs typeface="Gadugi"/>
                        </a:rPr>
                        <a:t>terkedersen</a:t>
                      </a:r>
                      <a:endParaRPr sz="2000">
                        <a:latin typeface="Gadugi"/>
                        <a:cs typeface="Gadugi"/>
                      </a:endParaRPr>
                    </a:p>
                    <a:p>
                      <a:pPr marL="417830" marR="398780">
                        <a:lnSpc>
                          <a:spcPct val="125000"/>
                        </a:lnSpc>
                      </a:pPr>
                      <a:r>
                        <a:rPr sz="2000" dirty="0">
                          <a:latin typeface="Gadugi"/>
                          <a:cs typeface="Gadugi"/>
                        </a:rPr>
                        <a:t>canıma </a:t>
                      </a:r>
                      <a:r>
                        <a:rPr sz="2000" spc="-5" dirty="0">
                          <a:latin typeface="Gadugi"/>
                          <a:cs typeface="Gadugi"/>
                        </a:rPr>
                        <a:t>kıyarım” </a:t>
                      </a:r>
                      <a:r>
                        <a:rPr sz="2000" dirty="0">
                          <a:latin typeface="Gadugi"/>
                          <a:cs typeface="Gadugi"/>
                        </a:rPr>
                        <a:t>ya da </a:t>
                      </a:r>
                      <a:r>
                        <a:rPr sz="2000" spc="-5" dirty="0">
                          <a:latin typeface="Gadugi"/>
                          <a:cs typeface="Gadugi"/>
                        </a:rPr>
                        <a:t>“Gidersen </a:t>
                      </a:r>
                      <a:r>
                        <a:rPr sz="2000" dirty="0">
                          <a:latin typeface="Gadugi"/>
                          <a:cs typeface="Gadugi"/>
                        </a:rPr>
                        <a:t>çocukları </a:t>
                      </a:r>
                      <a:r>
                        <a:rPr sz="2000" spc="-5" dirty="0">
                          <a:latin typeface="Gadugi"/>
                          <a:cs typeface="Gadugi"/>
                        </a:rPr>
                        <a:t>bir  </a:t>
                      </a:r>
                      <a:r>
                        <a:rPr sz="2000" dirty="0">
                          <a:latin typeface="Gadugi"/>
                          <a:cs typeface="Gadugi"/>
                        </a:rPr>
                        <a:t>daha</a:t>
                      </a:r>
                      <a:r>
                        <a:rPr sz="2000" spc="-25" dirty="0">
                          <a:latin typeface="Gadugi"/>
                          <a:cs typeface="Gadugi"/>
                        </a:rPr>
                        <a:t> </a:t>
                      </a:r>
                      <a:r>
                        <a:rPr sz="2000" spc="-5" dirty="0">
                          <a:latin typeface="Gadugi"/>
                          <a:cs typeface="Gadugi"/>
                        </a:rPr>
                        <a:t>göremezsin”</a:t>
                      </a:r>
                      <a:endParaRPr sz="2000">
                        <a:latin typeface="Gadugi"/>
                        <a:cs typeface="Gadug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265"/>
                        </a:spcBef>
                        <a:tabLst>
                          <a:tab pos="418465" algn="l"/>
                        </a:tabLst>
                      </a:pPr>
                      <a:r>
                        <a:rPr sz="1100" dirty="0">
                          <a:latin typeface="Wingdings"/>
                          <a:cs typeface="Wingdings"/>
                        </a:rPr>
                        <a:t></a:t>
                      </a:r>
                      <a:r>
                        <a:rPr sz="1100" dirty="0">
                          <a:latin typeface="Times New Roman"/>
                          <a:cs typeface="Times New Roman"/>
                        </a:rPr>
                        <a:t>	</a:t>
                      </a:r>
                      <a:r>
                        <a:rPr sz="2000" b="1" spc="-5" dirty="0">
                          <a:latin typeface="Gadugi"/>
                          <a:cs typeface="Gadugi"/>
                        </a:rPr>
                        <a:t>Üzülür </a:t>
                      </a:r>
                      <a:r>
                        <a:rPr sz="2000" b="1" spc="-10" dirty="0">
                          <a:latin typeface="Gadugi"/>
                          <a:cs typeface="Gadugi"/>
                        </a:rPr>
                        <a:t>ve </a:t>
                      </a:r>
                      <a:r>
                        <a:rPr sz="2000" b="1" dirty="0">
                          <a:latin typeface="Gadugi"/>
                          <a:cs typeface="Gadugi"/>
                        </a:rPr>
                        <a:t>bu </a:t>
                      </a:r>
                      <a:r>
                        <a:rPr sz="2000" b="1" spc="-5" dirty="0">
                          <a:latin typeface="Gadugi"/>
                          <a:cs typeface="Gadugi"/>
                        </a:rPr>
                        <a:t>tehditler konusunda</a:t>
                      </a:r>
                      <a:r>
                        <a:rPr sz="2000" b="1" spc="-45" dirty="0">
                          <a:latin typeface="Gadugi"/>
                          <a:cs typeface="Gadugi"/>
                        </a:rPr>
                        <a:t> </a:t>
                      </a:r>
                      <a:r>
                        <a:rPr sz="2000" b="1" spc="-10" dirty="0">
                          <a:latin typeface="Gadugi"/>
                          <a:cs typeface="Gadugi"/>
                        </a:rPr>
                        <a:t>kendisini</a:t>
                      </a:r>
                      <a:endParaRPr sz="2000" dirty="0">
                        <a:latin typeface="Gadugi"/>
                        <a:cs typeface="Gadugi"/>
                      </a:endParaRPr>
                    </a:p>
                    <a:p>
                      <a:pPr marL="418465">
                        <a:lnSpc>
                          <a:spcPct val="100000"/>
                        </a:lnSpc>
                        <a:spcBef>
                          <a:spcPts val="600"/>
                        </a:spcBef>
                      </a:pPr>
                      <a:r>
                        <a:rPr sz="2000" b="1" spc="-5" dirty="0">
                          <a:latin typeface="Gadugi"/>
                          <a:cs typeface="Gadugi"/>
                        </a:rPr>
                        <a:t>sorumlu </a:t>
                      </a:r>
                      <a:r>
                        <a:rPr sz="2000" b="1" spc="-25" dirty="0">
                          <a:latin typeface="Gadugi"/>
                          <a:cs typeface="Gadugi"/>
                        </a:rPr>
                        <a:t>hisseder.</a:t>
                      </a:r>
                      <a:endParaRPr sz="2000" dirty="0">
                        <a:latin typeface="Gadugi"/>
                        <a:cs typeface="Gadug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098" name="Picture 2" descr="C:\Users\yusuf\Desktop\indir.png"/>
          <p:cNvPicPr>
            <a:picLocks noChangeAspect="1" noChangeArrowheads="1"/>
          </p:cNvPicPr>
          <p:nvPr/>
        </p:nvPicPr>
        <p:blipFill>
          <a:blip r:embed="rId2" cstate="print"/>
          <a:srcRect/>
          <a:stretch>
            <a:fillRect/>
          </a:stretch>
        </p:blipFill>
        <p:spPr bwMode="auto">
          <a:xfrm>
            <a:off x="0" y="31424"/>
            <a:ext cx="12191999" cy="6826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3734" y="334771"/>
            <a:ext cx="6905625" cy="513715"/>
          </a:xfrm>
          <a:prstGeom prst="rect">
            <a:avLst/>
          </a:prstGeom>
        </p:spPr>
        <p:txBody>
          <a:bodyPr vert="horz" wrap="square" lIns="0" tIns="12700" rIns="0" bIns="0" rtlCol="0">
            <a:spAutoFit/>
          </a:bodyPr>
          <a:lstStyle/>
          <a:p>
            <a:pPr marL="12700">
              <a:lnSpc>
                <a:spcPct val="100000"/>
              </a:lnSpc>
              <a:spcBef>
                <a:spcPts val="100"/>
              </a:spcBef>
            </a:pPr>
            <a:r>
              <a:rPr dirty="0"/>
              <a:t>ERKEKLERE </a:t>
            </a:r>
            <a:r>
              <a:rPr spc="-20" dirty="0"/>
              <a:t>DAİR </a:t>
            </a:r>
            <a:r>
              <a:rPr spc="-25" dirty="0"/>
              <a:t>TOPLUMSAL</a:t>
            </a:r>
            <a:r>
              <a:rPr spc="-90" dirty="0"/>
              <a:t> </a:t>
            </a:r>
            <a:r>
              <a:rPr dirty="0"/>
              <a:t>İNANIŞLAR</a:t>
            </a:r>
          </a:p>
        </p:txBody>
      </p:sp>
      <p:sp>
        <p:nvSpPr>
          <p:cNvPr id="3" name="object 3"/>
          <p:cNvSpPr txBox="1"/>
          <p:nvPr/>
        </p:nvSpPr>
        <p:spPr>
          <a:xfrm>
            <a:off x="228600" y="1828800"/>
            <a:ext cx="3112135" cy="3890809"/>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800" b="1" spc="-5" dirty="0">
                <a:solidFill>
                  <a:srgbClr val="FF0000"/>
                </a:solidFill>
                <a:latin typeface="Comic Sans MS" pitchFamily="66" charset="0"/>
                <a:cs typeface="Gadugi"/>
              </a:rPr>
              <a:t>Saldırgandır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5" dirty="0">
                <a:solidFill>
                  <a:srgbClr val="FF0000"/>
                </a:solidFill>
                <a:latin typeface="Comic Sans MS" pitchFamily="66" charset="0"/>
                <a:cs typeface="Gadugi"/>
              </a:rPr>
              <a:t>Akılcıdır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10" dirty="0">
                <a:solidFill>
                  <a:srgbClr val="FF0000"/>
                </a:solidFill>
                <a:latin typeface="Comic Sans MS" pitchFamily="66" charset="0"/>
                <a:cs typeface="Gadugi"/>
              </a:rPr>
              <a:t>Kolay</a:t>
            </a:r>
            <a:r>
              <a:rPr sz="2800" b="1" spc="-30" dirty="0">
                <a:solidFill>
                  <a:srgbClr val="FF0000"/>
                </a:solidFill>
                <a:latin typeface="Comic Sans MS" pitchFamily="66" charset="0"/>
                <a:cs typeface="Gadugi"/>
              </a:rPr>
              <a:t> </a:t>
            </a:r>
            <a:r>
              <a:rPr sz="2800" b="1" dirty="0">
                <a:solidFill>
                  <a:srgbClr val="FF0000"/>
                </a:solidFill>
                <a:latin typeface="Comic Sans MS" pitchFamily="66" charset="0"/>
                <a:cs typeface="Gadugi"/>
              </a:rPr>
              <a:t>sinirlenir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5" dirty="0">
                <a:solidFill>
                  <a:srgbClr val="FF0000"/>
                </a:solidFill>
                <a:latin typeface="Comic Sans MS" pitchFamily="66" charset="0"/>
                <a:cs typeface="Gadugi"/>
              </a:rPr>
              <a:t>Koruyucudur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dirty="0">
                <a:solidFill>
                  <a:srgbClr val="FF0000"/>
                </a:solidFill>
                <a:latin typeface="Comic Sans MS" pitchFamily="66" charset="0"/>
                <a:cs typeface="Gadugi"/>
              </a:rPr>
              <a:t>Güçlüdür</a:t>
            </a:r>
            <a:endParaRPr sz="2800" dirty="0">
              <a:solidFill>
                <a:srgbClr val="FF000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0" dirty="0">
                <a:solidFill>
                  <a:srgbClr val="FF0000"/>
                </a:solidFill>
                <a:latin typeface="Comic Sans MS" pitchFamily="66" charset="0"/>
                <a:cs typeface="Gadugi"/>
              </a:rPr>
              <a:t>Serttir</a:t>
            </a:r>
            <a:endParaRPr sz="2800" dirty="0">
              <a:solidFill>
                <a:srgbClr val="FF0000"/>
              </a:solidFill>
              <a:latin typeface="Comic Sans MS" pitchFamily="66" charset="0"/>
              <a:cs typeface="Gadugi"/>
            </a:endParaRPr>
          </a:p>
          <a:p>
            <a:pPr marL="469900" indent="-457200">
              <a:lnSpc>
                <a:spcPct val="100000"/>
              </a:lnSpc>
              <a:spcBef>
                <a:spcPts val="5"/>
              </a:spcBef>
              <a:buFont typeface="Wingdings"/>
              <a:buChar char=""/>
              <a:tabLst>
                <a:tab pos="469265" algn="l"/>
                <a:tab pos="469900" algn="l"/>
              </a:tabLst>
            </a:pPr>
            <a:r>
              <a:rPr sz="2800" b="1" spc="-5" dirty="0">
                <a:solidFill>
                  <a:srgbClr val="FF0000"/>
                </a:solidFill>
                <a:latin typeface="Comic Sans MS" pitchFamily="66" charset="0"/>
                <a:cs typeface="Gadugi"/>
              </a:rPr>
              <a:t>Soyut</a:t>
            </a:r>
            <a:r>
              <a:rPr sz="2800" b="1" spc="-65" dirty="0">
                <a:solidFill>
                  <a:srgbClr val="FF0000"/>
                </a:solidFill>
                <a:latin typeface="Comic Sans MS" pitchFamily="66" charset="0"/>
                <a:cs typeface="Gadugi"/>
              </a:rPr>
              <a:t> </a:t>
            </a:r>
            <a:r>
              <a:rPr sz="2800" b="1" spc="-5" dirty="0">
                <a:solidFill>
                  <a:srgbClr val="FF0000"/>
                </a:solidFill>
                <a:latin typeface="Comic Sans MS" pitchFamily="66" charset="0"/>
                <a:cs typeface="Gadugi"/>
              </a:rPr>
              <a:t>dü</a:t>
            </a:r>
            <a:r>
              <a:rPr sz="2800" b="1" spc="-5" dirty="0">
                <a:solidFill>
                  <a:srgbClr val="FF0000"/>
                </a:solidFill>
                <a:latin typeface="Comic Sans MS" pitchFamily="66" charset="0"/>
                <a:cs typeface="Arial"/>
              </a:rPr>
              <a:t>ş</a:t>
            </a:r>
            <a:r>
              <a:rPr sz="2800" b="1" spc="-5" dirty="0">
                <a:solidFill>
                  <a:srgbClr val="FF0000"/>
                </a:solidFill>
                <a:latin typeface="Comic Sans MS" pitchFamily="66" charset="0"/>
                <a:cs typeface="Gadugi"/>
              </a:rPr>
              <a:t>ünme</a:t>
            </a:r>
            <a:endParaRPr sz="2800" dirty="0">
              <a:solidFill>
                <a:srgbClr val="FF0000"/>
              </a:solidFill>
              <a:latin typeface="Comic Sans MS" pitchFamily="66" charset="0"/>
              <a:cs typeface="Gadugi"/>
            </a:endParaRPr>
          </a:p>
          <a:p>
            <a:pPr marL="469900">
              <a:lnSpc>
                <a:spcPct val="100000"/>
              </a:lnSpc>
            </a:pPr>
            <a:r>
              <a:rPr sz="2800" b="1" spc="-10" dirty="0">
                <a:solidFill>
                  <a:srgbClr val="FF0000"/>
                </a:solidFill>
                <a:latin typeface="Comic Sans MS" pitchFamily="66" charset="0"/>
                <a:cs typeface="Gadugi"/>
              </a:rPr>
              <a:t>yetene</a:t>
            </a:r>
            <a:r>
              <a:rPr sz="2800" b="1" spc="-10" dirty="0">
                <a:solidFill>
                  <a:srgbClr val="FF0000"/>
                </a:solidFill>
                <a:latin typeface="Comic Sans MS" pitchFamily="66" charset="0"/>
                <a:cs typeface="Arial"/>
              </a:rPr>
              <a:t>ğ</a:t>
            </a:r>
            <a:r>
              <a:rPr sz="2800" b="1" spc="-10" dirty="0">
                <a:solidFill>
                  <a:srgbClr val="FF0000"/>
                </a:solidFill>
                <a:latin typeface="Comic Sans MS" pitchFamily="66" charset="0"/>
                <a:cs typeface="Gadugi"/>
              </a:rPr>
              <a:t>i</a:t>
            </a:r>
            <a:r>
              <a:rPr sz="2800" b="1" spc="-25" dirty="0">
                <a:solidFill>
                  <a:srgbClr val="FF0000"/>
                </a:solidFill>
                <a:latin typeface="Comic Sans MS" pitchFamily="66" charset="0"/>
                <a:cs typeface="Gadugi"/>
              </a:rPr>
              <a:t> </a:t>
            </a:r>
            <a:r>
              <a:rPr sz="2800" b="1" spc="-10" dirty="0">
                <a:solidFill>
                  <a:srgbClr val="FF0000"/>
                </a:solidFill>
                <a:latin typeface="Comic Sans MS" pitchFamily="66" charset="0"/>
                <a:cs typeface="Gadugi"/>
              </a:rPr>
              <a:t>yüksektir</a:t>
            </a:r>
            <a:endParaRPr sz="2800" dirty="0">
              <a:solidFill>
                <a:srgbClr val="FF0000"/>
              </a:solidFill>
              <a:latin typeface="Comic Sans MS" pitchFamily="66" charset="0"/>
              <a:cs typeface="Gadugi"/>
            </a:endParaRPr>
          </a:p>
        </p:txBody>
      </p:sp>
      <p:sp>
        <p:nvSpPr>
          <p:cNvPr id="4" name="object 4"/>
          <p:cNvSpPr txBox="1"/>
          <p:nvPr/>
        </p:nvSpPr>
        <p:spPr>
          <a:xfrm>
            <a:off x="3276600" y="1447800"/>
            <a:ext cx="5105400" cy="4752583"/>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800" b="1" dirty="0">
                <a:solidFill>
                  <a:srgbClr val="00B050"/>
                </a:solidFill>
                <a:latin typeface="Comic Sans MS" pitchFamily="66" charset="0"/>
                <a:cs typeface="Gadugi"/>
              </a:rPr>
              <a:t>Sorumluluk</a:t>
            </a:r>
            <a:r>
              <a:rPr sz="2800" b="1" spc="-15" dirty="0">
                <a:solidFill>
                  <a:srgbClr val="00B050"/>
                </a:solidFill>
                <a:latin typeface="Comic Sans MS" pitchFamily="66" charset="0"/>
                <a:cs typeface="Gadugi"/>
              </a:rPr>
              <a:t> </a:t>
            </a:r>
            <a:r>
              <a:rPr sz="2800" b="1" spc="-5" dirty="0">
                <a:solidFill>
                  <a:srgbClr val="00B050"/>
                </a:solidFill>
                <a:latin typeface="Comic Sans MS" pitchFamily="66" charset="0"/>
                <a:cs typeface="Gadugi"/>
              </a:rPr>
              <a:t>sahibidir</a:t>
            </a:r>
            <a:endParaRPr sz="2800" dirty="0">
              <a:solidFill>
                <a:srgbClr val="00B050"/>
              </a:solidFill>
              <a:latin typeface="Comic Sans MS" pitchFamily="66" charset="0"/>
              <a:cs typeface="Gadugi"/>
            </a:endParaRPr>
          </a:p>
          <a:p>
            <a:pPr marL="469900" marR="688975" indent="-457200">
              <a:lnSpc>
                <a:spcPct val="100000"/>
              </a:lnSpc>
              <a:buFont typeface="Wingdings"/>
              <a:buChar char=""/>
              <a:tabLst>
                <a:tab pos="469265" algn="l"/>
                <a:tab pos="469900" algn="l"/>
              </a:tabLst>
            </a:pPr>
            <a:r>
              <a:rPr sz="2800" b="1" spc="-5" dirty="0" err="1" smtClean="0">
                <a:solidFill>
                  <a:srgbClr val="00B050"/>
                </a:solidFill>
                <a:latin typeface="Comic Sans MS" pitchFamily="66" charset="0"/>
                <a:cs typeface="Gadugi"/>
              </a:rPr>
              <a:t>Duygularını</a:t>
            </a:r>
            <a:r>
              <a:rPr lang="tr-TR" sz="2800" b="1" spc="-85" dirty="0">
                <a:solidFill>
                  <a:srgbClr val="00B050"/>
                </a:solidFill>
                <a:latin typeface="Comic Sans MS" pitchFamily="66" charset="0"/>
                <a:cs typeface="Gadugi"/>
              </a:rPr>
              <a:t> </a:t>
            </a:r>
            <a:r>
              <a:rPr sz="2800" b="1" spc="-5" dirty="0" err="1" smtClean="0">
                <a:solidFill>
                  <a:srgbClr val="00B050"/>
                </a:solidFill>
                <a:latin typeface="Comic Sans MS" pitchFamily="66" charset="0"/>
                <a:cs typeface="Gadugi"/>
              </a:rPr>
              <a:t>göstermez</a:t>
            </a:r>
            <a:r>
              <a:rPr sz="2800" b="1" spc="-5" dirty="0">
                <a:solidFill>
                  <a:srgbClr val="00B050"/>
                </a:solidFill>
                <a:latin typeface="Comic Sans MS" pitchFamily="66" charset="0"/>
                <a:cs typeface="Gadugi"/>
              </a:rPr>
              <a:t>, </a:t>
            </a:r>
            <a:r>
              <a:rPr sz="2800" b="1" spc="-5" dirty="0" err="1" smtClean="0">
                <a:solidFill>
                  <a:srgbClr val="00B050"/>
                </a:solidFill>
                <a:latin typeface="Comic Sans MS" pitchFamily="66" charset="0"/>
                <a:cs typeface="Gadugi"/>
              </a:rPr>
              <a:t>a</a:t>
            </a:r>
            <a:r>
              <a:rPr sz="2800" b="1" spc="-5" dirty="0" err="1" smtClean="0">
                <a:solidFill>
                  <a:srgbClr val="00B050"/>
                </a:solidFill>
                <a:latin typeface="Comic Sans MS" pitchFamily="66" charset="0"/>
                <a:cs typeface="Arial"/>
              </a:rPr>
              <a:t>ğ</a:t>
            </a:r>
            <a:r>
              <a:rPr sz="2800" b="1" spc="-5" dirty="0" err="1" smtClean="0">
                <a:solidFill>
                  <a:srgbClr val="00B050"/>
                </a:solidFill>
                <a:latin typeface="Comic Sans MS" pitchFamily="66" charset="0"/>
                <a:cs typeface="Gadugi"/>
              </a:rPr>
              <a:t>lamaz</a:t>
            </a:r>
            <a:endParaRPr sz="2800" dirty="0">
              <a:solidFill>
                <a:srgbClr val="00B050"/>
              </a:solidFill>
              <a:latin typeface="Comic Sans MS" pitchFamily="66" charset="0"/>
              <a:cs typeface="Gadugi"/>
            </a:endParaRPr>
          </a:p>
          <a:p>
            <a:pPr marL="469900" marR="1303655" indent="-457200">
              <a:lnSpc>
                <a:spcPct val="100000"/>
              </a:lnSpc>
              <a:buFont typeface="Wingdings"/>
              <a:buChar char=""/>
              <a:tabLst>
                <a:tab pos="469265" algn="l"/>
                <a:tab pos="469900" algn="l"/>
              </a:tabLst>
            </a:pPr>
            <a:r>
              <a:rPr sz="2800" b="1" spc="-5" dirty="0" err="1" smtClean="0">
                <a:solidFill>
                  <a:srgbClr val="00B050"/>
                </a:solidFill>
                <a:latin typeface="Comic Sans MS" pitchFamily="66" charset="0"/>
                <a:cs typeface="Gadugi"/>
              </a:rPr>
              <a:t>Etkilenmesi</a:t>
            </a:r>
            <a:r>
              <a:rPr lang="tr-TR" sz="2800" b="1" spc="-85" dirty="0">
                <a:solidFill>
                  <a:srgbClr val="00B050"/>
                </a:solidFill>
                <a:latin typeface="Comic Sans MS" pitchFamily="66" charset="0"/>
                <a:cs typeface="Gadugi"/>
              </a:rPr>
              <a:t> </a:t>
            </a:r>
            <a:r>
              <a:rPr sz="2800" b="1" spc="-30" dirty="0" err="1" smtClean="0">
                <a:solidFill>
                  <a:srgbClr val="00B050"/>
                </a:solidFill>
                <a:latin typeface="Comic Sans MS" pitchFamily="66" charset="0"/>
                <a:cs typeface="Gadugi"/>
              </a:rPr>
              <a:t>zordur</a:t>
            </a:r>
            <a:r>
              <a:rPr sz="2800" b="1" spc="-30" dirty="0">
                <a:solidFill>
                  <a:srgbClr val="00B050"/>
                </a:solidFill>
                <a:latin typeface="Comic Sans MS" pitchFamily="66" charset="0"/>
                <a:cs typeface="Gadugi"/>
              </a:rPr>
              <a:t>, </a:t>
            </a:r>
            <a:r>
              <a:rPr sz="2800" b="1" spc="-5" dirty="0" err="1" smtClean="0">
                <a:solidFill>
                  <a:srgbClr val="00B050"/>
                </a:solidFill>
                <a:latin typeface="Comic Sans MS" pitchFamily="66" charset="0"/>
                <a:cs typeface="Gadugi"/>
              </a:rPr>
              <a:t>kararlıdır</a:t>
            </a:r>
            <a:endParaRPr sz="2800" dirty="0">
              <a:solidFill>
                <a:srgbClr val="00B050"/>
              </a:solidFill>
              <a:latin typeface="Comic Sans MS" pitchFamily="66" charset="0"/>
              <a:cs typeface="Gadugi"/>
            </a:endParaRPr>
          </a:p>
          <a:p>
            <a:pPr marL="469900" marR="1332865" indent="-457200">
              <a:lnSpc>
                <a:spcPct val="100000"/>
              </a:lnSpc>
              <a:buFont typeface="Wingdings"/>
              <a:buChar char=""/>
              <a:tabLst>
                <a:tab pos="469265" algn="l"/>
                <a:tab pos="469900" algn="l"/>
              </a:tabLst>
            </a:pPr>
            <a:r>
              <a:rPr sz="2800" b="1" spc="-5" dirty="0" err="1" smtClean="0">
                <a:solidFill>
                  <a:srgbClr val="00B050"/>
                </a:solidFill>
                <a:latin typeface="Comic Sans MS" pitchFamily="66" charset="0"/>
                <a:cs typeface="Gadugi"/>
              </a:rPr>
              <a:t>Zihinsel</a:t>
            </a:r>
            <a:r>
              <a:rPr lang="tr-TR" sz="2800" b="1" spc="-5" dirty="0" smtClean="0">
                <a:solidFill>
                  <a:srgbClr val="00B050"/>
                </a:solidFill>
                <a:latin typeface="Comic Sans MS" pitchFamily="66" charset="0"/>
                <a:cs typeface="Gadugi"/>
              </a:rPr>
              <a:t> </a:t>
            </a:r>
            <a:r>
              <a:rPr sz="2800" b="1" spc="-5" dirty="0" err="1" smtClean="0">
                <a:solidFill>
                  <a:srgbClr val="00B050"/>
                </a:solidFill>
                <a:latin typeface="Comic Sans MS" pitchFamily="66" charset="0"/>
                <a:cs typeface="Gadugi"/>
              </a:rPr>
              <a:t>yaratıcılı</a:t>
            </a:r>
            <a:r>
              <a:rPr sz="2800" b="1" spc="-5" dirty="0" err="1" smtClean="0">
                <a:solidFill>
                  <a:srgbClr val="00B050"/>
                </a:solidFill>
                <a:latin typeface="Comic Sans MS" pitchFamily="66" charset="0"/>
                <a:cs typeface="Arial"/>
              </a:rPr>
              <a:t>ğ</a:t>
            </a:r>
            <a:r>
              <a:rPr sz="2800" b="1" spc="-5" dirty="0" err="1" smtClean="0">
                <a:solidFill>
                  <a:srgbClr val="00B050"/>
                </a:solidFill>
                <a:latin typeface="Comic Sans MS" pitchFamily="66" charset="0"/>
                <a:cs typeface="Gadugi"/>
              </a:rPr>
              <a:t>ı</a:t>
            </a:r>
            <a:r>
              <a:rPr lang="tr-TR" sz="2800" b="1" spc="-5" dirty="0">
                <a:solidFill>
                  <a:srgbClr val="00B050"/>
                </a:solidFill>
                <a:latin typeface="Comic Sans MS" pitchFamily="66" charset="0"/>
                <a:cs typeface="Gadugi"/>
              </a:rPr>
              <a:t> </a:t>
            </a:r>
            <a:r>
              <a:rPr sz="2800" b="1" spc="-5" dirty="0" err="1" smtClean="0">
                <a:solidFill>
                  <a:srgbClr val="00B050"/>
                </a:solidFill>
                <a:latin typeface="Comic Sans MS" pitchFamily="66" charset="0"/>
                <a:cs typeface="Gadugi"/>
              </a:rPr>
              <a:t>yüksektir</a:t>
            </a:r>
            <a:endParaRPr sz="2800" dirty="0">
              <a:solidFill>
                <a:srgbClr val="00B050"/>
              </a:solidFill>
              <a:latin typeface="Comic Sans MS" pitchFamily="66" charset="0"/>
              <a:cs typeface="Gadugi"/>
            </a:endParaRPr>
          </a:p>
          <a:p>
            <a:pPr marL="469900" indent="-457200">
              <a:lnSpc>
                <a:spcPct val="100000"/>
              </a:lnSpc>
              <a:spcBef>
                <a:spcPts val="5"/>
              </a:spcBef>
              <a:buFont typeface="Wingdings"/>
              <a:buChar char=""/>
              <a:tabLst>
                <a:tab pos="469265" algn="l"/>
                <a:tab pos="469900" algn="l"/>
              </a:tabLst>
            </a:pPr>
            <a:r>
              <a:rPr sz="2800" b="1" spc="-5" dirty="0">
                <a:solidFill>
                  <a:srgbClr val="00B050"/>
                </a:solidFill>
                <a:latin typeface="Comic Sans MS" pitchFamily="66" charset="0"/>
                <a:cs typeface="Gadugi"/>
              </a:rPr>
              <a:t>Çok e</a:t>
            </a:r>
            <a:r>
              <a:rPr sz="2800" b="1" spc="-5" dirty="0">
                <a:solidFill>
                  <a:srgbClr val="00B050"/>
                </a:solidFill>
                <a:latin typeface="Comic Sans MS" pitchFamily="66" charset="0"/>
                <a:cs typeface="Arial"/>
              </a:rPr>
              <a:t>ş</a:t>
            </a:r>
            <a:r>
              <a:rPr sz="2800" b="1" spc="-5" dirty="0">
                <a:solidFill>
                  <a:srgbClr val="00B050"/>
                </a:solidFill>
                <a:latin typeface="Comic Sans MS" pitchFamily="66" charset="0"/>
                <a:cs typeface="Gadugi"/>
              </a:rPr>
              <a:t>lili</a:t>
            </a:r>
            <a:r>
              <a:rPr sz="2800" b="1" spc="-5" dirty="0">
                <a:solidFill>
                  <a:srgbClr val="00B050"/>
                </a:solidFill>
                <a:latin typeface="Comic Sans MS" pitchFamily="66" charset="0"/>
                <a:cs typeface="Arial"/>
              </a:rPr>
              <a:t>ğ</a:t>
            </a:r>
            <a:r>
              <a:rPr sz="2800" b="1" spc="-5" dirty="0">
                <a:solidFill>
                  <a:srgbClr val="00B050"/>
                </a:solidFill>
                <a:latin typeface="Comic Sans MS" pitchFamily="66" charset="0"/>
                <a:cs typeface="Gadugi"/>
              </a:rPr>
              <a:t>e</a:t>
            </a:r>
            <a:r>
              <a:rPr sz="2800" b="1" spc="5" dirty="0">
                <a:solidFill>
                  <a:srgbClr val="00B050"/>
                </a:solidFill>
                <a:latin typeface="Comic Sans MS" pitchFamily="66" charset="0"/>
                <a:cs typeface="Gadugi"/>
              </a:rPr>
              <a:t> </a:t>
            </a:r>
            <a:r>
              <a:rPr sz="2800" b="1" spc="-5" dirty="0">
                <a:solidFill>
                  <a:srgbClr val="00B050"/>
                </a:solidFill>
                <a:latin typeface="Comic Sans MS" pitchFamily="66" charset="0"/>
                <a:cs typeface="Gadugi"/>
              </a:rPr>
              <a:t>yatkındır</a:t>
            </a:r>
            <a:endParaRPr sz="2800" dirty="0">
              <a:solidFill>
                <a:srgbClr val="00B050"/>
              </a:solidFill>
              <a:latin typeface="Comic Sans MS" pitchFamily="66" charset="0"/>
              <a:cs typeface="Gadugi"/>
            </a:endParaRPr>
          </a:p>
          <a:p>
            <a:pPr marL="469900" marR="5080" indent="-457200">
              <a:lnSpc>
                <a:spcPct val="100000"/>
              </a:lnSpc>
              <a:buFont typeface="Wingdings"/>
              <a:buChar char=""/>
              <a:tabLst>
                <a:tab pos="469265" algn="l"/>
                <a:tab pos="469900" algn="l"/>
              </a:tabLst>
            </a:pPr>
            <a:r>
              <a:rPr sz="2800" b="1" spc="-30" dirty="0">
                <a:solidFill>
                  <a:srgbClr val="00B050"/>
                </a:solidFill>
                <a:latin typeface="Comic Sans MS" pitchFamily="66" charset="0"/>
                <a:cs typeface="Gadugi"/>
              </a:rPr>
              <a:t>Teknolojiye </a:t>
            </a:r>
            <a:r>
              <a:rPr sz="2800" b="1" spc="-15" dirty="0">
                <a:solidFill>
                  <a:srgbClr val="00B050"/>
                </a:solidFill>
                <a:latin typeface="Comic Sans MS" pitchFamily="66" charset="0"/>
                <a:cs typeface="Gadugi"/>
              </a:rPr>
              <a:t>ve </a:t>
            </a:r>
            <a:r>
              <a:rPr sz="2800" b="1" spc="-5" dirty="0">
                <a:solidFill>
                  <a:srgbClr val="00B050"/>
                </a:solidFill>
                <a:latin typeface="Comic Sans MS" pitchFamily="66" charset="0"/>
                <a:cs typeface="Gadugi"/>
              </a:rPr>
              <a:t>nesnelere ilgi  duyar</a:t>
            </a:r>
            <a:endParaRPr sz="2800" dirty="0">
              <a:solidFill>
                <a:srgbClr val="00B050"/>
              </a:solidFill>
              <a:latin typeface="Comic Sans MS" pitchFamily="66" charset="0"/>
              <a:cs typeface="Gadugi"/>
            </a:endParaRPr>
          </a:p>
          <a:p>
            <a:pPr marL="469900" indent="-457200">
              <a:lnSpc>
                <a:spcPct val="100000"/>
              </a:lnSpc>
              <a:buFont typeface="Wingdings"/>
              <a:buChar char=""/>
              <a:tabLst>
                <a:tab pos="469265" algn="l"/>
                <a:tab pos="469900" algn="l"/>
              </a:tabLst>
            </a:pPr>
            <a:r>
              <a:rPr sz="2800" b="1" spc="-10" dirty="0">
                <a:solidFill>
                  <a:srgbClr val="00B050"/>
                </a:solidFill>
                <a:latin typeface="Comic Sans MS" pitchFamily="66" charset="0"/>
                <a:cs typeface="Gadugi"/>
              </a:rPr>
              <a:t>Dedikodu</a:t>
            </a:r>
            <a:r>
              <a:rPr sz="2800" b="1" spc="-15" dirty="0">
                <a:solidFill>
                  <a:srgbClr val="00B050"/>
                </a:solidFill>
                <a:latin typeface="Comic Sans MS" pitchFamily="66" charset="0"/>
                <a:cs typeface="Gadugi"/>
              </a:rPr>
              <a:t> </a:t>
            </a:r>
            <a:r>
              <a:rPr sz="2800" b="1" spc="-5" dirty="0">
                <a:solidFill>
                  <a:srgbClr val="00B050"/>
                </a:solidFill>
                <a:latin typeface="Comic Sans MS" pitchFamily="66" charset="0"/>
                <a:cs typeface="Gadugi"/>
              </a:rPr>
              <a:t>yapmaz...gibi</a:t>
            </a:r>
            <a:endParaRPr sz="2800" dirty="0">
              <a:solidFill>
                <a:srgbClr val="00B050"/>
              </a:solidFill>
              <a:latin typeface="Comic Sans MS" pitchFamily="66" charset="0"/>
              <a:cs typeface="Gadugi"/>
            </a:endParaRPr>
          </a:p>
        </p:txBody>
      </p:sp>
      <p:sp>
        <p:nvSpPr>
          <p:cNvPr id="5" name="object 5"/>
          <p:cNvSpPr/>
          <p:nvPr/>
        </p:nvSpPr>
        <p:spPr>
          <a:xfrm>
            <a:off x="7772400" y="1676400"/>
            <a:ext cx="3979672" cy="29880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3074" name="Picture 2" descr="C:\Users\yusuf\Desktop\turkiyenin_utanc_tablosu_1.jpeg"/>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6146" name="Picture 2" descr="C:\Users\yusuf\Desktop\307d5f6f51417ca6ff90e76c6dceb5b6.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57200" y="1143000"/>
            <a:ext cx="11353800" cy="4401205"/>
          </a:xfrm>
          <a:prstGeom prst="rect">
            <a:avLst/>
          </a:prstGeom>
        </p:spPr>
        <p:txBody>
          <a:bodyPr wrap="square">
            <a:spAutoFit/>
          </a:bodyPr>
          <a:lstStyle/>
          <a:p>
            <a:pPr algn="ctr" fontAlgn="base"/>
            <a:endParaRPr lang="tr-TR" sz="4000" b="1" dirty="0" smtClean="0">
              <a:latin typeface="Comic Sans MS" pitchFamily="66" charset="0"/>
            </a:endParaRPr>
          </a:p>
          <a:p>
            <a:pPr algn="ctr" fontAlgn="base"/>
            <a:r>
              <a:rPr lang="tr-TR" sz="4000" dirty="0" smtClean="0">
                <a:latin typeface="Comic Sans MS" pitchFamily="66" charset="0"/>
              </a:rPr>
              <a:t>Sosyal </a:t>
            </a:r>
            <a:r>
              <a:rPr lang="tr-TR" sz="4000" dirty="0" smtClean="0">
                <a:latin typeface="Comic Sans MS" pitchFamily="66" charset="0"/>
              </a:rPr>
              <a:t>Hizmetler ve Çocuk Esirgeme Kurumuna bağlı olarak kurulan Alo 183 Kadın, Çocuk ve Sosyal Hizmet Danışma Hattı, 24 saat boyunca ücretsiz hizmet veriyor. Şiddet ve istismara uğrayanların ilgili kurumlara yönlendirilmesini sağlıyor.</a:t>
            </a:r>
            <a:endParaRPr lang="tr-TR" sz="4000" dirty="0">
              <a:latin typeface="Comic Sans MS" pitchFamily="66" charset="0"/>
            </a:endParaRPr>
          </a:p>
        </p:txBody>
      </p:sp>
      <p:sp>
        <p:nvSpPr>
          <p:cNvPr id="5" name="4 Dikdörtgen"/>
          <p:cNvSpPr/>
          <p:nvPr/>
        </p:nvSpPr>
        <p:spPr>
          <a:xfrm>
            <a:off x="4191000" y="228600"/>
            <a:ext cx="3526928" cy="1015663"/>
          </a:xfrm>
          <a:prstGeom prst="rect">
            <a:avLst/>
          </a:prstGeom>
        </p:spPr>
        <p:txBody>
          <a:bodyPr wrap="none">
            <a:spAutoFit/>
          </a:bodyPr>
          <a:lstStyle/>
          <a:p>
            <a:pPr algn="ctr" fontAlgn="base"/>
            <a:r>
              <a:rPr lang="tr-TR" sz="6000" b="1" dirty="0" smtClean="0">
                <a:solidFill>
                  <a:srgbClr val="FFFF00"/>
                </a:solidFill>
                <a:latin typeface="Comic Sans MS" pitchFamily="66" charset="0"/>
              </a:rPr>
              <a:t>ALO 183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6068" y="327787"/>
            <a:ext cx="10579862" cy="492443"/>
          </a:xfrm>
        </p:spPr>
        <p:txBody>
          <a:bodyPr/>
          <a:lstStyle/>
          <a:p>
            <a:pPr algn="ctr"/>
            <a:r>
              <a:rPr lang="tr-TR" dirty="0" smtClean="0"/>
              <a:t>ŞÖNİM NEDİR?</a:t>
            </a:r>
            <a:endParaRPr lang="tr-TR" dirty="0"/>
          </a:p>
        </p:txBody>
      </p:sp>
      <p:sp>
        <p:nvSpPr>
          <p:cNvPr id="3" name="2 Metin Yer Tutucusu"/>
          <p:cNvSpPr>
            <a:spLocks noGrp="1"/>
          </p:cNvSpPr>
          <p:nvPr>
            <p:ph type="body" idx="1"/>
          </p:nvPr>
        </p:nvSpPr>
        <p:spPr>
          <a:xfrm>
            <a:off x="304800" y="1143000"/>
            <a:ext cx="11430000" cy="5109091"/>
          </a:xfrm>
        </p:spPr>
        <p:txBody>
          <a:bodyPr/>
          <a:lstStyle/>
          <a:p>
            <a:pPr algn="ctr"/>
            <a:r>
              <a:rPr lang="tr-TR" dirty="0" smtClean="0"/>
              <a:t/>
            </a:r>
            <a:br>
              <a:rPr lang="tr-TR" dirty="0" smtClean="0"/>
            </a:br>
            <a:r>
              <a:rPr lang="tr-TR" sz="2800" b="0" dirty="0" smtClean="0">
                <a:solidFill>
                  <a:srgbClr val="FF0000"/>
                </a:solidFill>
                <a:latin typeface="Century Schoolbook" pitchFamily="18" charset="0"/>
              </a:rPr>
              <a:t>Şiddet </a:t>
            </a:r>
            <a:r>
              <a:rPr lang="tr-TR" sz="2800" b="0" dirty="0" smtClean="0">
                <a:solidFill>
                  <a:srgbClr val="FF0000"/>
                </a:solidFill>
                <a:latin typeface="Century Schoolbook" pitchFamily="18" charset="0"/>
              </a:rPr>
              <a:t>Önleme ve İzleme Merkezleri (ŞÖNİM)</a:t>
            </a:r>
            <a:r>
              <a:rPr lang="tr-TR" sz="2800" b="0" dirty="0" smtClean="0">
                <a:solidFill>
                  <a:schemeClr val="tx1"/>
                </a:solidFill>
                <a:latin typeface="Century Schoolbook" pitchFamily="18" charset="0"/>
              </a:rPr>
              <a:t> 6284 sayılı Ailenin Korunması ve Kadına Karşı Şiddetin Önlenmesine Dair Kanun kapsamında kurulmuş ve yürüteceği hizmet ve faaliyetler söz konusu kanun ile düzenlenmiş olan kuruluşlardır. ŞÖNİM gerekli uzman personelin görev yaptığı ve tercihen kadın personelin istihdam edildiği, şiddetin önlenmesi ile koruyucu ve önleyici tedbirlerin etkin olarak uygulanmasına yönelik destek ve izleme hizmetlerinin verildiği, çalışmalarını tek kapı sistemi ile yedi gün yirmi dört saat esasına göre yürüten, insan onuruna yaraşır etkili ve süratli hizmet sunumu sağlayan, kadının ekonomik, psikolojik, hukuki ve sosyal olarak güçlendirilmesi odaklı merkezlerdir.</a:t>
            </a:r>
            <a:endParaRPr lang="tr-TR" sz="2800" dirty="0">
              <a:solidFill>
                <a:schemeClr val="tx1"/>
              </a:solidFill>
              <a:latin typeface="Century Schoolbook"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6068" y="327787"/>
            <a:ext cx="10579862" cy="492443"/>
          </a:xfrm>
        </p:spPr>
        <p:txBody>
          <a:bodyPr/>
          <a:lstStyle/>
          <a:p>
            <a:pPr algn="ctr"/>
            <a:r>
              <a:rPr lang="tr-TR" u="sng" dirty="0" smtClean="0"/>
              <a:t>ŞÖNİM’ DE NE GİBİ HİZMETLER VERİLMEKTEDİR?</a:t>
            </a:r>
            <a:endParaRPr lang="tr-TR" dirty="0"/>
          </a:p>
        </p:txBody>
      </p:sp>
      <p:sp>
        <p:nvSpPr>
          <p:cNvPr id="3" name="2 Metin Yer Tutucusu"/>
          <p:cNvSpPr>
            <a:spLocks noGrp="1"/>
          </p:cNvSpPr>
          <p:nvPr>
            <p:ph type="body" idx="1"/>
          </p:nvPr>
        </p:nvSpPr>
        <p:spPr>
          <a:xfrm>
            <a:off x="838200" y="1447800"/>
            <a:ext cx="9906000" cy="4495800"/>
          </a:xfrm>
        </p:spPr>
        <p:txBody>
          <a:bodyPr/>
          <a:lstStyle/>
          <a:p>
            <a:pPr algn="ctr"/>
            <a:r>
              <a:rPr lang="tr-TR" sz="3200" b="0" dirty="0" smtClean="0">
                <a:solidFill>
                  <a:schemeClr val="tx1"/>
                </a:solidFill>
                <a:latin typeface="Century Schoolbook" pitchFamily="18" charset="0"/>
              </a:rPr>
              <a:t>6284 </a:t>
            </a:r>
            <a:r>
              <a:rPr lang="tr-TR" sz="3200" b="0" dirty="0" smtClean="0">
                <a:solidFill>
                  <a:schemeClr val="tx1"/>
                </a:solidFill>
                <a:latin typeface="Century Schoolbook" pitchFamily="18" charset="0"/>
              </a:rPr>
              <a:t>sayılı Kanunun 15 ve </a:t>
            </a:r>
            <a:r>
              <a:rPr lang="tr-TR" sz="3200" b="0" dirty="0" smtClean="0">
                <a:solidFill>
                  <a:schemeClr val="tx1"/>
                </a:solidFill>
                <a:latin typeface="Century Schoolbook" pitchFamily="18" charset="0"/>
              </a:rPr>
              <a:t>16. </a:t>
            </a:r>
            <a:r>
              <a:rPr lang="tr-TR" sz="3200" b="0" dirty="0" smtClean="0">
                <a:solidFill>
                  <a:schemeClr val="tx1"/>
                </a:solidFill>
                <a:latin typeface="Century Schoolbook" pitchFamily="18" charset="0"/>
              </a:rPr>
              <a:t>maddelerinde </a:t>
            </a:r>
            <a:r>
              <a:rPr lang="tr-TR" sz="3200" b="0" dirty="0" smtClean="0">
                <a:solidFill>
                  <a:srgbClr val="FF0000"/>
                </a:solidFill>
                <a:latin typeface="Century Schoolbook" pitchFamily="18" charset="0"/>
              </a:rPr>
              <a:t>korunan kişi ve şiddet uygulayana yönelik </a:t>
            </a:r>
            <a:r>
              <a:rPr lang="tr-TR" sz="3200" b="0" dirty="0" smtClean="0">
                <a:solidFill>
                  <a:schemeClr val="tx1"/>
                </a:solidFill>
                <a:latin typeface="Century Schoolbook" pitchFamily="18" charset="0"/>
              </a:rPr>
              <a:t>ŞÖNİM’ </a:t>
            </a:r>
            <a:r>
              <a:rPr lang="tr-TR" sz="3200" b="0" dirty="0" err="1" smtClean="0">
                <a:solidFill>
                  <a:schemeClr val="tx1"/>
                </a:solidFill>
                <a:latin typeface="Century Schoolbook" pitchFamily="18" charset="0"/>
              </a:rPr>
              <a:t>lerde</a:t>
            </a:r>
            <a:r>
              <a:rPr lang="tr-TR" sz="3200" b="0" dirty="0" smtClean="0">
                <a:solidFill>
                  <a:schemeClr val="tx1"/>
                </a:solidFill>
                <a:latin typeface="Century Schoolbook" pitchFamily="18" charset="0"/>
              </a:rPr>
              <a:t> yürütülecek hizmetler üç ana başlıkta belirlenmiştir:</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1- Şiddetin önlenmesi ve tedbir kararlarının izlenmesine yönelik hizmetler,</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2- Şiddet mağduru kişilere yönelik hizmetler,</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3- Şiddet uygulayan/uygulama ihtimali bulunan kişilere yönelik hizmetlerdir. </a:t>
            </a:r>
            <a:endParaRPr lang="tr-TR" sz="3200" b="0" dirty="0">
              <a:solidFill>
                <a:schemeClr val="tx1"/>
              </a:solidFill>
              <a:latin typeface="Century Schoolbook" pitchFamily="18" charset="0"/>
            </a:endParaRPr>
          </a:p>
        </p:txBody>
      </p:sp>
      <p:sp>
        <p:nvSpPr>
          <p:cNvPr id="4" name="3 Dikdörtgen"/>
          <p:cNvSpPr/>
          <p:nvPr/>
        </p:nvSpPr>
        <p:spPr>
          <a:xfrm>
            <a:off x="3048000" y="-4373136"/>
            <a:ext cx="6096000" cy="1477328"/>
          </a:xfrm>
          <a:prstGeom prst="rect">
            <a:avLst/>
          </a:prstGeom>
        </p:spPr>
        <p:txBody>
          <a:bodyPr>
            <a:spAutoFit/>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52400"/>
            <a:ext cx="10579862" cy="984885"/>
          </a:xfrm>
        </p:spPr>
        <p:txBody>
          <a:bodyPr/>
          <a:lstStyle/>
          <a:p>
            <a:pPr algn="ctr"/>
            <a:r>
              <a:rPr lang="tr-TR" dirty="0" smtClean="0"/>
              <a:t>ŞÖNİM’LERİN ŞİDDETİN ÖNLENMESİ VE TEDBİR KARARLARININ İZLENMESİNE YÖNELİK HİZMETLERİ NELERDİR?</a:t>
            </a:r>
            <a:endParaRPr lang="tr-TR" dirty="0"/>
          </a:p>
        </p:txBody>
      </p:sp>
      <p:sp>
        <p:nvSpPr>
          <p:cNvPr id="3" name="2 Metin Yer Tutucusu"/>
          <p:cNvSpPr>
            <a:spLocks noGrp="1"/>
          </p:cNvSpPr>
          <p:nvPr>
            <p:ph type="body" idx="1"/>
          </p:nvPr>
        </p:nvSpPr>
        <p:spPr>
          <a:xfrm>
            <a:off x="304800" y="1371600"/>
            <a:ext cx="11125200" cy="4431983"/>
          </a:xfrm>
        </p:spPr>
        <p:txBody>
          <a:bodyPr/>
          <a:lstStyle/>
          <a:p>
            <a:pPr algn="ctr"/>
            <a:r>
              <a:rPr lang="tr-TR" b="0" dirty="0" smtClean="0">
                <a:solidFill>
                  <a:schemeClr val="tx1"/>
                </a:solidFill>
                <a:latin typeface="Century Schoolbook" pitchFamily="18" charset="0"/>
              </a:rPr>
              <a:t/>
            </a:r>
            <a:br>
              <a:rPr lang="tr-TR" b="0" dirty="0" smtClean="0">
                <a:solidFill>
                  <a:schemeClr val="tx1"/>
                </a:solidFill>
                <a:latin typeface="Century Schoolbook" pitchFamily="18" charset="0"/>
              </a:rPr>
            </a:br>
            <a:r>
              <a:rPr lang="tr-TR" b="0" dirty="0" smtClean="0">
                <a:solidFill>
                  <a:schemeClr val="tx1"/>
                </a:solidFill>
                <a:latin typeface="Century Schoolbook" pitchFamily="18" charset="0"/>
              </a:rPr>
              <a:t>          • Korunan kişiye verilen barınma, geçici maddi yardım, sağlık, adli yardım ve benzeri hizmetleri koordine etmek,</a:t>
            </a:r>
            <a:br>
              <a:rPr lang="tr-TR" b="0" dirty="0" smtClean="0">
                <a:solidFill>
                  <a:schemeClr val="tx1"/>
                </a:solidFill>
                <a:latin typeface="Century Schoolbook" pitchFamily="18" charset="0"/>
              </a:rPr>
            </a:br>
            <a:r>
              <a:rPr lang="tr-TR" b="0" dirty="0" smtClean="0">
                <a:solidFill>
                  <a:schemeClr val="tx1"/>
                </a:solidFill>
                <a:latin typeface="Century Schoolbook" pitchFamily="18" charset="0"/>
              </a:rPr>
              <a:t>          • Gerekli hallerde tedbir kararlarının alınmasına, uygulanmasına ve sonlandırılmasına yönelik ilgili mercilere başvuruda bulunmak,</a:t>
            </a:r>
            <a:br>
              <a:rPr lang="tr-TR" b="0" dirty="0" smtClean="0">
                <a:solidFill>
                  <a:schemeClr val="tx1"/>
                </a:solidFill>
                <a:latin typeface="Century Schoolbook" pitchFamily="18" charset="0"/>
              </a:rPr>
            </a:br>
            <a:r>
              <a:rPr lang="tr-TR" b="0" dirty="0" smtClean="0">
                <a:solidFill>
                  <a:schemeClr val="tx1"/>
                </a:solidFill>
                <a:latin typeface="Century Schoolbook" pitchFamily="18" charset="0"/>
              </a:rPr>
              <a:t>          • Koruyucu ve önleyici tedbir kararlarının izlenmesi amacı ile elektronik veri sistemine gerekli veri girişini yapmak,</a:t>
            </a:r>
            <a:br>
              <a:rPr lang="tr-TR" b="0" dirty="0" smtClean="0">
                <a:solidFill>
                  <a:schemeClr val="tx1"/>
                </a:solidFill>
                <a:latin typeface="Century Schoolbook" pitchFamily="18" charset="0"/>
              </a:rPr>
            </a:br>
            <a:r>
              <a:rPr lang="tr-TR" b="0" dirty="0" smtClean="0">
                <a:solidFill>
                  <a:schemeClr val="tx1"/>
                </a:solidFill>
                <a:latin typeface="Century Schoolbook" pitchFamily="18" charset="0"/>
              </a:rPr>
              <a:t>          • Şiddetin sonlandırılmasına yönelik programlar hazırlamak ve uygulamak,</a:t>
            </a:r>
            <a:br>
              <a:rPr lang="tr-TR" b="0" dirty="0" smtClean="0">
                <a:solidFill>
                  <a:schemeClr val="tx1"/>
                </a:solidFill>
                <a:latin typeface="Century Schoolbook" pitchFamily="18" charset="0"/>
              </a:rPr>
            </a:br>
            <a:r>
              <a:rPr lang="tr-TR" b="0" dirty="0" smtClean="0">
                <a:solidFill>
                  <a:schemeClr val="tx1"/>
                </a:solidFill>
                <a:latin typeface="Century Schoolbook" pitchFamily="18" charset="0"/>
              </a:rPr>
              <a:t>          • Sivil toplum kuruluşları ile şiddetin önlenmesi ve kadın erkek eşitliğinin sağlanması ile insan hakları konularında gizlilik ilkesine uygun olarak çalışmalar yapmak.</a:t>
            </a:r>
            <a:endParaRPr lang="tr-TR" b="0" dirty="0">
              <a:solidFill>
                <a:schemeClr val="tx1"/>
              </a:solidFill>
              <a:latin typeface="Century Schoolbook"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0"/>
            <a:ext cx="11277600" cy="984885"/>
          </a:xfrm>
        </p:spPr>
        <p:txBody>
          <a:bodyPr/>
          <a:lstStyle/>
          <a:p>
            <a:pPr algn="ctr"/>
            <a:r>
              <a:rPr lang="tr-TR" u="sng" dirty="0" smtClean="0"/>
              <a:t>ŞÖNİM’LERİN ŞİDDET MAĞDURU KİŞİLERE YÖNELİK HİZMETLERİ NELERDİR?</a:t>
            </a:r>
            <a:endParaRPr lang="tr-TR" dirty="0"/>
          </a:p>
        </p:txBody>
      </p:sp>
      <p:sp>
        <p:nvSpPr>
          <p:cNvPr id="3" name="2 Metin Yer Tutucusu"/>
          <p:cNvSpPr>
            <a:spLocks noGrp="1"/>
          </p:cNvSpPr>
          <p:nvPr>
            <p:ph type="body" idx="1"/>
          </p:nvPr>
        </p:nvSpPr>
        <p:spPr>
          <a:xfrm>
            <a:off x="457200" y="1447800"/>
            <a:ext cx="10058400" cy="5047536"/>
          </a:xfrm>
        </p:spPr>
        <p:txBody>
          <a:bodyPr/>
          <a:lstStyle/>
          <a:p>
            <a:pPr algn="ctr"/>
            <a:r>
              <a:rPr lang="tr-TR" sz="2800" b="0" dirty="0" smtClean="0">
                <a:solidFill>
                  <a:schemeClr val="tx1"/>
                </a:solidFill>
                <a:latin typeface="Century Schoolbook" pitchFamily="18" charset="0"/>
              </a:rPr>
              <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Barınma</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Geçici maddi yardım</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Rehberlik ve danışmanlık</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Hayati tehlikenin bulunması halinde koruma altına alınma</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Kreş yardımı</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Hukuki destek</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Tıbbi destek</a:t>
            </a:r>
            <a:br>
              <a:rPr lang="tr-TR" sz="2800" b="0" dirty="0" smtClean="0">
                <a:solidFill>
                  <a:schemeClr val="tx1"/>
                </a:solidFill>
                <a:latin typeface="Century Schoolbook" pitchFamily="18" charset="0"/>
              </a:rPr>
            </a:br>
            <a:r>
              <a:rPr lang="tr-TR" sz="2800" b="0" dirty="0" smtClean="0">
                <a:solidFill>
                  <a:schemeClr val="tx1"/>
                </a:solidFill>
                <a:latin typeface="Century Schoolbook" pitchFamily="18" charset="0"/>
              </a:rPr>
              <a:t>          • İstihdama yönelik destek</a:t>
            </a:r>
            <a:br>
              <a:rPr lang="tr-TR" sz="2800" b="0" dirty="0" smtClean="0">
                <a:solidFill>
                  <a:schemeClr val="tx1"/>
                </a:solidFill>
                <a:latin typeface="Century Schoolbook" pitchFamily="18" charset="0"/>
              </a:rPr>
            </a:br>
            <a:r>
              <a:rPr lang="tr-TR" dirty="0" smtClean="0"/>
              <a:t/>
            </a:r>
            <a:br>
              <a:rPr lang="tr-TR" dirty="0" smtClean="0"/>
            </a:b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0"/>
            <a:ext cx="10579862" cy="984885"/>
          </a:xfrm>
        </p:spPr>
        <p:txBody>
          <a:bodyPr/>
          <a:lstStyle/>
          <a:p>
            <a:pPr algn="ctr"/>
            <a:r>
              <a:rPr lang="tr-TR" u="sng" dirty="0" smtClean="0"/>
              <a:t>ŞÖNİM’LERİN ŞİDDET UYGULAYAN/UYGULAMA İHTİMALİ BULUNAN KİŞİLERE YÖNELİK HİZMETLERİ NELERDİR?</a:t>
            </a:r>
            <a:endParaRPr lang="tr-TR" dirty="0"/>
          </a:p>
        </p:txBody>
      </p:sp>
      <p:sp>
        <p:nvSpPr>
          <p:cNvPr id="3" name="2 Metin Yer Tutucusu"/>
          <p:cNvSpPr>
            <a:spLocks noGrp="1"/>
          </p:cNvSpPr>
          <p:nvPr>
            <p:ph type="body" idx="1"/>
          </p:nvPr>
        </p:nvSpPr>
        <p:spPr>
          <a:xfrm>
            <a:off x="533400" y="1828800"/>
            <a:ext cx="10515600" cy="3816429"/>
          </a:xfrm>
        </p:spPr>
        <p:txBody>
          <a:bodyPr/>
          <a:lstStyle/>
          <a:p>
            <a:pPr algn="ctr"/>
            <a:r>
              <a:rPr lang="tr-TR" dirty="0" smtClean="0"/>
              <a:t/>
            </a:r>
            <a:br>
              <a:rPr lang="tr-TR" dirty="0" smtClean="0"/>
            </a:br>
            <a:r>
              <a:rPr lang="tr-TR" dirty="0" smtClean="0"/>
              <a:t>          • </a:t>
            </a:r>
            <a:r>
              <a:rPr lang="tr-TR" sz="3200" b="0" dirty="0" smtClean="0">
                <a:solidFill>
                  <a:schemeClr val="tx1"/>
                </a:solidFill>
                <a:latin typeface="Century Schoolbook" pitchFamily="18" charset="0"/>
              </a:rPr>
              <a:t>Mahkeme kararlarının izlenmesi ve uygulanması</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 Eğitim ve rehabilitasyon </a:t>
            </a:r>
            <a:r>
              <a:rPr lang="tr-TR" sz="3200" b="0" dirty="0" smtClean="0">
                <a:solidFill>
                  <a:schemeClr val="tx1"/>
                </a:solidFill>
                <a:latin typeface="Century Schoolbook" pitchFamily="18" charset="0"/>
              </a:rPr>
              <a:t>programlarına yönlendirme</a:t>
            </a:r>
            <a:r>
              <a:rPr lang="tr-TR" sz="3200" b="0" dirty="0" smtClean="0">
                <a:solidFill>
                  <a:schemeClr val="tx1"/>
                </a:solidFill>
                <a:latin typeface="Century Schoolbook" pitchFamily="18" charset="0"/>
              </a:rPr>
              <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 Sağlık kuruluşunda muayene veya tedavi için yönlendirme</a:t>
            </a:r>
            <a:br>
              <a:rPr lang="tr-TR" sz="3200" b="0" dirty="0" smtClean="0">
                <a:solidFill>
                  <a:schemeClr val="tx1"/>
                </a:solidFill>
                <a:latin typeface="Century Schoolbook" pitchFamily="18" charset="0"/>
              </a:rPr>
            </a:br>
            <a:r>
              <a:rPr lang="tr-TR" sz="3200" b="0" dirty="0" smtClean="0">
                <a:solidFill>
                  <a:schemeClr val="tx1"/>
                </a:solidFill>
                <a:latin typeface="Century Schoolbook" pitchFamily="18" charset="0"/>
              </a:rPr>
              <a:t>          • Meslek edindirme kurslarına yönlendirme</a:t>
            </a:r>
            <a:br>
              <a:rPr lang="tr-TR" sz="3200" b="0" dirty="0" smtClean="0">
                <a:solidFill>
                  <a:schemeClr val="tx1"/>
                </a:solidFill>
                <a:latin typeface="Century Schoolbook" pitchFamily="18" charset="0"/>
              </a:rPr>
            </a:br>
            <a:endParaRPr lang="tr-TR" sz="3200" b="0" dirty="0">
              <a:solidFill>
                <a:schemeClr val="tx1"/>
              </a:solidFill>
              <a:latin typeface="Century Schoolbook"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5122" name="Picture 2" descr="C:\Users\yusuf\Desktop\Untitled-1 copy(445).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1600200" y="1600200"/>
            <a:ext cx="9144000" cy="4736783"/>
          </a:xfrm>
        </p:spPr>
        <p:txBody>
          <a:bodyPr/>
          <a:lstStyle/>
          <a:p>
            <a:pPr algn="ctr"/>
            <a:r>
              <a:rPr lang="tr-TR" sz="7200" dirty="0" smtClean="0">
                <a:solidFill>
                  <a:srgbClr val="FF0000"/>
                </a:solidFill>
                <a:latin typeface="Comic Sans MS" pitchFamily="66" charset="0"/>
              </a:rPr>
              <a:t>ŞİDDETLE (!)</a:t>
            </a:r>
          </a:p>
          <a:p>
            <a:pPr algn="ctr"/>
            <a:r>
              <a:rPr lang="tr-TR" sz="7200" dirty="0" smtClean="0">
                <a:solidFill>
                  <a:srgbClr val="0070C0"/>
                </a:solidFill>
                <a:latin typeface="Comic Sans MS" pitchFamily="66" charset="0"/>
              </a:rPr>
              <a:t>DİNLEDİĞİNİZ İÇİN TEŞEKKÜR EDERİZ </a:t>
            </a:r>
            <a:r>
              <a:rPr lang="tr-TR" sz="7200" dirty="0" smtClean="0">
                <a:solidFill>
                  <a:srgbClr val="0070C0"/>
                </a:solidFill>
                <a:latin typeface="Comic Sans MS" pitchFamily="66" charset="0"/>
                <a:sym typeface="Wingdings" pitchFamily="2" charset="2"/>
              </a:rPr>
              <a:t></a:t>
            </a:r>
            <a:endParaRPr lang="tr-TR" sz="7200" dirty="0">
              <a:solidFill>
                <a:srgbClr val="0070C0"/>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8" y="118059"/>
            <a:ext cx="9730105" cy="1002030"/>
          </a:xfrm>
          <a:prstGeom prst="rect">
            <a:avLst/>
          </a:prstGeom>
        </p:spPr>
        <p:txBody>
          <a:bodyPr vert="horz" wrap="square" lIns="0" tIns="13335" rIns="0" bIns="0" rtlCol="0">
            <a:spAutoFit/>
          </a:bodyPr>
          <a:lstStyle/>
          <a:p>
            <a:pPr marR="5080" algn="r">
              <a:lnSpc>
                <a:spcPct val="100000"/>
              </a:lnSpc>
              <a:spcBef>
                <a:spcPts val="105"/>
              </a:spcBef>
            </a:pPr>
            <a:r>
              <a:rPr spc="-15" dirty="0"/>
              <a:t>Farklı </a:t>
            </a:r>
            <a:r>
              <a:rPr spc="-35" dirty="0"/>
              <a:t>oyunlar, </a:t>
            </a:r>
            <a:r>
              <a:rPr spc="-10" dirty="0"/>
              <a:t>farklı </a:t>
            </a:r>
            <a:r>
              <a:rPr spc="-5" dirty="0"/>
              <a:t>oyuncaklar </a:t>
            </a:r>
            <a:r>
              <a:rPr dirty="0"/>
              <a:t>ile </a:t>
            </a:r>
            <a:r>
              <a:rPr spc="-10" dirty="0"/>
              <a:t>farklı </a:t>
            </a:r>
            <a:r>
              <a:rPr spc="-5" dirty="0"/>
              <a:t>toplumsal </a:t>
            </a:r>
            <a:r>
              <a:rPr spc="-10" dirty="0"/>
              <a:t>rollere</a:t>
            </a:r>
          </a:p>
          <a:p>
            <a:pPr marR="10160" algn="r">
              <a:lnSpc>
                <a:spcPct val="100000"/>
              </a:lnSpc>
            </a:pPr>
            <a:r>
              <a:rPr dirty="0"/>
              <a:t>hazırlanı</a:t>
            </a:r>
            <a:r>
              <a:rPr spc="0" dirty="0"/>
              <a:t>r</a:t>
            </a:r>
            <a:r>
              <a:rPr dirty="0"/>
              <a:t>ız…</a:t>
            </a:r>
          </a:p>
        </p:txBody>
      </p:sp>
      <p:sp>
        <p:nvSpPr>
          <p:cNvPr id="3" name="object 3"/>
          <p:cNvSpPr/>
          <p:nvPr/>
        </p:nvSpPr>
        <p:spPr>
          <a:xfrm>
            <a:off x="6420358" y="1350136"/>
            <a:ext cx="4139945" cy="310095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4800" y="4648200"/>
            <a:ext cx="5556098" cy="1859483"/>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333E50"/>
                </a:solidFill>
                <a:latin typeface="Gadugi"/>
                <a:cs typeface="Gadugi"/>
              </a:rPr>
              <a:t>Kız çocuklarına </a:t>
            </a:r>
            <a:r>
              <a:rPr sz="2400" b="1" spc="-5" dirty="0">
                <a:solidFill>
                  <a:srgbClr val="333E50"/>
                </a:solidFill>
                <a:latin typeface="Gadugi"/>
                <a:cs typeface="Gadugi"/>
              </a:rPr>
              <a:t>oyuncak </a:t>
            </a:r>
            <a:r>
              <a:rPr sz="2400" b="1" spc="5" dirty="0">
                <a:solidFill>
                  <a:srgbClr val="333E50"/>
                </a:solidFill>
                <a:latin typeface="Gadugi"/>
                <a:cs typeface="Gadugi"/>
              </a:rPr>
              <a:t>bebek, </a:t>
            </a:r>
            <a:r>
              <a:rPr sz="2400" b="1" dirty="0">
                <a:solidFill>
                  <a:srgbClr val="333E50"/>
                </a:solidFill>
                <a:latin typeface="Gadugi"/>
                <a:cs typeface="Gadugi"/>
              </a:rPr>
              <a:t>çay  seti </a:t>
            </a:r>
            <a:r>
              <a:rPr sz="2400" b="1" spc="-5" dirty="0">
                <a:solidFill>
                  <a:srgbClr val="333E50"/>
                </a:solidFill>
                <a:latin typeface="Gadugi"/>
                <a:cs typeface="Gadugi"/>
              </a:rPr>
              <a:t>gibi daha ziyade ev </a:t>
            </a:r>
            <a:r>
              <a:rPr sz="2400" b="1" spc="-15" dirty="0">
                <a:solidFill>
                  <a:srgbClr val="333E50"/>
                </a:solidFill>
                <a:latin typeface="Gadugi"/>
                <a:cs typeface="Gadugi"/>
              </a:rPr>
              <a:t>ve </a:t>
            </a:r>
            <a:r>
              <a:rPr sz="2400" b="1" spc="-5" dirty="0">
                <a:solidFill>
                  <a:srgbClr val="333E50"/>
                </a:solidFill>
                <a:latin typeface="Gadugi"/>
                <a:cs typeface="Gadugi"/>
              </a:rPr>
              <a:t>ev i</a:t>
            </a:r>
            <a:r>
              <a:rPr sz="2400" b="1" spc="-5" dirty="0">
                <a:solidFill>
                  <a:srgbClr val="333E50"/>
                </a:solidFill>
                <a:latin typeface="Arial"/>
                <a:cs typeface="Arial"/>
              </a:rPr>
              <a:t>ş</a:t>
            </a:r>
            <a:r>
              <a:rPr sz="2400" b="1" spc="-5" dirty="0">
                <a:solidFill>
                  <a:srgbClr val="333E50"/>
                </a:solidFill>
                <a:latin typeface="Gadugi"/>
                <a:cs typeface="Gadugi"/>
              </a:rPr>
              <a:t>leriyle  ilgili oyuncaklar </a:t>
            </a:r>
            <a:r>
              <a:rPr sz="2400" b="1" spc="-30" dirty="0">
                <a:solidFill>
                  <a:srgbClr val="333E50"/>
                </a:solidFill>
                <a:latin typeface="Gadugi"/>
                <a:cs typeface="Gadugi"/>
              </a:rPr>
              <a:t>alınır. </a:t>
            </a:r>
            <a:r>
              <a:rPr sz="2400" b="1" spc="-5" dirty="0">
                <a:solidFill>
                  <a:srgbClr val="333E50"/>
                </a:solidFill>
                <a:latin typeface="Gadugi"/>
                <a:cs typeface="Gadugi"/>
              </a:rPr>
              <a:t>Böylece  kadınların </a:t>
            </a:r>
            <a:r>
              <a:rPr sz="2400" b="1" dirty="0">
                <a:solidFill>
                  <a:srgbClr val="333E50"/>
                </a:solidFill>
                <a:latin typeface="Gadugi"/>
                <a:cs typeface="Gadugi"/>
              </a:rPr>
              <a:t>öncelikli sorumluluk  </a:t>
            </a:r>
            <a:r>
              <a:rPr sz="2400" b="1" spc="-5" dirty="0">
                <a:solidFill>
                  <a:srgbClr val="333E50"/>
                </a:solidFill>
                <a:latin typeface="Gadugi"/>
                <a:cs typeface="Gadugi"/>
              </a:rPr>
              <a:t>alanlarının evin </a:t>
            </a:r>
            <a:r>
              <a:rPr sz="2400" b="1" dirty="0">
                <a:solidFill>
                  <a:srgbClr val="333E50"/>
                </a:solidFill>
                <a:latin typeface="Gadugi"/>
                <a:cs typeface="Gadugi"/>
              </a:rPr>
              <a:t>içi </a:t>
            </a:r>
            <a:r>
              <a:rPr sz="2400" b="1" spc="-5" dirty="0">
                <a:solidFill>
                  <a:srgbClr val="333E50"/>
                </a:solidFill>
                <a:latin typeface="Gadugi"/>
                <a:cs typeface="Gadugi"/>
              </a:rPr>
              <a:t>olması</a:t>
            </a:r>
            <a:r>
              <a:rPr sz="2400" b="1" spc="-50" dirty="0">
                <a:solidFill>
                  <a:srgbClr val="333E50"/>
                </a:solidFill>
                <a:latin typeface="Gadugi"/>
                <a:cs typeface="Gadugi"/>
              </a:rPr>
              <a:t> </a:t>
            </a:r>
            <a:r>
              <a:rPr sz="2400" b="1" spc="-25" dirty="0">
                <a:solidFill>
                  <a:srgbClr val="333E50"/>
                </a:solidFill>
                <a:latin typeface="Gadugi"/>
                <a:cs typeface="Gadugi"/>
              </a:rPr>
              <a:t>beklenir.</a:t>
            </a:r>
            <a:endParaRPr sz="2400" dirty="0">
              <a:latin typeface="Gadugi"/>
              <a:cs typeface="Gadugi"/>
            </a:endParaRPr>
          </a:p>
        </p:txBody>
      </p:sp>
      <p:sp>
        <p:nvSpPr>
          <p:cNvPr id="5" name="object 5"/>
          <p:cNvSpPr txBox="1"/>
          <p:nvPr/>
        </p:nvSpPr>
        <p:spPr>
          <a:xfrm>
            <a:off x="6197346" y="4735195"/>
            <a:ext cx="5308854" cy="1699260"/>
          </a:xfrm>
          <a:prstGeom prst="rect">
            <a:avLst/>
          </a:prstGeom>
        </p:spPr>
        <p:txBody>
          <a:bodyPr vert="horz" wrap="square" lIns="0" tIns="51435" rIns="0" bIns="0" rtlCol="0">
            <a:spAutoFit/>
          </a:bodyPr>
          <a:lstStyle/>
          <a:p>
            <a:pPr marL="12700" marR="5080">
              <a:lnSpc>
                <a:spcPct val="89400"/>
              </a:lnSpc>
              <a:spcBef>
                <a:spcPts val="405"/>
              </a:spcBef>
            </a:pPr>
            <a:r>
              <a:rPr sz="2400" b="1" spc="-5" dirty="0">
                <a:solidFill>
                  <a:srgbClr val="333E50"/>
                </a:solidFill>
                <a:latin typeface="Gadugi"/>
                <a:cs typeface="Gadugi"/>
              </a:rPr>
              <a:t>Erkek </a:t>
            </a:r>
            <a:r>
              <a:rPr sz="2400" b="1" dirty="0">
                <a:solidFill>
                  <a:srgbClr val="333E50"/>
                </a:solidFill>
                <a:latin typeface="Gadugi"/>
                <a:cs typeface="Gadugi"/>
              </a:rPr>
              <a:t>çocuklarına </a:t>
            </a:r>
            <a:r>
              <a:rPr sz="2400" b="1" spc="-5" dirty="0">
                <a:solidFill>
                  <a:srgbClr val="333E50"/>
                </a:solidFill>
                <a:latin typeface="Gadugi"/>
                <a:cs typeface="Gadugi"/>
              </a:rPr>
              <a:t>araba, </a:t>
            </a:r>
            <a:r>
              <a:rPr sz="2400" b="1" dirty="0">
                <a:solidFill>
                  <a:srgbClr val="333E50"/>
                </a:solidFill>
                <a:latin typeface="Gadugi"/>
                <a:cs typeface="Gadugi"/>
              </a:rPr>
              <a:t>uçak,  </a:t>
            </a:r>
            <a:r>
              <a:rPr sz="2400" b="1" spc="-5" dirty="0">
                <a:solidFill>
                  <a:srgbClr val="333E50"/>
                </a:solidFill>
                <a:latin typeface="Gadugi"/>
                <a:cs typeface="Gadugi"/>
              </a:rPr>
              <a:t>kamyon </a:t>
            </a:r>
            <a:r>
              <a:rPr sz="2400" b="1" dirty="0">
                <a:solidFill>
                  <a:srgbClr val="333E50"/>
                </a:solidFill>
                <a:latin typeface="Gadugi"/>
                <a:cs typeface="Gadugi"/>
              </a:rPr>
              <a:t>ve </a:t>
            </a:r>
            <a:r>
              <a:rPr sz="2400" b="1" spc="-5" dirty="0">
                <a:solidFill>
                  <a:srgbClr val="333E50"/>
                </a:solidFill>
                <a:latin typeface="Gadugi"/>
                <a:cs typeface="Gadugi"/>
              </a:rPr>
              <a:t>top gibi daha ziyade </a:t>
            </a:r>
            <a:r>
              <a:rPr sz="2400" b="1" dirty="0">
                <a:solidFill>
                  <a:srgbClr val="333E50"/>
                </a:solidFill>
                <a:latin typeface="Gadugi"/>
                <a:cs typeface="Gadugi"/>
              </a:rPr>
              <a:t>dı</a:t>
            </a:r>
            <a:r>
              <a:rPr sz="2400" b="1" dirty="0">
                <a:solidFill>
                  <a:srgbClr val="333E50"/>
                </a:solidFill>
                <a:latin typeface="Arial"/>
                <a:cs typeface="Arial"/>
              </a:rPr>
              <a:t>ş  </a:t>
            </a:r>
            <a:r>
              <a:rPr sz="2400" b="1" spc="-5" dirty="0">
                <a:solidFill>
                  <a:srgbClr val="333E50"/>
                </a:solidFill>
                <a:latin typeface="Gadugi"/>
                <a:cs typeface="Gadugi"/>
              </a:rPr>
              <a:t>mekânlarda oynanacak </a:t>
            </a:r>
            <a:r>
              <a:rPr sz="2400" b="1" spc="-10" dirty="0">
                <a:solidFill>
                  <a:srgbClr val="333E50"/>
                </a:solidFill>
                <a:latin typeface="Gadugi"/>
                <a:cs typeface="Gadugi"/>
              </a:rPr>
              <a:t>oyuncaklar  </a:t>
            </a:r>
            <a:r>
              <a:rPr sz="2400" b="1" spc="-5" dirty="0">
                <a:solidFill>
                  <a:srgbClr val="333E50"/>
                </a:solidFill>
                <a:latin typeface="Gadugi"/>
                <a:cs typeface="Gadugi"/>
              </a:rPr>
              <a:t>alınır; </a:t>
            </a:r>
            <a:r>
              <a:rPr sz="2400" b="1" dirty="0">
                <a:solidFill>
                  <a:srgbClr val="333E50"/>
                </a:solidFill>
                <a:latin typeface="Gadugi"/>
                <a:cs typeface="Gadugi"/>
              </a:rPr>
              <a:t>çünkü </a:t>
            </a:r>
            <a:r>
              <a:rPr sz="2400" b="1" spc="-5" dirty="0">
                <a:solidFill>
                  <a:srgbClr val="333E50"/>
                </a:solidFill>
                <a:latin typeface="Gadugi"/>
                <a:cs typeface="Gadugi"/>
              </a:rPr>
              <a:t>onun da hayatını daha  </a:t>
            </a:r>
            <a:r>
              <a:rPr sz="2400" b="1" dirty="0">
                <a:solidFill>
                  <a:srgbClr val="333E50"/>
                </a:solidFill>
                <a:latin typeface="Gadugi"/>
                <a:cs typeface="Gadugi"/>
              </a:rPr>
              <a:t>çok </a:t>
            </a:r>
            <a:r>
              <a:rPr sz="2400" b="1" spc="-5" dirty="0">
                <a:solidFill>
                  <a:srgbClr val="333E50"/>
                </a:solidFill>
                <a:latin typeface="Gadugi"/>
                <a:cs typeface="Gadugi"/>
              </a:rPr>
              <a:t>evin dı</a:t>
            </a:r>
            <a:r>
              <a:rPr sz="2400" b="1" spc="-5" dirty="0">
                <a:solidFill>
                  <a:srgbClr val="333E50"/>
                </a:solidFill>
                <a:latin typeface="Arial"/>
                <a:cs typeface="Arial"/>
              </a:rPr>
              <a:t>ş</a:t>
            </a:r>
            <a:r>
              <a:rPr sz="2400" b="1" spc="-5" dirty="0">
                <a:solidFill>
                  <a:srgbClr val="333E50"/>
                </a:solidFill>
                <a:latin typeface="Gadugi"/>
                <a:cs typeface="Gadugi"/>
              </a:rPr>
              <a:t>ında geçirmesi</a:t>
            </a:r>
            <a:r>
              <a:rPr sz="2400" b="1" spc="-35" dirty="0">
                <a:solidFill>
                  <a:srgbClr val="333E50"/>
                </a:solidFill>
                <a:latin typeface="Gadugi"/>
                <a:cs typeface="Gadugi"/>
              </a:rPr>
              <a:t> </a:t>
            </a:r>
            <a:r>
              <a:rPr sz="2400" b="1" spc="-5" dirty="0">
                <a:solidFill>
                  <a:srgbClr val="333E50"/>
                </a:solidFill>
                <a:latin typeface="Gadugi"/>
                <a:cs typeface="Gadugi"/>
              </a:rPr>
              <a:t>beklenir.</a:t>
            </a:r>
            <a:endParaRPr sz="2400" dirty="0">
              <a:latin typeface="Gadugi"/>
              <a:cs typeface="Gadugi"/>
            </a:endParaRPr>
          </a:p>
        </p:txBody>
      </p:sp>
      <p:sp>
        <p:nvSpPr>
          <p:cNvPr id="6" name="object 6"/>
          <p:cNvSpPr/>
          <p:nvPr/>
        </p:nvSpPr>
        <p:spPr>
          <a:xfrm>
            <a:off x="868273" y="1175130"/>
            <a:ext cx="3486404" cy="327596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4346" y="118059"/>
            <a:ext cx="370141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Calibri"/>
                <a:cs typeface="Calibri"/>
              </a:rPr>
              <a:t>KADINLAR NE</a:t>
            </a:r>
            <a:r>
              <a:rPr sz="3200" b="1" spc="-95" dirty="0">
                <a:solidFill>
                  <a:srgbClr val="FFFFFF"/>
                </a:solidFill>
                <a:latin typeface="Calibri"/>
                <a:cs typeface="Calibri"/>
              </a:rPr>
              <a:t> </a:t>
            </a:r>
            <a:r>
              <a:rPr sz="3200" b="1" spc="-80" dirty="0">
                <a:solidFill>
                  <a:srgbClr val="FFFFFF"/>
                </a:solidFill>
                <a:latin typeface="Calibri"/>
                <a:cs typeface="Calibri"/>
              </a:rPr>
              <a:t>YAPAR?</a:t>
            </a:r>
            <a:endParaRPr sz="3200">
              <a:latin typeface="Calibri"/>
              <a:cs typeface="Calibri"/>
            </a:endParaRPr>
          </a:p>
        </p:txBody>
      </p:sp>
      <p:sp>
        <p:nvSpPr>
          <p:cNvPr id="3" name="object 3"/>
          <p:cNvSpPr txBox="1">
            <a:spLocks noGrp="1"/>
          </p:cNvSpPr>
          <p:nvPr>
            <p:ph type="title"/>
          </p:nvPr>
        </p:nvSpPr>
        <p:spPr>
          <a:xfrm>
            <a:off x="7939785" y="118059"/>
            <a:ext cx="3623310" cy="514350"/>
          </a:xfrm>
          <a:prstGeom prst="rect">
            <a:avLst/>
          </a:prstGeom>
        </p:spPr>
        <p:txBody>
          <a:bodyPr vert="horz" wrap="square" lIns="0" tIns="13335" rIns="0" bIns="0" rtlCol="0">
            <a:spAutoFit/>
          </a:bodyPr>
          <a:lstStyle/>
          <a:p>
            <a:pPr marL="12700">
              <a:lnSpc>
                <a:spcPct val="100000"/>
              </a:lnSpc>
              <a:spcBef>
                <a:spcPts val="105"/>
              </a:spcBef>
            </a:pPr>
            <a:r>
              <a:rPr dirty="0"/>
              <a:t>ERKEKLER NE</a:t>
            </a:r>
            <a:r>
              <a:rPr spc="-90" dirty="0"/>
              <a:t> </a:t>
            </a:r>
            <a:r>
              <a:rPr spc="-80" dirty="0"/>
              <a:t>YAPAR?</a:t>
            </a:r>
          </a:p>
        </p:txBody>
      </p:sp>
      <p:sp>
        <p:nvSpPr>
          <p:cNvPr id="4" name="object 4"/>
          <p:cNvSpPr/>
          <p:nvPr/>
        </p:nvSpPr>
        <p:spPr>
          <a:xfrm>
            <a:off x="1892935" y="1200022"/>
            <a:ext cx="7717790" cy="48959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4845" y="410718"/>
            <a:ext cx="7012940" cy="513715"/>
          </a:xfrm>
          <a:prstGeom prst="rect">
            <a:avLst/>
          </a:prstGeom>
        </p:spPr>
        <p:txBody>
          <a:bodyPr vert="horz" wrap="square" lIns="0" tIns="13335" rIns="0" bIns="0" rtlCol="0">
            <a:spAutoFit/>
          </a:bodyPr>
          <a:lstStyle/>
          <a:p>
            <a:pPr marL="12700">
              <a:lnSpc>
                <a:spcPct val="100000"/>
              </a:lnSpc>
              <a:spcBef>
                <a:spcPts val="105"/>
              </a:spcBef>
            </a:pPr>
            <a:r>
              <a:rPr dirty="0"/>
              <a:t>KADINLAR EV </a:t>
            </a:r>
            <a:r>
              <a:rPr spc="-15" dirty="0"/>
              <a:t>DIŞINDA </a:t>
            </a:r>
            <a:r>
              <a:rPr spc="-10" dirty="0"/>
              <a:t>ÇALIŞSALAR</a:t>
            </a:r>
            <a:r>
              <a:rPr spc="-65" dirty="0"/>
              <a:t> </a:t>
            </a:r>
            <a:r>
              <a:rPr dirty="0"/>
              <a:t>BİLE…</a:t>
            </a:r>
          </a:p>
        </p:txBody>
      </p:sp>
      <p:sp>
        <p:nvSpPr>
          <p:cNvPr id="3" name="object 3"/>
          <p:cNvSpPr/>
          <p:nvPr/>
        </p:nvSpPr>
        <p:spPr>
          <a:xfrm>
            <a:off x="457200" y="1385569"/>
            <a:ext cx="5626862" cy="28440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91148" y="3639229"/>
            <a:ext cx="5576951" cy="313194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482723" y="5399938"/>
            <a:ext cx="2850515"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4471C4"/>
                </a:solidFill>
                <a:latin typeface="Calibri"/>
                <a:cs typeface="Calibri"/>
              </a:rPr>
              <a:t>GECE </a:t>
            </a:r>
            <a:r>
              <a:rPr sz="3600" b="1" spc="-10" dirty="0">
                <a:solidFill>
                  <a:srgbClr val="4471C4"/>
                </a:solidFill>
                <a:latin typeface="Calibri"/>
                <a:cs typeface="Calibri"/>
              </a:rPr>
              <a:t>EVDE!</a:t>
            </a:r>
            <a:r>
              <a:rPr sz="3600" b="1" spc="-75" dirty="0">
                <a:solidFill>
                  <a:srgbClr val="4471C4"/>
                </a:solidFill>
                <a:latin typeface="Calibri"/>
                <a:cs typeface="Calibri"/>
              </a:rPr>
              <a:t> </a:t>
            </a:r>
            <a:r>
              <a:rPr sz="3600" b="1" dirty="0">
                <a:solidFill>
                  <a:srgbClr val="4471C4"/>
                </a:solidFill>
                <a:latin typeface="Wingdings"/>
                <a:cs typeface="Wingdings"/>
              </a:rPr>
              <a:t></a:t>
            </a:r>
            <a:endParaRPr sz="3600">
              <a:latin typeface="Wingdings"/>
              <a:cs typeface="Wingdings"/>
            </a:endParaRPr>
          </a:p>
        </p:txBody>
      </p:sp>
      <p:sp>
        <p:nvSpPr>
          <p:cNvPr id="6" name="object 6"/>
          <p:cNvSpPr txBox="1"/>
          <p:nvPr/>
        </p:nvSpPr>
        <p:spPr>
          <a:xfrm>
            <a:off x="6345173" y="1503933"/>
            <a:ext cx="5346065" cy="998855"/>
          </a:xfrm>
          <a:prstGeom prst="rect">
            <a:avLst/>
          </a:prstGeom>
        </p:spPr>
        <p:txBody>
          <a:bodyPr vert="horz" wrap="square" lIns="0" tIns="31115" rIns="0" bIns="0" rtlCol="0">
            <a:spAutoFit/>
          </a:bodyPr>
          <a:lstStyle/>
          <a:p>
            <a:pPr marL="12700" marR="5080">
              <a:lnSpc>
                <a:spcPts val="3820"/>
              </a:lnSpc>
              <a:spcBef>
                <a:spcPts val="245"/>
              </a:spcBef>
            </a:pPr>
            <a:r>
              <a:rPr sz="3200" b="1" dirty="0">
                <a:solidFill>
                  <a:srgbClr val="4471C4"/>
                </a:solidFill>
                <a:latin typeface="Wingdings"/>
                <a:cs typeface="Wingdings"/>
              </a:rPr>
              <a:t></a:t>
            </a:r>
            <a:r>
              <a:rPr sz="3200" b="1" dirty="0">
                <a:solidFill>
                  <a:srgbClr val="4471C4"/>
                </a:solidFill>
                <a:latin typeface="Times New Roman"/>
                <a:cs typeface="Times New Roman"/>
              </a:rPr>
              <a:t> </a:t>
            </a:r>
            <a:r>
              <a:rPr sz="3200" b="1" spc="-5" dirty="0">
                <a:solidFill>
                  <a:srgbClr val="4471C4"/>
                </a:solidFill>
                <a:latin typeface="Calibri"/>
                <a:cs typeface="Calibri"/>
              </a:rPr>
              <a:t>GÜNDÜZ </a:t>
            </a:r>
            <a:r>
              <a:rPr sz="3200" b="1" dirty="0">
                <a:solidFill>
                  <a:srgbClr val="4471C4"/>
                </a:solidFill>
                <a:latin typeface="Calibri"/>
                <a:cs typeface="Calibri"/>
              </a:rPr>
              <a:t>İŞYERİNDE AYNI</a:t>
            </a:r>
            <a:r>
              <a:rPr sz="3200" b="1" spc="-195" dirty="0">
                <a:solidFill>
                  <a:srgbClr val="4471C4"/>
                </a:solidFill>
                <a:latin typeface="Calibri"/>
                <a:cs typeface="Calibri"/>
              </a:rPr>
              <a:t> </a:t>
            </a:r>
            <a:r>
              <a:rPr sz="3200" b="1" dirty="0">
                <a:solidFill>
                  <a:srgbClr val="4471C4"/>
                </a:solidFill>
                <a:latin typeface="Calibri"/>
                <a:cs typeface="Calibri"/>
              </a:rPr>
              <a:t>İŞİ  YAPARKEN</a:t>
            </a:r>
            <a:endParaRPr sz="3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9253" y="410718"/>
            <a:ext cx="7557770" cy="513715"/>
          </a:xfrm>
          <a:prstGeom prst="rect">
            <a:avLst/>
          </a:prstGeom>
        </p:spPr>
        <p:txBody>
          <a:bodyPr vert="horz" wrap="square" lIns="0" tIns="13335" rIns="0" bIns="0" rtlCol="0">
            <a:spAutoFit/>
          </a:bodyPr>
          <a:lstStyle/>
          <a:p>
            <a:pPr marL="12700">
              <a:lnSpc>
                <a:spcPct val="100000"/>
              </a:lnSpc>
              <a:spcBef>
                <a:spcPts val="105"/>
              </a:spcBef>
            </a:pPr>
            <a:r>
              <a:rPr spc="-25" dirty="0"/>
              <a:t>TOPLUMSAL </a:t>
            </a:r>
            <a:r>
              <a:rPr spc="-5" dirty="0"/>
              <a:t>CİNSİYETE </a:t>
            </a:r>
            <a:r>
              <a:rPr dirty="0"/>
              <a:t>İLİŞKİN</a:t>
            </a:r>
            <a:r>
              <a:rPr spc="-35" dirty="0"/>
              <a:t> </a:t>
            </a:r>
            <a:r>
              <a:rPr spc="-50" dirty="0"/>
              <a:t>İSTATİSTİKLER</a:t>
            </a:r>
          </a:p>
        </p:txBody>
      </p:sp>
      <p:sp>
        <p:nvSpPr>
          <p:cNvPr id="3" name="object 3"/>
          <p:cNvSpPr txBox="1"/>
          <p:nvPr/>
        </p:nvSpPr>
        <p:spPr>
          <a:xfrm>
            <a:off x="533400" y="1447800"/>
            <a:ext cx="3426460" cy="3990835"/>
          </a:xfrm>
          <a:prstGeom prst="rect">
            <a:avLst/>
          </a:prstGeom>
        </p:spPr>
        <p:txBody>
          <a:bodyPr vert="horz" wrap="square" lIns="0" tIns="104139" rIns="0" bIns="0" rtlCol="0">
            <a:spAutoFit/>
          </a:bodyPr>
          <a:lstStyle/>
          <a:p>
            <a:pPr marL="241300" indent="-228600">
              <a:lnSpc>
                <a:spcPct val="100000"/>
              </a:lnSpc>
              <a:spcBef>
                <a:spcPts val="819"/>
              </a:spcBef>
              <a:buSzPct val="95000"/>
              <a:buFont typeface="Wingdings"/>
              <a:buChar char=""/>
              <a:tabLst>
                <a:tab pos="241300" algn="l"/>
              </a:tabLst>
            </a:pPr>
            <a:r>
              <a:rPr sz="2000" b="1" spc="-5" dirty="0">
                <a:solidFill>
                  <a:srgbClr val="333E50"/>
                </a:solidFill>
                <a:latin typeface="Comic Sans MS" pitchFamily="66" charset="0"/>
                <a:cs typeface="Gadugi"/>
              </a:rPr>
              <a:t>Kadın istihdamı</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a:t>
            </a:r>
            <a:r>
              <a:rPr sz="2000" b="1" spc="-15"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büyükelçi</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 Cumhuriyet</a:t>
            </a:r>
            <a:r>
              <a:rPr sz="2000" b="1" spc="-55"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savcısı</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a:t>
            </a:r>
            <a:r>
              <a:rPr sz="2000" b="1" spc="-15"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hakim</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 polis</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a:t>
            </a:r>
            <a:r>
              <a:rPr sz="2000" b="1" spc="-15"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Ö</a:t>
            </a:r>
            <a:r>
              <a:rPr sz="2000" b="1" spc="-5" dirty="0">
                <a:solidFill>
                  <a:srgbClr val="333E50"/>
                </a:solidFill>
                <a:latin typeface="Comic Sans MS" pitchFamily="66" charset="0"/>
                <a:cs typeface="Arial"/>
              </a:rPr>
              <a:t>ğ</a:t>
            </a:r>
            <a:r>
              <a:rPr sz="2000" b="1" spc="-5" dirty="0">
                <a:solidFill>
                  <a:srgbClr val="333E50"/>
                </a:solidFill>
                <a:latin typeface="Comic Sans MS" pitchFamily="66" charset="0"/>
                <a:cs typeface="Gadugi"/>
              </a:rPr>
              <a:t>retmen</a:t>
            </a:r>
            <a:endParaRPr sz="2000" dirty="0">
              <a:latin typeface="Comic Sans MS" pitchFamily="66" charset="0"/>
              <a:cs typeface="Gadugi"/>
            </a:endParaRPr>
          </a:p>
          <a:p>
            <a:pPr marL="698500" lvl="1" indent="-228600">
              <a:lnSpc>
                <a:spcPct val="100000"/>
              </a:lnSpc>
              <a:spcBef>
                <a:spcPts val="720"/>
              </a:spcBef>
              <a:buFont typeface="Courier New"/>
              <a:buChar char="o"/>
              <a:tabLst>
                <a:tab pos="699135" algn="l"/>
              </a:tabLst>
            </a:pPr>
            <a:r>
              <a:rPr sz="2000" b="1" spc="-5" dirty="0">
                <a:solidFill>
                  <a:srgbClr val="333E50"/>
                </a:solidFill>
                <a:latin typeface="Comic Sans MS" pitchFamily="66" charset="0"/>
                <a:cs typeface="Gadugi"/>
              </a:rPr>
              <a:t>Okul</a:t>
            </a:r>
            <a:r>
              <a:rPr sz="2000" b="1" spc="-35" dirty="0">
                <a:solidFill>
                  <a:srgbClr val="333E50"/>
                </a:solidFill>
                <a:latin typeface="Comic Sans MS" pitchFamily="66" charset="0"/>
                <a:cs typeface="Gadugi"/>
              </a:rPr>
              <a:t> </a:t>
            </a:r>
            <a:r>
              <a:rPr sz="2000" b="1" dirty="0">
                <a:solidFill>
                  <a:srgbClr val="333E50"/>
                </a:solidFill>
                <a:latin typeface="Comic Sans MS" pitchFamily="66" charset="0"/>
                <a:cs typeface="Gadugi"/>
              </a:rPr>
              <a:t>Öncesi</a:t>
            </a:r>
            <a:endParaRPr sz="2000" dirty="0">
              <a:latin typeface="Comic Sans MS" pitchFamily="66" charset="0"/>
              <a:cs typeface="Gadugi"/>
            </a:endParaRPr>
          </a:p>
          <a:p>
            <a:pPr marL="698500" lvl="1" indent="-228600">
              <a:lnSpc>
                <a:spcPct val="100000"/>
              </a:lnSpc>
              <a:spcBef>
                <a:spcPts val="720"/>
              </a:spcBef>
              <a:buFont typeface="Courier New"/>
              <a:buChar char="o"/>
              <a:tabLst>
                <a:tab pos="699135" algn="l"/>
              </a:tabLst>
            </a:pPr>
            <a:r>
              <a:rPr sz="2000" b="1" spc="-5" dirty="0">
                <a:solidFill>
                  <a:srgbClr val="333E50"/>
                </a:solidFill>
                <a:latin typeface="Comic Sans MS" pitchFamily="66" charset="0"/>
                <a:cs typeface="Arial"/>
              </a:rPr>
              <a:t>İ</a:t>
            </a:r>
            <a:r>
              <a:rPr sz="2000" b="1" spc="-5" dirty="0">
                <a:solidFill>
                  <a:srgbClr val="333E50"/>
                </a:solidFill>
                <a:latin typeface="Comic Sans MS" pitchFamily="66" charset="0"/>
                <a:cs typeface="Gadugi"/>
              </a:rPr>
              <a:t>lk</a:t>
            </a:r>
            <a:r>
              <a:rPr sz="2000" b="1" spc="-30"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okul</a:t>
            </a:r>
            <a:endParaRPr sz="2000" dirty="0">
              <a:latin typeface="Comic Sans MS" pitchFamily="66" charset="0"/>
              <a:cs typeface="Gadugi"/>
            </a:endParaRPr>
          </a:p>
          <a:p>
            <a:pPr marL="698500" lvl="1" indent="-228600">
              <a:lnSpc>
                <a:spcPct val="100000"/>
              </a:lnSpc>
              <a:spcBef>
                <a:spcPts val="725"/>
              </a:spcBef>
              <a:buFont typeface="Courier New"/>
              <a:buChar char="o"/>
              <a:tabLst>
                <a:tab pos="699135" algn="l"/>
                <a:tab pos="1373505" algn="l"/>
              </a:tabLst>
            </a:pPr>
            <a:r>
              <a:rPr sz="2000" b="1" spc="5" dirty="0">
                <a:solidFill>
                  <a:srgbClr val="333E50"/>
                </a:solidFill>
                <a:latin typeface="Comic Sans MS" pitchFamily="66" charset="0"/>
                <a:cs typeface="Gadugi"/>
              </a:rPr>
              <a:t>Orta	</a:t>
            </a:r>
            <a:r>
              <a:rPr sz="2000" b="1" spc="-5" dirty="0">
                <a:solidFill>
                  <a:srgbClr val="333E50"/>
                </a:solidFill>
                <a:latin typeface="Comic Sans MS" pitchFamily="66" charset="0"/>
                <a:cs typeface="Gadugi"/>
              </a:rPr>
              <a:t>okul</a:t>
            </a:r>
            <a:endParaRPr sz="2000" dirty="0">
              <a:latin typeface="Comic Sans MS" pitchFamily="66" charset="0"/>
              <a:cs typeface="Gadugi"/>
            </a:endParaRPr>
          </a:p>
          <a:p>
            <a:pPr marL="698500" lvl="1" indent="-228600">
              <a:lnSpc>
                <a:spcPct val="100000"/>
              </a:lnSpc>
              <a:spcBef>
                <a:spcPts val="720"/>
              </a:spcBef>
              <a:buFont typeface="Courier New"/>
              <a:buChar char="o"/>
              <a:tabLst>
                <a:tab pos="699135" algn="l"/>
              </a:tabLst>
            </a:pPr>
            <a:r>
              <a:rPr sz="2000" b="1" spc="-5" dirty="0">
                <a:solidFill>
                  <a:srgbClr val="333E50"/>
                </a:solidFill>
                <a:latin typeface="Comic Sans MS" pitchFamily="66" charset="0"/>
                <a:cs typeface="Gadugi"/>
              </a:rPr>
              <a:t>Lise</a:t>
            </a:r>
            <a:endParaRPr sz="2000" dirty="0">
              <a:latin typeface="Comic Sans MS" pitchFamily="66" charset="0"/>
              <a:cs typeface="Gadugi"/>
            </a:endParaRPr>
          </a:p>
        </p:txBody>
      </p:sp>
      <p:sp>
        <p:nvSpPr>
          <p:cNvPr id="4" name="object 4"/>
          <p:cNvSpPr txBox="1"/>
          <p:nvPr/>
        </p:nvSpPr>
        <p:spPr>
          <a:xfrm>
            <a:off x="6019800" y="2438400"/>
            <a:ext cx="3774440" cy="1912703"/>
          </a:xfrm>
          <a:prstGeom prst="rect">
            <a:avLst/>
          </a:prstGeom>
        </p:spPr>
        <p:txBody>
          <a:bodyPr vert="horz" wrap="square" lIns="0" tIns="103505" rIns="0" bIns="0" rtlCol="0">
            <a:spAutoFit/>
          </a:bodyPr>
          <a:lstStyle/>
          <a:p>
            <a:pPr marL="241300" indent="-228600">
              <a:lnSpc>
                <a:spcPct val="100000"/>
              </a:lnSpc>
              <a:spcBef>
                <a:spcPts val="815"/>
              </a:spcBef>
              <a:buSzPct val="95000"/>
              <a:buFont typeface="Wingdings"/>
              <a:buChar char=""/>
              <a:tabLst>
                <a:tab pos="241300" algn="l"/>
              </a:tabLst>
            </a:pPr>
            <a:r>
              <a:rPr sz="2000" b="1" spc="-5" dirty="0">
                <a:solidFill>
                  <a:srgbClr val="333E50"/>
                </a:solidFill>
                <a:latin typeface="Comic Sans MS" pitchFamily="66" charset="0"/>
                <a:cs typeface="Gadugi"/>
              </a:rPr>
              <a:t>Üst düzey kadın memur</a:t>
            </a:r>
            <a:r>
              <a:rPr sz="2000" b="1" spc="-60"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oranı</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15" dirty="0">
                <a:solidFill>
                  <a:srgbClr val="333E50"/>
                </a:solidFill>
                <a:latin typeface="Comic Sans MS" pitchFamily="66" charset="0"/>
                <a:cs typeface="Gadugi"/>
              </a:rPr>
              <a:t>Rektör</a:t>
            </a:r>
            <a:r>
              <a:rPr sz="2000" b="1" spc="-10"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oranı</a:t>
            </a:r>
            <a:endParaRPr sz="2000" dirty="0">
              <a:latin typeface="Comic Sans MS" pitchFamily="66" charset="0"/>
              <a:cs typeface="Gadugi"/>
            </a:endParaRPr>
          </a:p>
          <a:p>
            <a:pPr marL="241300" indent="-228600">
              <a:lnSpc>
                <a:spcPct val="100000"/>
              </a:lnSpc>
              <a:spcBef>
                <a:spcPts val="725"/>
              </a:spcBef>
              <a:buSzPct val="95000"/>
              <a:buFont typeface="Wingdings"/>
              <a:buChar char=""/>
              <a:tabLst>
                <a:tab pos="241300" algn="l"/>
              </a:tabLst>
            </a:pPr>
            <a:r>
              <a:rPr sz="2000" b="1" spc="-5" dirty="0">
                <a:solidFill>
                  <a:srgbClr val="333E50"/>
                </a:solidFill>
                <a:latin typeface="Comic Sans MS" pitchFamily="66" charset="0"/>
                <a:cs typeface="Gadugi"/>
              </a:rPr>
              <a:t>Basın (yayın</a:t>
            </a:r>
            <a:r>
              <a:rPr sz="2000" b="1" spc="-45" dirty="0">
                <a:solidFill>
                  <a:srgbClr val="333E50"/>
                </a:solidFill>
                <a:latin typeface="Comic Sans MS" pitchFamily="66" charset="0"/>
                <a:cs typeface="Gadugi"/>
              </a:rPr>
              <a:t> </a:t>
            </a:r>
            <a:r>
              <a:rPr sz="2000" b="1" spc="-5" dirty="0">
                <a:solidFill>
                  <a:srgbClr val="333E50"/>
                </a:solidFill>
                <a:latin typeface="Comic Sans MS" pitchFamily="66" charset="0"/>
                <a:cs typeface="Gadugi"/>
              </a:rPr>
              <a:t>bölümü)</a:t>
            </a:r>
            <a:endParaRPr sz="2000" dirty="0">
              <a:latin typeface="Comic Sans MS" pitchFamily="66" charset="0"/>
              <a:cs typeface="Gadugi"/>
            </a:endParaRPr>
          </a:p>
          <a:p>
            <a:pPr marL="241300" indent="-228600">
              <a:lnSpc>
                <a:spcPct val="100000"/>
              </a:lnSpc>
              <a:spcBef>
                <a:spcPts val="720"/>
              </a:spcBef>
              <a:buSzPct val="95000"/>
              <a:buFont typeface="Wingdings"/>
              <a:buChar char=""/>
              <a:tabLst>
                <a:tab pos="241300" algn="l"/>
              </a:tabLst>
            </a:pPr>
            <a:r>
              <a:rPr sz="2000" b="1" spc="-5" dirty="0">
                <a:solidFill>
                  <a:srgbClr val="333E50"/>
                </a:solidFill>
                <a:latin typeface="Comic Sans MS" pitchFamily="66" charset="0"/>
                <a:cs typeface="Gadugi"/>
              </a:rPr>
              <a:t>Kadın</a:t>
            </a:r>
            <a:r>
              <a:rPr sz="2000" b="1" spc="-15" dirty="0">
                <a:solidFill>
                  <a:srgbClr val="333E50"/>
                </a:solidFill>
                <a:latin typeface="Comic Sans MS" pitchFamily="66" charset="0"/>
                <a:cs typeface="Gadugi"/>
              </a:rPr>
              <a:t> </a:t>
            </a:r>
            <a:r>
              <a:rPr sz="2000" b="1" spc="-10" dirty="0">
                <a:solidFill>
                  <a:srgbClr val="333E50"/>
                </a:solidFill>
                <a:latin typeface="Comic Sans MS" pitchFamily="66" charset="0"/>
                <a:cs typeface="Gadugi"/>
              </a:rPr>
              <a:t>Milletvekili</a:t>
            </a:r>
            <a:endParaRPr sz="2000" dirty="0">
              <a:latin typeface="Comic Sans MS" pitchFamily="66" charset="0"/>
              <a:cs typeface="Gadugi"/>
            </a:endParaRPr>
          </a:p>
        </p:txBody>
      </p:sp>
      <p:sp>
        <p:nvSpPr>
          <p:cNvPr id="5" name="object 5"/>
          <p:cNvSpPr txBox="1"/>
          <p:nvPr/>
        </p:nvSpPr>
        <p:spPr>
          <a:xfrm>
            <a:off x="4114800" y="1447800"/>
            <a:ext cx="824865" cy="2003112"/>
          </a:xfrm>
          <a:prstGeom prst="rect">
            <a:avLst/>
          </a:prstGeom>
        </p:spPr>
        <p:txBody>
          <a:bodyPr vert="horz" wrap="square" lIns="0" tIns="104140" rIns="0" bIns="0" rtlCol="0">
            <a:spAutoFit/>
          </a:bodyPr>
          <a:lstStyle/>
          <a:p>
            <a:pPr marL="12700">
              <a:lnSpc>
                <a:spcPct val="100000"/>
              </a:lnSpc>
              <a:spcBef>
                <a:spcPts val="820"/>
              </a:spcBef>
            </a:pPr>
            <a:r>
              <a:rPr sz="2000" b="1" dirty="0">
                <a:solidFill>
                  <a:srgbClr val="6FAC46"/>
                </a:solidFill>
                <a:latin typeface="Gadugi"/>
                <a:cs typeface="Gadugi"/>
              </a:rPr>
              <a:t>%</a:t>
            </a:r>
            <a:r>
              <a:rPr sz="2000" b="1" spc="-75" dirty="0">
                <a:solidFill>
                  <a:srgbClr val="6FAC46"/>
                </a:solidFill>
                <a:latin typeface="Gadugi"/>
                <a:cs typeface="Gadugi"/>
              </a:rPr>
              <a:t> </a:t>
            </a:r>
            <a:r>
              <a:rPr sz="2000" b="1" spc="-5" dirty="0">
                <a:solidFill>
                  <a:srgbClr val="6FAC46"/>
                </a:solidFill>
                <a:latin typeface="Gadugi"/>
                <a:cs typeface="Gadugi"/>
              </a:rPr>
              <a:t>26,7</a:t>
            </a:r>
            <a:endParaRPr sz="2000" dirty="0">
              <a:latin typeface="Gadugi"/>
              <a:cs typeface="Gadugi"/>
            </a:endParaRPr>
          </a:p>
          <a:p>
            <a:pPr marL="12700">
              <a:lnSpc>
                <a:spcPct val="100000"/>
              </a:lnSpc>
              <a:spcBef>
                <a:spcPts val="720"/>
              </a:spcBef>
            </a:pPr>
            <a:r>
              <a:rPr sz="2000" b="1" spc="-5" dirty="0">
                <a:solidFill>
                  <a:srgbClr val="6FAC46"/>
                </a:solidFill>
                <a:latin typeface="Gadugi"/>
                <a:cs typeface="Gadugi"/>
              </a:rPr>
              <a:t>%13,9</a:t>
            </a:r>
            <a:endParaRPr sz="2000" dirty="0">
              <a:latin typeface="Gadugi"/>
              <a:cs typeface="Gadugi"/>
            </a:endParaRPr>
          </a:p>
          <a:p>
            <a:pPr marL="12700">
              <a:lnSpc>
                <a:spcPct val="100000"/>
              </a:lnSpc>
              <a:spcBef>
                <a:spcPts val="720"/>
              </a:spcBef>
            </a:pPr>
            <a:r>
              <a:rPr sz="2000" b="1" dirty="0">
                <a:solidFill>
                  <a:srgbClr val="6FAC46"/>
                </a:solidFill>
                <a:latin typeface="Gadugi"/>
                <a:cs typeface="Gadugi"/>
              </a:rPr>
              <a:t>%</a:t>
            </a:r>
            <a:r>
              <a:rPr sz="2000" b="1" spc="-95" dirty="0">
                <a:solidFill>
                  <a:srgbClr val="6FAC46"/>
                </a:solidFill>
                <a:latin typeface="Gadugi"/>
                <a:cs typeface="Gadugi"/>
              </a:rPr>
              <a:t> </a:t>
            </a:r>
            <a:r>
              <a:rPr sz="2000" b="1" spc="-5" dirty="0">
                <a:solidFill>
                  <a:srgbClr val="6FAC46"/>
                </a:solidFill>
                <a:latin typeface="Gadugi"/>
                <a:cs typeface="Gadugi"/>
              </a:rPr>
              <a:t>6,5</a:t>
            </a:r>
            <a:endParaRPr sz="2000" dirty="0">
              <a:latin typeface="Gadugi"/>
              <a:cs typeface="Gadugi"/>
            </a:endParaRPr>
          </a:p>
          <a:p>
            <a:pPr marL="12700">
              <a:lnSpc>
                <a:spcPct val="100000"/>
              </a:lnSpc>
              <a:spcBef>
                <a:spcPts val="720"/>
              </a:spcBef>
            </a:pPr>
            <a:r>
              <a:rPr sz="2000" b="1" spc="0" dirty="0">
                <a:solidFill>
                  <a:srgbClr val="6FAC46"/>
                </a:solidFill>
                <a:latin typeface="Gadugi"/>
                <a:cs typeface="Gadugi"/>
              </a:rPr>
              <a:t>%</a:t>
            </a:r>
            <a:r>
              <a:rPr sz="2000" b="1" spc="-75" dirty="0">
                <a:solidFill>
                  <a:srgbClr val="6FAC46"/>
                </a:solidFill>
                <a:latin typeface="Gadugi"/>
                <a:cs typeface="Gadugi"/>
              </a:rPr>
              <a:t> </a:t>
            </a:r>
            <a:r>
              <a:rPr sz="2000" b="1" spc="-5" dirty="0">
                <a:solidFill>
                  <a:srgbClr val="6FAC46"/>
                </a:solidFill>
                <a:latin typeface="Gadugi"/>
                <a:cs typeface="Gadugi"/>
              </a:rPr>
              <a:t>36,9</a:t>
            </a:r>
            <a:endParaRPr sz="2000" dirty="0">
              <a:latin typeface="Gadugi"/>
              <a:cs typeface="Gadugi"/>
            </a:endParaRPr>
          </a:p>
          <a:p>
            <a:pPr marL="12700">
              <a:lnSpc>
                <a:spcPct val="100000"/>
              </a:lnSpc>
              <a:spcBef>
                <a:spcPts val="720"/>
              </a:spcBef>
            </a:pPr>
            <a:r>
              <a:rPr sz="2000" b="1" dirty="0">
                <a:solidFill>
                  <a:srgbClr val="6FAC46"/>
                </a:solidFill>
                <a:latin typeface="Gadugi"/>
                <a:cs typeface="Gadugi"/>
              </a:rPr>
              <a:t>%</a:t>
            </a:r>
            <a:r>
              <a:rPr sz="2000" b="1" spc="-30" dirty="0">
                <a:solidFill>
                  <a:srgbClr val="6FAC46"/>
                </a:solidFill>
                <a:latin typeface="Gadugi"/>
                <a:cs typeface="Gadugi"/>
              </a:rPr>
              <a:t> </a:t>
            </a:r>
            <a:r>
              <a:rPr sz="2000" b="1" spc="-5" dirty="0">
                <a:solidFill>
                  <a:srgbClr val="6FAC46"/>
                </a:solidFill>
                <a:latin typeface="Gadugi"/>
                <a:cs typeface="Gadugi"/>
              </a:rPr>
              <a:t>5,5</a:t>
            </a:r>
            <a:endParaRPr sz="2000" dirty="0">
              <a:latin typeface="Gadugi"/>
              <a:cs typeface="Gadugi"/>
            </a:endParaRPr>
          </a:p>
        </p:txBody>
      </p:sp>
      <p:sp>
        <p:nvSpPr>
          <p:cNvPr id="6" name="object 6"/>
          <p:cNvSpPr txBox="1"/>
          <p:nvPr/>
        </p:nvSpPr>
        <p:spPr>
          <a:xfrm>
            <a:off x="9677400" y="2743200"/>
            <a:ext cx="1855470" cy="1636344"/>
          </a:xfrm>
          <a:prstGeom prst="rect">
            <a:avLst/>
          </a:prstGeom>
        </p:spPr>
        <p:txBody>
          <a:bodyPr vert="horz" wrap="square" lIns="0" tIns="104139" rIns="0" bIns="0" rtlCol="0">
            <a:spAutoFit/>
          </a:bodyPr>
          <a:lstStyle/>
          <a:p>
            <a:pPr marL="12700">
              <a:lnSpc>
                <a:spcPct val="100000"/>
              </a:lnSpc>
              <a:spcBef>
                <a:spcPts val="720"/>
              </a:spcBef>
            </a:pPr>
            <a:r>
              <a:rPr sz="2000" b="1" dirty="0" smtClean="0">
                <a:solidFill>
                  <a:srgbClr val="6FAC46"/>
                </a:solidFill>
                <a:latin typeface="Gadugi"/>
                <a:cs typeface="Gadugi"/>
              </a:rPr>
              <a:t>%</a:t>
            </a:r>
            <a:r>
              <a:rPr sz="2000" b="1" spc="-95" dirty="0" smtClean="0">
                <a:solidFill>
                  <a:srgbClr val="6FAC46"/>
                </a:solidFill>
                <a:latin typeface="Gadugi"/>
                <a:cs typeface="Gadugi"/>
              </a:rPr>
              <a:t> </a:t>
            </a:r>
            <a:r>
              <a:rPr sz="2000" b="1" spc="-5" dirty="0">
                <a:solidFill>
                  <a:srgbClr val="6FAC46"/>
                </a:solidFill>
                <a:latin typeface="Gadugi"/>
                <a:cs typeface="Gadugi"/>
              </a:rPr>
              <a:t>9,8</a:t>
            </a:r>
            <a:endParaRPr sz="2000" dirty="0">
              <a:latin typeface="Gadugi"/>
              <a:cs typeface="Gadugi"/>
            </a:endParaRPr>
          </a:p>
          <a:p>
            <a:pPr marL="12700">
              <a:lnSpc>
                <a:spcPct val="100000"/>
              </a:lnSpc>
              <a:spcBef>
                <a:spcPts val="725"/>
              </a:spcBef>
            </a:pPr>
            <a:r>
              <a:rPr sz="2000" b="1" dirty="0">
                <a:solidFill>
                  <a:srgbClr val="6FAC46"/>
                </a:solidFill>
                <a:latin typeface="Gadugi"/>
                <a:cs typeface="Gadugi"/>
              </a:rPr>
              <a:t>%</a:t>
            </a:r>
            <a:r>
              <a:rPr sz="2000" b="1" spc="-95" dirty="0">
                <a:solidFill>
                  <a:srgbClr val="6FAC46"/>
                </a:solidFill>
                <a:latin typeface="Gadugi"/>
                <a:cs typeface="Gadugi"/>
              </a:rPr>
              <a:t> </a:t>
            </a:r>
            <a:r>
              <a:rPr sz="2000" b="1" spc="-5" dirty="0">
                <a:solidFill>
                  <a:srgbClr val="6FAC46"/>
                </a:solidFill>
                <a:latin typeface="Gadugi"/>
                <a:cs typeface="Gadugi"/>
              </a:rPr>
              <a:t>6,8</a:t>
            </a:r>
            <a:endParaRPr sz="2000" dirty="0">
              <a:latin typeface="Gadugi"/>
              <a:cs typeface="Gadugi"/>
            </a:endParaRPr>
          </a:p>
          <a:p>
            <a:pPr marL="12700">
              <a:lnSpc>
                <a:spcPct val="100000"/>
              </a:lnSpc>
              <a:spcBef>
                <a:spcPts val="720"/>
              </a:spcBef>
            </a:pPr>
            <a:r>
              <a:rPr sz="2000" b="1" spc="-5" dirty="0">
                <a:solidFill>
                  <a:srgbClr val="6FAC46"/>
                </a:solidFill>
                <a:latin typeface="Gadugi"/>
                <a:cs typeface="Gadugi"/>
              </a:rPr>
              <a:t>%35,</a:t>
            </a:r>
            <a:r>
              <a:rPr sz="2000" b="1" spc="-25" dirty="0">
                <a:solidFill>
                  <a:srgbClr val="6FAC46"/>
                </a:solidFill>
                <a:latin typeface="Gadugi"/>
                <a:cs typeface="Gadugi"/>
              </a:rPr>
              <a:t> </a:t>
            </a:r>
            <a:r>
              <a:rPr sz="2000" b="1" dirty="0">
                <a:solidFill>
                  <a:srgbClr val="6FAC46"/>
                </a:solidFill>
                <a:latin typeface="Gadugi"/>
                <a:cs typeface="Gadugi"/>
              </a:rPr>
              <a:t>4</a:t>
            </a:r>
            <a:endParaRPr sz="2000" dirty="0">
              <a:latin typeface="Gadugi"/>
              <a:cs typeface="Gadugi"/>
            </a:endParaRPr>
          </a:p>
          <a:p>
            <a:pPr marL="12700">
              <a:lnSpc>
                <a:spcPct val="100000"/>
              </a:lnSpc>
              <a:spcBef>
                <a:spcPts val="675"/>
              </a:spcBef>
            </a:pPr>
            <a:r>
              <a:rPr sz="2000" b="1" dirty="0">
                <a:solidFill>
                  <a:srgbClr val="6FAC46"/>
                </a:solidFill>
                <a:latin typeface="Gadugi"/>
                <a:cs typeface="Gadugi"/>
              </a:rPr>
              <a:t>% </a:t>
            </a:r>
            <a:r>
              <a:rPr sz="2000" b="1" spc="-5" dirty="0">
                <a:solidFill>
                  <a:srgbClr val="6FAC46"/>
                </a:solidFill>
                <a:latin typeface="Gadugi"/>
                <a:cs typeface="Gadugi"/>
              </a:rPr>
              <a:t>15</a:t>
            </a:r>
            <a:r>
              <a:rPr sz="2000" b="1" spc="-70" dirty="0">
                <a:solidFill>
                  <a:srgbClr val="6FAC46"/>
                </a:solidFill>
                <a:latin typeface="Gadugi"/>
                <a:cs typeface="Gadugi"/>
              </a:rPr>
              <a:t> </a:t>
            </a:r>
            <a:r>
              <a:rPr sz="2000" b="1" spc="-5" dirty="0">
                <a:solidFill>
                  <a:srgbClr val="6FAC46"/>
                </a:solidFill>
                <a:latin typeface="Gadugi"/>
                <a:cs typeface="Gadugi"/>
              </a:rPr>
              <a:t>(yakla</a:t>
            </a:r>
            <a:r>
              <a:rPr sz="2000" b="1" spc="-5" dirty="0">
                <a:solidFill>
                  <a:srgbClr val="6FAC46"/>
                </a:solidFill>
                <a:latin typeface="Arial"/>
                <a:cs typeface="Arial"/>
              </a:rPr>
              <a:t>ş</a:t>
            </a:r>
            <a:r>
              <a:rPr sz="2000" b="1" spc="-5" dirty="0">
                <a:solidFill>
                  <a:srgbClr val="6FAC46"/>
                </a:solidFill>
                <a:latin typeface="Gadugi"/>
                <a:cs typeface="Gadugi"/>
              </a:rPr>
              <a:t>ık</a:t>
            </a:r>
            <a:r>
              <a:rPr sz="2200" b="1" spc="-5" dirty="0">
                <a:solidFill>
                  <a:srgbClr val="6FAC46"/>
                </a:solidFill>
                <a:latin typeface="Gadugi"/>
                <a:cs typeface="Gadugi"/>
              </a:rPr>
              <a:t>)</a:t>
            </a:r>
            <a:endParaRPr sz="2200" dirty="0">
              <a:latin typeface="Gadugi"/>
              <a:cs typeface="Gadugi"/>
            </a:endParaRPr>
          </a:p>
        </p:txBody>
      </p:sp>
      <p:sp>
        <p:nvSpPr>
          <p:cNvPr id="7" name="6 Dikdörtgen"/>
          <p:cNvSpPr/>
          <p:nvPr/>
        </p:nvSpPr>
        <p:spPr>
          <a:xfrm>
            <a:off x="4038600" y="4038600"/>
            <a:ext cx="1600200" cy="1469633"/>
          </a:xfrm>
          <a:prstGeom prst="rect">
            <a:avLst/>
          </a:prstGeom>
        </p:spPr>
        <p:txBody>
          <a:bodyPr wrap="square">
            <a:spAutoFit/>
          </a:bodyPr>
          <a:lstStyle/>
          <a:p>
            <a:pPr marL="12700">
              <a:lnSpc>
                <a:spcPct val="100000"/>
              </a:lnSpc>
              <a:spcBef>
                <a:spcPts val="819"/>
              </a:spcBef>
            </a:pPr>
            <a:r>
              <a:rPr lang="tr-TR" b="1" dirty="0" smtClean="0">
                <a:solidFill>
                  <a:srgbClr val="6FAC46"/>
                </a:solidFill>
                <a:latin typeface="Gadugi"/>
                <a:cs typeface="Gadugi"/>
              </a:rPr>
              <a:t>%</a:t>
            </a:r>
            <a:r>
              <a:rPr lang="tr-TR" b="1" spc="-5" dirty="0" smtClean="0">
                <a:solidFill>
                  <a:srgbClr val="6FAC46"/>
                </a:solidFill>
                <a:latin typeface="Gadugi"/>
                <a:cs typeface="Gadugi"/>
              </a:rPr>
              <a:t> 94</a:t>
            </a:r>
            <a:endParaRPr lang="tr-TR" dirty="0" smtClean="0">
              <a:latin typeface="Gadugi"/>
              <a:cs typeface="Gadugi"/>
            </a:endParaRPr>
          </a:p>
          <a:p>
            <a:pPr marL="12700">
              <a:lnSpc>
                <a:spcPct val="100000"/>
              </a:lnSpc>
              <a:spcBef>
                <a:spcPts val="720"/>
              </a:spcBef>
            </a:pPr>
            <a:r>
              <a:rPr lang="tr-TR" b="1" dirty="0" smtClean="0">
                <a:solidFill>
                  <a:srgbClr val="6FAC46"/>
                </a:solidFill>
                <a:latin typeface="Gadugi"/>
                <a:cs typeface="Gadugi"/>
              </a:rPr>
              <a:t>% </a:t>
            </a:r>
            <a:r>
              <a:rPr lang="tr-TR" b="1" spc="-5" dirty="0" smtClean="0">
                <a:solidFill>
                  <a:srgbClr val="6FAC46"/>
                </a:solidFill>
                <a:latin typeface="Gadugi"/>
                <a:cs typeface="Gadugi"/>
              </a:rPr>
              <a:t>58,</a:t>
            </a:r>
            <a:r>
              <a:rPr lang="tr-TR" b="1" spc="-105" dirty="0" smtClean="0">
                <a:solidFill>
                  <a:srgbClr val="6FAC46"/>
                </a:solidFill>
                <a:latin typeface="Gadugi"/>
                <a:cs typeface="Gadugi"/>
              </a:rPr>
              <a:t> </a:t>
            </a:r>
            <a:r>
              <a:rPr lang="tr-TR" b="1" dirty="0" smtClean="0">
                <a:solidFill>
                  <a:srgbClr val="6FAC46"/>
                </a:solidFill>
                <a:latin typeface="Gadugi"/>
                <a:cs typeface="Gadugi"/>
              </a:rPr>
              <a:t>6</a:t>
            </a:r>
            <a:endParaRPr lang="tr-TR" dirty="0" smtClean="0">
              <a:latin typeface="Gadugi"/>
              <a:cs typeface="Gadugi"/>
            </a:endParaRPr>
          </a:p>
          <a:p>
            <a:pPr marL="12700">
              <a:lnSpc>
                <a:spcPct val="100000"/>
              </a:lnSpc>
              <a:spcBef>
                <a:spcPts val="720"/>
              </a:spcBef>
            </a:pPr>
            <a:r>
              <a:rPr lang="tr-TR" b="1" dirty="0" smtClean="0">
                <a:solidFill>
                  <a:srgbClr val="6FAC46"/>
                </a:solidFill>
                <a:latin typeface="Gadugi"/>
                <a:cs typeface="Gadugi"/>
              </a:rPr>
              <a:t>% </a:t>
            </a:r>
            <a:r>
              <a:rPr lang="tr-TR" b="1" spc="-5" dirty="0" smtClean="0">
                <a:solidFill>
                  <a:srgbClr val="6FAC46"/>
                </a:solidFill>
                <a:latin typeface="Gadugi"/>
                <a:cs typeface="Gadugi"/>
              </a:rPr>
              <a:t>53,</a:t>
            </a:r>
            <a:r>
              <a:rPr lang="tr-TR" b="1" spc="-105" dirty="0" smtClean="0">
                <a:solidFill>
                  <a:srgbClr val="6FAC46"/>
                </a:solidFill>
                <a:latin typeface="Gadugi"/>
                <a:cs typeface="Gadugi"/>
              </a:rPr>
              <a:t> </a:t>
            </a:r>
            <a:r>
              <a:rPr lang="tr-TR" b="1" dirty="0" smtClean="0">
                <a:solidFill>
                  <a:srgbClr val="6FAC46"/>
                </a:solidFill>
                <a:latin typeface="Gadugi"/>
                <a:cs typeface="Gadugi"/>
              </a:rPr>
              <a:t>9</a:t>
            </a:r>
            <a:endParaRPr lang="tr-TR" dirty="0" smtClean="0">
              <a:latin typeface="Gadugi"/>
              <a:cs typeface="Gadugi"/>
            </a:endParaRPr>
          </a:p>
          <a:p>
            <a:pPr marL="12700">
              <a:lnSpc>
                <a:spcPct val="100000"/>
              </a:lnSpc>
              <a:spcBef>
                <a:spcPts val="720"/>
              </a:spcBef>
            </a:pPr>
            <a:r>
              <a:rPr lang="tr-TR" b="1" dirty="0" smtClean="0">
                <a:solidFill>
                  <a:srgbClr val="6FAC46"/>
                </a:solidFill>
                <a:latin typeface="Gadugi"/>
                <a:cs typeface="Gadugi"/>
              </a:rPr>
              <a:t>%</a:t>
            </a:r>
            <a:r>
              <a:rPr lang="tr-TR" b="1" spc="-10" dirty="0" smtClean="0">
                <a:solidFill>
                  <a:srgbClr val="6FAC46"/>
                </a:solidFill>
                <a:latin typeface="Gadugi"/>
                <a:cs typeface="Gadugi"/>
              </a:rPr>
              <a:t> </a:t>
            </a:r>
            <a:r>
              <a:rPr lang="tr-TR" b="1" spc="-5" dirty="0" smtClean="0">
                <a:solidFill>
                  <a:srgbClr val="6FAC46"/>
                </a:solidFill>
                <a:latin typeface="Gadugi"/>
                <a:cs typeface="Gadugi"/>
              </a:rPr>
              <a:t>46,4</a:t>
            </a:r>
            <a:endParaRPr lang="tr-TR" dirty="0">
              <a:latin typeface="Gadugi"/>
              <a:cs typeface="Gadug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65367" y="3252292"/>
            <a:ext cx="4734560" cy="574675"/>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1F3863"/>
                </a:solidFill>
                <a:latin typeface="Calibri"/>
                <a:cs typeface="Calibri"/>
              </a:rPr>
              <a:t>KADINA </a:t>
            </a:r>
            <a:r>
              <a:rPr sz="3600" b="1" spc="-25" dirty="0">
                <a:solidFill>
                  <a:srgbClr val="1F3863"/>
                </a:solidFill>
                <a:latin typeface="Calibri"/>
                <a:cs typeface="Calibri"/>
              </a:rPr>
              <a:t>YÖNELİK</a:t>
            </a:r>
            <a:r>
              <a:rPr sz="3600" b="1" spc="-35" dirty="0">
                <a:solidFill>
                  <a:srgbClr val="1F3863"/>
                </a:solidFill>
                <a:latin typeface="Calibri"/>
                <a:cs typeface="Calibri"/>
              </a:rPr>
              <a:t> </a:t>
            </a:r>
            <a:r>
              <a:rPr sz="3600" b="1" spc="-5" dirty="0">
                <a:solidFill>
                  <a:srgbClr val="1F3863"/>
                </a:solidFill>
                <a:latin typeface="Calibri"/>
                <a:cs typeface="Calibri"/>
              </a:rPr>
              <a:t>ŞİDDET</a:t>
            </a:r>
            <a:endParaRPr sz="36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869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1224</Words>
  <Application>Microsoft Office PowerPoint</Application>
  <PresentationFormat>Özel</PresentationFormat>
  <Paragraphs>280</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Office Theme</vt:lpstr>
      <vt:lpstr>ETKİNLİK 1.2 DESTEK ELEMANLARI EĞİTİCİ EĞİTİMİNİN TANITIMI</vt:lpstr>
      <vt:lpstr>1- KAVRAMLAR</vt:lpstr>
      <vt:lpstr>KADINLARA DAİR TOPLUMSAL İNANIŞLAR</vt:lpstr>
      <vt:lpstr>ERKEKLERE DAİR TOPLUMSAL İNANIŞLAR</vt:lpstr>
      <vt:lpstr>Farklı oyunlar, farklı oyuncaklar ile farklı toplumsal rollere hazırlanırız…</vt:lpstr>
      <vt:lpstr>ERKEKLER NE YAPAR?</vt:lpstr>
      <vt:lpstr>KADINLAR EV DIŞINDA ÇALIŞSALAR BİLE…</vt:lpstr>
      <vt:lpstr>TOPLUMSAL CİNSİYETE İLİŞKİN İSTATİSTİKLER</vt:lpstr>
      <vt:lpstr>Slayt 9</vt:lpstr>
      <vt:lpstr>KADINLARIN MARUZ KALDIKLARI ŞİDDETİ TANIMLAYAN İFADELER</vt:lpstr>
      <vt:lpstr>ŞİDDET</vt:lpstr>
      <vt:lpstr>KADINA YÖNELİK ŞİDDET</vt:lpstr>
      <vt:lpstr>KADINA YÖNELİK TOPLUMSAL CİNSİYETE DAYALI ŞİDDET</vt:lpstr>
      <vt:lpstr>AİLE İÇİ ŞİDDET</vt:lpstr>
      <vt:lpstr>ŞİDDET KADINLAR İÇİN NEDEN ÖNEMLİ BİR SORUNDUR?</vt:lpstr>
      <vt:lpstr>İNSAN HAKLARI İHLALİ OLARAK KADINA YÖNELİK ŞİDDET</vt:lpstr>
      <vt:lpstr>KADINA YÖNELİK ŞİDDETTE  GELENEKSEL UYGULAMALAR</vt:lpstr>
      <vt:lpstr>ŞİDDET DÖRT ANA GURUBA AYRILIR</vt:lpstr>
      <vt:lpstr>Slayt 19</vt:lpstr>
      <vt:lpstr>Slayt 20</vt:lpstr>
      <vt:lpstr>Slayt 21</vt:lpstr>
      <vt:lpstr>Slayt 22</vt:lpstr>
      <vt:lpstr>Slayt 23</vt:lpstr>
      <vt:lpstr>Slayt 24</vt:lpstr>
      <vt:lpstr>Slayt 25</vt:lpstr>
      <vt:lpstr>Slayt 26</vt:lpstr>
      <vt:lpstr>ŞİDDETİN KADININ FİZİKSEL SAĞLIĞI ÜZERİNDEKİ SONUÇLARI</vt:lpstr>
      <vt:lpstr>ŞİDDETİN CİNSEL SAĞLIK/ÜREME SAĞLIĞI ÜZERİNDEKİ SONUÇLARI</vt:lpstr>
      <vt:lpstr>ŞİDDETİN KADININ RUHSAL SAĞLIĞI ÜZERİNDEKİ ETKİLERİ</vt:lpstr>
      <vt:lpstr>ŞİDDETİN KADININ SOSYAL SAĞLIĞI ÜZERİNDEKİ SONUÇLARI</vt:lpstr>
      <vt:lpstr>Slayt 31</vt:lpstr>
      <vt:lpstr>KADINA YÖNELİK ŞİDDETİN ÇOCUKLAR ÜZERİNDEKİ ETKİLERİ</vt:lpstr>
      <vt:lpstr>KADINA YÖNELİK ŞİDDETİN KÜÇÜK ÇOCUKLARDAKİ SAĞLIK SONUÇLARI 1</vt:lpstr>
      <vt:lpstr>KADINA YÖNELİK ŞİDDETİN KÜÇÜK ÇOCUKLARDAKİ SAĞLIK SONUÇLARI 2</vt:lpstr>
      <vt:lpstr>KADINA YÖNELİK ŞİDDETİN OKUL ÇAĞI ÇOCUKLARINDAKİ SAĞLIK SONUÇLARI 3</vt:lpstr>
      <vt:lpstr>KADINA YÖNELİK ŞİDDETİN ERGENLERDEKİ SAĞLIK SONUÇLARI</vt:lpstr>
      <vt:lpstr>ÇOCUKLARIN AİLE İÇİ ŞİDDETTEN ÖĞRENDİKLERİ</vt:lpstr>
      <vt:lpstr>ŞİDDETE MARUZ KALAN KADININ VE ŞİDDET UYGULAYANIN DAVRANIŞLARI</vt:lpstr>
      <vt:lpstr>Slayt 39</vt:lpstr>
      <vt:lpstr>Slayt 40</vt:lpstr>
      <vt:lpstr>Slayt 41</vt:lpstr>
      <vt:lpstr>Slayt 42</vt:lpstr>
      <vt:lpstr>ŞÖNİM NEDİR?</vt:lpstr>
      <vt:lpstr>ŞÖNİM’ DE NE GİBİ HİZMETLER VERİLMEKTEDİR?</vt:lpstr>
      <vt:lpstr>ŞÖNİM’LERİN ŞİDDETİN ÖNLENMESİ VE TEDBİR KARARLARININ İZLENMESİNE YÖNELİK HİZMETLERİ NELERDİR?</vt:lpstr>
      <vt:lpstr>ŞÖNİM’LERİN ŞİDDET MAĞDURU KİŞİLERE YÖNELİK HİZMETLERİ NELERDİR?</vt:lpstr>
      <vt:lpstr>ŞÖNİM’LERİN ŞİDDET UYGULAYAN/UYGULAMA İHTİMALİ BULUNAN KİŞİLERE YÖNELİK HİZMETLERİ NELERDİR?</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Kurtulus-PC</dc:creator>
  <cp:lastModifiedBy>yusuf</cp:lastModifiedBy>
  <cp:revision>52</cp:revision>
  <dcterms:created xsi:type="dcterms:W3CDTF">2017-11-13T05:13:29Z</dcterms:created>
  <dcterms:modified xsi:type="dcterms:W3CDTF">2017-11-14T07:01:42Z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2017-09-14T00:00:00Z</vt:filetime>
  </property>
  <property fmtid="{D5CDD505-2E9C-101B-9397-08002B2CF9AE}" pid="3" name="Creator">
    <vt:lpwstr>Microsoft® PowerPoint® 2010</vt:lpwstr>
  </property>
  <property fmtid="{D5CDD505-2E9C-101B-9397-08002B2CF9AE}" pid="4" name="LastSaved">
    <vt:filetime>2017-11-13T00:00:00Z</vt:filetime>
  </property>
</Properties>
</file>