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2" r:id="rId1"/>
    <p:sldMasterId id="2147483844" r:id="rId2"/>
    <p:sldMasterId id="2147486054" r:id="rId3"/>
  </p:sldMasterIdLst>
  <p:notesMasterIdLst>
    <p:notesMasterId r:id="rId22"/>
  </p:notesMasterIdLst>
  <p:sldIdLst>
    <p:sldId id="471" r:id="rId4"/>
    <p:sldId id="495" r:id="rId5"/>
    <p:sldId id="497" r:id="rId6"/>
    <p:sldId id="498" r:id="rId7"/>
    <p:sldId id="475" r:id="rId8"/>
    <p:sldId id="476" r:id="rId9"/>
    <p:sldId id="421" r:id="rId10"/>
    <p:sldId id="479" r:id="rId11"/>
    <p:sldId id="499" r:id="rId12"/>
    <p:sldId id="500" r:id="rId13"/>
    <p:sldId id="502" r:id="rId14"/>
    <p:sldId id="501" r:id="rId15"/>
    <p:sldId id="480" r:id="rId16"/>
    <p:sldId id="494" r:id="rId17"/>
    <p:sldId id="489" r:id="rId18"/>
    <p:sldId id="490" r:id="rId19"/>
    <p:sldId id="493" r:id="rId20"/>
    <p:sldId id="469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CC00CC"/>
    <a:srgbClr val="FFFFFF"/>
    <a:srgbClr val="00FF00"/>
    <a:srgbClr val="CC00FF"/>
    <a:srgbClr val="66FFFF"/>
    <a:srgbClr val="00CCFF"/>
    <a:srgbClr val="FF9900"/>
    <a:srgbClr val="685DF5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0" autoAdjust="0"/>
    <p:restoredTop sz="98682" autoAdjust="0"/>
  </p:normalViewPr>
  <p:slideViewPr>
    <p:cSldViewPr>
      <p:cViewPr varScale="1">
        <p:scale>
          <a:sx n="101" d="100"/>
          <a:sy n="101" d="100"/>
        </p:scale>
        <p:origin x="-25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ＭＳ Ｐゴシック" pitchFamily="-121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ＭＳ Ｐゴシック" pitchFamily="-121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" charset="0"/>
                <a:ea typeface="ＭＳ Ｐゴシック" pitchFamily="-121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" charset="0"/>
                <a:ea typeface="ＭＳ Ｐゴシック" pitchFamily="-121" charset="-128"/>
              </a:defRPr>
            </a:lvl1pPr>
          </a:lstStyle>
          <a:p>
            <a:pPr>
              <a:defRPr/>
            </a:pPr>
            <a:fld id="{66BB61C3-8B67-483A-B82B-B5494B3A144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2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Not Yer Tutucusu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tr-TR" dirty="0" smtClean="0"/>
              <a:t>Planlı Çalışın</a:t>
            </a:r>
          </a:p>
        </p:txBody>
      </p:sp>
      <p:sp>
        <p:nvSpPr>
          <p:cNvPr id="921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33D94-89AB-4A12-B6F6-4250F65452B2}" type="slidenum">
              <a:rPr lang="tr-TR" smtClean="0"/>
              <a:pPr/>
              <a:t>14</a:t>
            </a:fld>
            <a:endParaRPr lang="tr-T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5" name="Dikdörtgen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6" name="Dikdörtgen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7" name="Dikdörtgen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10" name="Dikdörtgen 1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Düz Bağlayıcı 2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Dikdörtgen 2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23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24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D87BF81-0AEF-4880-9407-7D008FE19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CAEA-A9BA-4493-B21B-25FD04A2EF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5" name="Dikdörtgen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6" name="Dikdörtgen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7" name="Dikdörtgen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8" name="Dikdörtgen 1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Dikdörtgen 20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Düz Bağlayıcı 21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Oval 2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Oval 2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3" name="Slayt Numarası Yer Tutucus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B28C0-2140-4E2E-8237-4B4EADEB9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Veri Yer Tutucusu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Altbilgi Yer Tutucusu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tr-TR" altLang="tr-TR" sz="18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tr-TR" altLang="tr-TR" sz="18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tr-TR" altLang="tr-TR" sz="18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tr-TR" altLang="tr-TR" sz="1800" dirty="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409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4409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CC34393-1466-4012-983D-84DE29C3FE09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10B28FE-9BF5-46D2-9D72-7CB49EE98A1B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BE94769-BD6C-4030-8B9E-CC2E9F498D0A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AF0EA6D4-3B39-4362-BB31-CBB9524EFC5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85CCF06-7C44-416A-9EC0-F0BBDA9F966F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59FBE83-3D01-4441-AC17-DECFA149F08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1481B56-46A2-4869-BF4C-77518682359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44F43F6-E6BF-45A4-8134-D8F8BC500976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E1B43-A648-496D-91EB-B3645788E8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1C70E52-5BD6-4D35-95DA-63388C34245C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DC4B136-B6DE-4A45-8A28-0696946547E4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5C1282D7-4008-4CBC-A79E-9EC60B240962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Küçük Resim Yer Tutucusu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tr-TR" noProof="0" dirty="0" smtClean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BE1C44D-1510-4413-907E-7CDD137A5DCE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5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6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6" name="15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16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17 Oval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20 Oval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22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5B428-E43F-456B-A3DC-92372F3007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8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BA0E8A4-EF2E-4531-B690-48E9620099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9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4 Dikdörtgen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5 Dikdörtgen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6 Dikdörtgen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3" name="12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13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14 Oval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15 Oval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16 Oval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17 Oval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FDFBE-4DB5-4FC3-BF2A-ACF697A0CA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47D7A-FDB7-41A6-A653-583B4BCB69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D1AE-2514-46A6-98A5-BA9F7FE55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D9FAC7-B1A5-47FF-864D-3BCDA953A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5" name="Dikdörtgen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6" name="Dikdörtgen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7" name="Dikdörtgen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8" name="Dikdörtgen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9" name="Dikdörtgen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10" name="Dikdörtgen 2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Dikdörtgen 2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Düz Bağlayıcı 24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25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26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Veri Yer Tutucusu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2D9C4D3-254C-432F-990C-DA9274D49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1665B-82DF-4C23-AF0A-8E960A0D7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9" name="8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11" name="10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20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21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DA8A94-67D6-4DEA-9186-CAB352B1C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22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5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8" name="7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4A58B2-E0B9-4C7D-A2BF-37C3DB207E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7016D-52DA-401C-B0DF-361593DE5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1F2DB-B53B-4BE6-B2B8-F6B0D3F8B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1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2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279E8-8B62-4280-B751-874ED36F79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üz Bağlayıcı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2" name="İçerik Yer Tutucus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Veri Yer Tutucusu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05F0E-CE05-4ACC-B2ED-5C0D73D775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üz Bağlayıcı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r-TR" dirty="0"/>
          </a:p>
        </p:txBody>
      </p:sp>
      <p:sp>
        <p:nvSpPr>
          <p:cNvPr id="8" name="Dikdörtgen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9" name="Dikdörtgen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10" name="Dikdörtgen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11" name="Dikdörtgen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12" name="Dikdörtgen 2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Dikdörtgen 21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Düz Bağlayıcı 2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5" name="Dikdörtgen 2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2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İçerik Yer Tutucus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6" name="İçerik Yer Tutucus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23" name="Başlık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8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Altbilgi Yer Tutucusu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ayt Numarası Yer Tutucus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720F7C7-E119-43E5-B2A6-045FC523B9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76A4-AA92-4B8D-846A-012BE5880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3" name="Dikdörtgen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4" name="Dikdörtgen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5" name="Dikdörtgen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6" name="Dikdörtgen 1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7" name="Dikdörtgen 20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29373F4-CD42-46F4-81FD-BC9FA92B9E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15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Dikdörtgen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7" name="Dikdörtgen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8" name="Dikdörtgen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9" name="Dikdörtgen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10" name="Dikdörtgen 2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Dikdörtgen 2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Düz Bağlayıcı 23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24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25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Dikdörtgen 26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İçerik Yer Tutucus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6" name="Slayt Numarası Yer Tutucus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C8F7A7F-0349-434A-88C4-A6018EEAE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Veri Yer Tutucusu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Altbilgi Yer Tutucusu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üz Bağlayıcı 15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" name="Dikdörtgen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7" name="Dikdörtgen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8" name="Dikdörtgen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9" name="Dikdörtgen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10" name="Dikdörtgen 20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1" name="Dikdörtgen 21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Dikdörtgen 23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24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25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Dikdörtgen 26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dirty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Slayt Numarası Yer Tutucus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E54EC-C0E2-415B-894F-B8E1C428E6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Veri Yer Tutucusu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Altbilgi Yer Tutucusu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ikdörtgen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3075" name="Dikdörtgen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3076" name="Dikdörtgen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3077" name="Dikdörtgen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defRPr/>
            </a:pPr>
            <a:endParaRPr lang="tr-TR" altLang="tr-TR" dirty="0" smtClean="0"/>
          </a:p>
        </p:txBody>
      </p:sp>
      <p:sp>
        <p:nvSpPr>
          <p:cNvPr id="9" name="Dikdörtgen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Düz Bağlayıcı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F02A1CD-A76F-4C3E-A055-A11F1D6A06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86" name="Başlık Yer Tutucusu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  <a:endParaRPr lang="en-US" altLang="tr-TR" smtClean="0"/>
          </a:p>
        </p:txBody>
      </p:sp>
      <p:sp>
        <p:nvSpPr>
          <p:cNvPr id="3087" name="Metin Yer Tutucusu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37" r:id="rId1"/>
    <p:sldLayoutId id="2147487638" r:id="rId2"/>
    <p:sldLayoutId id="2147487639" r:id="rId3"/>
    <p:sldLayoutId id="2147487640" r:id="rId4"/>
    <p:sldLayoutId id="2147487641" r:id="rId5"/>
    <p:sldLayoutId id="2147487642" r:id="rId6"/>
    <p:sldLayoutId id="2147487643" r:id="rId7"/>
    <p:sldLayoutId id="2147487644" r:id="rId8"/>
    <p:sldLayoutId id="2147487645" r:id="rId9"/>
    <p:sldLayoutId id="2147487646" r:id="rId10"/>
    <p:sldLayoutId id="21474876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/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tr-TR" sz="1800" dirty="0">
              <a:solidFill>
                <a:srgbClr val="FFFFFF"/>
              </a:solidFill>
              <a:ea typeface="+mn-ea"/>
            </a:endParaRP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129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66 w 5740"/>
                <a:gd name="T1" fmla="*/ 5 h 4316"/>
                <a:gd name="T2" fmla="*/ 0 w 5740"/>
                <a:gd name="T3" fmla="*/ 5 h 4316"/>
                <a:gd name="T4" fmla="*/ 0 w 5740"/>
                <a:gd name="T5" fmla="*/ 0 h 4316"/>
                <a:gd name="T6" fmla="*/ 5866 w 5740"/>
                <a:gd name="T7" fmla="*/ 0 h 4316"/>
                <a:gd name="T8" fmla="*/ 5866 w 5740"/>
                <a:gd name="T9" fmla="*/ 5 h 4316"/>
                <a:gd name="T10" fmla="*/ 5866 w 5740"/>
                <a:gd name="T11" fmla="*/ 5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 dirty="0"/>
            </a:p>
          </p:txBody>
        </p:sp>
        <p:grpSp>
          <p:nvGrpSpPr>
            <p:cNvPr id="5130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4301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1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1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1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1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19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20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21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22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23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  <p:grpSp>
          <p:nvGrpSpPr>
            <p:cNvPr id="513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4302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2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2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2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3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3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3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3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34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35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36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37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5175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5176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43040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41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42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5180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</p:grpSp>
        <p:grpSp>
          <p:nvGrpSpPr>
            <p:cNvPr id="5132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4304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46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47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48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49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50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51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5153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43053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54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55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5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5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6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  <p:sp>
            <p:nvSpPr>
              <p:cNvPr id="4306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/>
            </p:spPr>
            <p:txBody>
              <a:bodyPr/>
              <a:lstStyle/>
              <a:p>
                <a:pPr eaLnBrk="1" hangingPunct="1">
                  <a:spcBef>
                    <a:spcPct val="0"/>
                  </a:spcBef>
                  <a:defRPr/>
                </a:pPr>
                <a:endParaRPr lang="tr-TR" sz="1800" dirty="0">
                  <a:solidFill>
                    <a:srgbClr val="FFFFFF"/>
                  </a:solidFill>
                  <a:ea typeface="+mn-ea"/>
                </a:endParaRPr>
              </a:p>
            </p:txBody>
          </p:sp>
        </p:grpSp>
        <p:grpSp>
          <p:nvGrpSpPr>
            <p:cNvPr id="5133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134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6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6 w 382"/>
                  <a:gd name="T19" fmla="*/ 96 h 96"/>
                  <a:gd name="T20" fmla="*/ 270 w 382"/>
                  <a:gd name="T21" fmla="*/ 90 h 96"/>
                  <a:gd name="T22" fmla="*/ 318 w 382"/>
                  <a:gd name="T23" fmla="*/ 84 h 96"/>
                  <a:gd name="T24" fmla="*/ 359 w 382"/>
                  <a:gd name="T25" fmla="*/ 66 h 96"/>
                  <a:gd name="T26" fmla="*/ 389 w 382"/>
                  <a:gd name="T27" fmla="*/ 42 h 96"/>
                  <a:gd name="T28" fmla="*/ 383 w 382"/>
                  <a:gd name="T29" fmla="*/ 42 h 96"/>
                  <a:gd name="T30" fmla="*/ 353 w 382"/>
                  <a:gd name="T31" fmla="*/ 66 h 96"/>
                  <a:gd name="T32" fmla="*/ 312 w 382"/>
                  <a:gd name="T33" fmla="*/ 78 h 96"/>
                  <a:gd name="T34" fmla="*/ 270 w 382"/>
                  <a:gd name="T35" fmla="*/ 90 h 96"/>
                  <a:gd name="T36" fmla="*/ 216 w 382"/>
                  <a:gd name="T37" fmla="*/ 96 h 96"/>
                  <a:gd name="T38" fmla="*/ 216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5135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5136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5137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5138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5139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6 w 185"/>
                  <a:gd name="T5" fmla="*/ 36 h 210"/>
                  <a:gd name="T6" fmla="*/ 162 w 185"/>
                  <a:gd name="T7" fmla="*/ 72 h 210"/>
                  <a:gd name="T8" fmla="*/ 168 w 185"/>
                  <a:gd name="T9" fmla="*/ 90 h 210"/>
                  <a:gd name="T10" fmla="*/ 174 w 185"/>
                  <a:gd name="T11" fmla="*/ 114 h 210"/>
                  <a:gd name="T12" fmla="*/ 168 w 185"/>
                  <a:gd name="T13" fmla="*/ 138 h 210"/>
                  <a:gd name="T14" fmla="*/ 156 w 185"/>
                  <a:gd name="T15" fmla="*/ 162 h 210"/>
                  <a:gd name="T16" fmla="*/ 126 w 185"/>
                  <a:gd name="T17" fmla="*/ 180 h 210"/>
                  <a:gd name="T18" fmla="*/ 90 w 185"/>
                  <a:gd name="T19" fmla="*/ 198 h 210"/>
                  <a:gd name="T20" fmla="*/ 103 w 185"/>
                  <a:gd name="T21" fmla="*/ 210 h 210"/>
                  <a:gd name="T22" fmla="*/ 138 w 185"/>
                  <a:gd name="T23" fmla="*/ 192 h 210"/>
                  <a:gd name="T24" fmla="*/ 168 w 185"/>
                  <a:gd name="T25" fmla="*/ 168 h 210"/>
                  <a:gd name="T26" fmla="*/ 186 w 185"/>
                  <a:gd name="T27" fmla="*/ 144 h 210"/>
                  <a:gd name="T28" fmla="*/ 192 w 185"/>
                  <a:gd name="T29" fmla="*/ 114 h 210"/>
                  <a:gd name="T30" fmla="*/ 186 w 185"/>
                  <a:gd name="T31" fmla="*/ 90 h 210"/>
                  <a:gd name="T32" fmla="*/ 180 w 185"/>
                  <a:gd name="T33" fmla="*/ 66 h 210"/>
                  <a:gd name="T34" fmla="*/ 162 w 185"/>
                  <a:gd name="T35" fmla="*/ 48 h 210"/>
                  <a:gd name="T36" fmla="*/ 138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sp>
            <p:nvSpPr>
              <p:cNvPr id="5140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r-TR" dirty="0"/>
              </a:p>
            </p:txBody>
          </p:sp>
          <p:grpSp>
            <p:nvGrpSpPr>
              <p:cNvPr id="5141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142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tr-TR" altLang="tr-TR" sz="18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3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tr-TR" altLang="tr-TR" sz="18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4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tr-TR" altLang="tr-TR" sz="1800" dirty="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5145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>
                  <a:lvl1pPr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defRPr/>
                  </a:pPr>
                  <a:endParaRPr lang="tr-TR" altLang="tr-TR" sz="1800" dirty="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430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307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307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307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307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defRPr>
            </a:lvl1pPr>
          </a:lstStyle>
          <a:p>
            <a:pPr>
              <a:defRPr/>
            </a:pPr>
            <a:fld id="{57867C36-9052-4976-B53D-AB1B13D45FD3}" type="slidenum">
              <a:rPr lang="tr-TR"/>
              <a:pPr>
                <a:defRPr/>
              </a:pPr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51" r:id="rId1"/>
    <p:sldLayoutId id="2147487652" r:id="rId2"/>
    <p:sldLayoutId id="2147487653" r:id="rId3"/>
    <p:sldLayoutId id="2147487654" r:id="rId4"/>
    <p:sldLayoutId id="2147487655" r:id="rId5"/>
    <p:sldLayoutId id="2147487656" r:id="rId6"/>
    <p:sldLayoutId id="2147487657" r:id="rId7"/>
    <p:sldLayoutId id="2147487658" r:id="rId8"/>
    <p:sldLayoutId id="2147487659" r:id="rId9"/>
    <p:sldLayoutId id="2147487660" r:id="rId10"/>
    <p:sldLayoutId id="2147487661" r:id="rId11"/>
    <p:sldLayoutId id="2147487662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196" name="1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200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202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r-TR" dirty="0"/>
          </a:p>
        </p:txBody>
      </p:sp>
      <p:sp>
        <p:nvSpPr>
          <p:cNvPr id="12" name="11 Oval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DF63E090-75D2-4C1D-BBE1-D6DC24341B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78" r:id="rId1"/>
    <p:sldLayoutId id="2147487679" r:id="rId2"/>
    <p:sldLayoutId id="2147487680" r:id="rId3"/>
    <p:sldLayoutId id="2147487621" r:id="rId4"/>
    <p:sldLayoutId id="2147487622" r:id="rId5"/>
    <p:sldLayoutId id="2147487681" r:id="rId6"/>
    <p:sldLayoutId id="2147487623" r:id="rId7"/>
    <p:sldLayoutId id="2147487682" r:id="rId8"/>
    <p:sldLayoutId id="2147487683" r:id="rId9"/>
    <p:sldLayoutId id="2147487624" r:id="rId10"/>
    <p:sldLayoutId id="2147487625" r:id="rId11"/>
    <p:sldLayoutId id="2147487626" r:id="rId12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wmf"/><Relationship Id="rId5" Type="http://schemas.openxmlformats.org/officeDocument/2006/relationships/image" Target="../media/image17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com.tr/url?sa=i&amp;rct=j&amp;q=&amp;esrc=s&amp;source=images&amp;cd=&amp;cad=rja&amp;uact=8&amp;ved=0ahUKEwiQpN2iuuXWAhXFSxoKHQdqBpYQjRwIBw&amp;url=https://twitter.com/vagondergi/status/688024128117420032&amp;psig=AOvVaw3MH-Btm7fFTsRGXKfb9Hvz&amp;ust=1507704100420517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s://www.google.com.tr/url?sa=i&amp;rct=j&amp;q=&amp;esrc=s&amp;source=images&amp;cd=&amp;cad=rja&amp;uact=8&amp;ved=0ahUKEwiDiZzMuOXWAhWF1xoKHVXXD6EQjRwIBw&amp;url=https://www.capital.com.tr/yonetim/liderlik/motivasyon-formulleri-135512&amp;psig=AOvVaw21tB7LDsBRWBISfzJWSm0A&amp;ust=150770335273753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ucboyutegitim.com/basari-ve-motivasyon-icerik25.html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hyperlink" Target="https://www.umitunker.com/satismakaleleri/once-kendinizi-satmalisini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-214313" y="6364288"/>
            <a:ext cx="9358313" cy="493712"/>
          </a:xfrm>
        </p:spPr>
        <p:txBody>
          <a:bodyPr/>
          <a:lstStyle/>
          <a:p>
            <a:pPr marL="0" indent="0" algn="ctr" eaLnBrk="1" hangingPunct="1">
              <a:buClr>
                <a:srgbClr val="99FF99"/>
              </a:buClr>
              <a:buFont typeface="Wingdings" pitchFamily="2" charset="2"/>
              <a:buNone/>
              <a:defRPr/>
            </a:pPr>
            <a:r>
              <a:rPr lang="tr-TR" sz="1800" b="1" u="sng" kern="1200" dirty="0" smtClean="0">
                <a:solidFill>
                  <a:srgbClr val="FFFF00"/>
                </a:solidFill>
                <a:latin typeface="Comic Sans MS" pitchFamily="66" charset="0"/>
                <a:ea typeface="ＭＳ Ｐゴシック" pitchFamily="34" charset="-128"/>
              </a:rPr>
              <a:t>Mehmetçik Selen Ortaokulu Rehberlik Servisi</a:t>
            </a:r>
            <a:endParaRPr lang="tr-TR" sz="1800" b="1" u="sng" kern="1200" dirty="0">
              <a:solidFill>
                <a:srgbClr val="FFFFFF"/>
              </a:solidFill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67589" name="8 Metin kutusu"/>
          <p:cNvSpPr txBox="1">
            <a:spLocks noChangeArrowheads="1"/>
          </p:cNvSpPr>
          <p:nvPr/>
        </p:nvSpPr>
        <p:spPr bwMode="auto">
          <a:xfrm>
            <a:off x="285750" y="1143000"/>
            <a:ext cx="8429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tr-TR" sz="7200" b="1" dirty="0">
                <a:solidFill>
                  <a:srgbClr val="C00000"/>
                </a:solidFill>
                <a:latin typeface="Chiller" pitchFamily="82" charset="0"/>
              </a:rPr>
              <a:t>H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FFC000"/>
                </a:solidFill>
                <a:latin typeface="Chiller" pitchFamily="82" charset="0"/>
              </a:rPr>
              <a:t>A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FF0000"/>
                </a:solidFill>
                <a:latin typeface="Chiller" pitchFamily="82" charset="0"/>
              </a:rPr>
              <a:t>Y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FFFF00"/>
                </a:solidFill>
                <a:latin typeface="Chiller" pitchFamily="82" charset="0"/>
              </a:rPr>
              <a:t>A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92D050"/>
                </a:solidFill>
                <a:latin typeface="Chiller" pitchFamily="82" charset="0"/>
              </a:rPr>
              <a:t>L</a:t>
            </a:r>
            <a:r>
              <a:rPr lang="tr-TR" sz="7200" b="1" dirty="0">
                <a:latin typeface="Chiller" pitchFamily="82" charset="0"/>
              </a:rPr>
              <a:t>   </a:t>
            </a:r>
            <a:r>
              <a:rPr lang="tr-TR" sz="7200" b="1" dirty="0">
                <a:solidFill>
                  <a:srgbClr val="00B0F0"/>
                </a:solidFill>
                <a:latin typeface="Chiller" pitchFamily="82" charset="0"/>
              </a:rPr>
              <a:t>E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002060"/>
                </a:solidFill>
                <a:latin typeface="Chiller" pitchFamily="82" charset="0"/>
              </a:rPr>
              <a:t>T</a:t>
            </a:r>
            <a:r>
              <a:rPr lang="tr-TR" sz="7200" b="1" dirty="0">
                <a:latin typeface="Chiller" pitchFamily="82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tr-TR" sz="7200" b="1" dirty="0">
                <a:latin typeface="Chiller" pitchFamily="82" charset="0"/>
              </a:rPr>
              <a:t>      </a:t>
            </a:r>
            <a:r>
              <a:rPr lang="tr-TR" sz="7200" b="1" dirty="0" smtClean="0">
                <a:solidFill>
                  <a:srgbClr val="0070C0"/>
                </a:solidFill>
                <a:latin typeface="Chiller" pitchFamily="82" charset="0"/>
              </a:rPr>
              <a:t>P</a:t>
            </a:r>
            <a:r>
              <a:rPr lang="tr-TR" sz="7200" b="1" dirty="0" smtClean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7030A0"/>
                </a:solidFill>
                <a:latin typeface="Chiller" pitchFamily="82" charset="0"/>
              </a:rPr>
              <a:t>L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C00000"/>
                </a:solidFill>
                <a:latin typeface="Chiller" pitchFamily="82" charset="0"/>
              </a:rPr>
              <a:t>A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FFC000"/>
                </a:solidFill>
                <a:latin typeface="Chiller" pitchFamily="82" charset="0"/>
              </a:rPr>
              <a:t>N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FF0000"/>
                </a:solidFill>
                <a:latin typeface="Chiller" pitchFamily="82" charset="0"/>
              </a:rPr>
              <a:t>L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FFFF00"/>
                </a:solidFill>
                <a:latin typeface="Chiller" pitchFamily="82" charset="0"/>
              </a:rPr>
              <a:t>A</a:t>
            </a:r>
          </a:p>
          <a:p>
            <a:pPr>
              <a:spcBef>
                <a:spcPts val="0"/>
              </a:spcBef>
            </a:pPr>
            <a:r>
              <a:rPr lang="tr-TR" sz="7200" b="1" dirty="0">
                <a:latin typeface="Chiller" pitchFamily="82" charset="0"/>
              </a:rPr>
              <a:t>          </a:t>
            </a:r>
            <a:r>
              <a:rPr lang="tr-TR" sz="7200" b="1" dirty="0" smtClean="0">
                <a:solidFill>
                  <a:srgbClr val="92D050"/>
                </a:solidFill>
                <a:latin typeface="Chiller" pitchFamily="82" charset="0"/>
              </a:rPr>
              <a:t>E</a:t>
            </a:r>
            <a:r>
              <a:rPr lang="tr-TR" sz="7200" b="1" dirty="0" smtClean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00B0F0"/>
                </a:solidFill>
                <a:latin typeface="Chiller" pitchFamily="82" charset="0"/>
              </a:rPr>
              <a:t>L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002060"/>
                </a:solidFill>
                <a:latin typeface="Chiller" pitchFamily="82" charset="0"/>
              </a:rPr>
              <a:t>D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7030A0"/>
                </a:solidFill>
                <a:latin typeface="Chiller" pitchFamily="82" charset="0"/>
              </a:rPr>
              <a:t>E</a:t>
            </a:r>
            <a:r>
              <a:rPr lang="tr-TR" sz="7200" b="1" dirty="0">
                <a:latin typeface="Chiller" pitchFamily="82" charset="0"/>
              </a:rPr>
              <a:t>   </a:t>
            </a:r>
            <a:r>
              <a:rPr lang="tr-TR" sz="7200" b="1" dirty="0">
                <a:solidFill>
                  <a:srgbClr val="0070C0"/>
                </a:solidFill>
                <a:latin typeface="Chiller" pitchFamily="82" charset="0"/>
              </a:rPr>
              <a:t>E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C00000"/>
                </a:solidFill>
                <a:latin typeface="Chiller" pitchFamily="82" charset="0"/>
              </a:rPr>
              <a:t>T</a:t>
            </a:r>
          </a:p>
          <a:p>
            <a:pPr>
              <a:spcBef>
                <a:spcPts val="0"/>
              </a:spcBef>
            </a:pPr>
            <a:r>
              <a:rPr lang="tr-TR" sz="7200" b="1" dirty="0">
                <a:latin typeface="Chiller" pitchFamily="82" charset="0"/>
              </a:rPr>
              <a:t>             </a:t>
            </a:r>
            <a:r>
              <a:rPr lang="tr-TR" sz="7200" b="1" dirty="0" smtClean="0">
                <a:latin typeface="Chiller" pitchFamily="82" charset="0"/>
              </a:rPr>
              <a:t> </a:t>
            </a:r>
            <a:r>
              <a:rPr lang="tr-TR" sz="7200" b="1" dirty="0" smtClean="0">
                <a:solidFill>
                  <a:srgbClr val="FF0000"/>
                </a:solidFill>
                <a:latin typeface="Chiller" pitchFamily="82" charset="0"/>
              </a:rPr>
              <a:t>G</a:t>
            </a:r>
            <a:r>
              <a:rPr lang="tr-TR" sz="7200" b="1" dirty="0" smtClean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FFC000"/>
                </a:solidFill>
                <a:latin typeface="Chiller" pitchFamily="82" charset="0"/>
              </a:rPr>
              <a:t>Ü </a:t>
            </a:r>
            <a:r>
              <a:rPr lang="tr-TR" sz="7200" b="1" dirty="0">
                <a:solidFill>
                  <a:srgbClr val="C00000"/>
                </a:solidFill>
                <a:latin typeface="Chiller" pitchFamily="82" charset="0"/>
              </a:rPr>
              <a:t>L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00B050"/>
                </a:solidFill>
                <a:latin typeface="Chiller" pitchFamily="82" charset="0"/>
              </a:rPr>
              <a:t>Ü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FFFF00"/>
                </a:solidFill>
                <a:latin typeface="Chiller" pitchFamily="82" charset="0"/>
              </a:rPr>
              <a:t>M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7030A0"/>
                </a:solidFill>
                <a:latin typeface="Chiller" pitchFamily="82" charset="0"/>
              </a:rPr>
              <a:t>S</a:t>
            </a:r>
            <a:r>
              <a:rPr lang="tr-TR" sz="7200" b="1" dirty="0">
                <a:latin typeface="Chiller" pitchFamily="82" charset="0"/>
              </a:rPr>
              <a:t> </a:t>
            </a:r>
            <a:r>
              <a:rPr lang="tr-TR" sz="7200" b="1" dirty="0">
                <a:solidFill>
                  <a:srgbClr val="0070C0"/>
                </a:solidFill>
                <a:latin typeface="Chiller" pitchFamily="82" charset="0"/>
              </a:rPr>
              <a:t>E</a:t>
            </a:r>
          </a:p>
        </p:txBody>
      </p:sp>
      <p:sp>
        <p:nvSpPr>
          <p:cNvPr id="6" name="5 Metin kutusu"/>
          <p:cNvSpPr txBox="1"/>
          <p:nvPr/>
        </p:nvSpPr>
        <p:spPr>
          <a:xfrm rot="19991037">
            <a:off x="-92729" y="4003543"/>
            <a:ext cx="32702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 smtClean="0">
                <a:solidFill>
                  <a:srgbClr val="0000FF"/>
                </a:solidFill>
              </a:rPr>
              <a:t>NASIL BİR SINAV SİSTEMİ?</a:t>
            </a:r>
          </a:p>
          <a:p>
            <a:pPr algn="ctr"/>
            <a:r>
              <a:rPr lang="tr-TR" sz="1800" dirty="0" smtClean="0">
                <a:solidFill>
                  <a:srgbClr val="0000FF"/>
                </a:solidFill>
              </a:rPr>
              <a:t>28</a:t>
            </a:r>
            <a:r>
              <a:rPr lang="tr-TR" sz="1800" dirty="0" smtClean="0">
                <a:solidFill>
                  <a:srgbClr val="0000FF"/>
                </a:solidFill>
              </a:rPr>
              <a:t>.11.2017 </a:t>
            </a:r>
            <a:r>
              <a:rPr lang="tr-TR" sz="1800" dirty="0" smtClean="0">
                <a:solidFill>
                  <a:srgbClr val="0000FF"/>
                </a:solidFill>
              </a:rPr>
              <a:t>itibariyle…</a:t>
            </a:r>
            <a:endParaRPr lang="tr-TR" sz="1800" dirty="0">
              <a:solidFill>
                <a:srgbClr val="0000FF"/>
              </a:solidFill>
            </a:endParaRPr>
          </a:p>
        </p:txBody>
      </p:sp>
      <p:pic>
        <p:nvPicPr>
          <p:cNvPr id="12" name="11 Resim" descr="hand-310884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72817">
            <a:off x="1728704" y="5517298"/>
            <a:ext cx="500066" cy="774035"/>
          </a:xfrm>
          <a:prstGeom prst="rect">
            <a:avLst/>
          </a:prstGeom>
        </p:spPr>
      </p:pic>
      <p:pic>
        <p:nvPicPr>
          <p:cNvPr id="13" name="12 Resim" descr="hand-310884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88840"/>
            <a:ext cx="500066" cy="774035"/>
          </a:xfrm>
          <a:prstGeom prst="rect">
            <a:avLst/>
          </a:prstGeom>
        </p:spPr>
      </p:pic>
      <p:pic>
        <p:nvPicPr>
          <p:cNvPr id="14" name="13 Resim" descr="hand-310884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693551">
            <a:off x="8262959" y="1331331"/>
            <a:ext cx="500066" cy="774035"/>
          </a:xfrm>
          <a:prstGeom prst="rect">
            <a:avLst/>
          </a:prstGeom>
        </p:spPr>
      </p:pic>
      <p:pic>
        <p:nvPicPr>
          <p:cNvPr id="15" name="14 Resim" descr="hand-310884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493186">
            <a:off x="120487" y="6136562"/>
            <a:ext cx="416799" cy="664595"/>
          </a:xfrm>
          <a:prstGeom prst="rect">
            <a:avLst/>
          </a:prstGeom>
        </p:spPr>
      </p:pic>
      <p:pic>
        <p:nvPicPr>
          <p:cNvPr id="16" name="15 Resim" descr="hand-310884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72817">
            <a:off x="5431071" y="5554107"/>
            <a:ext cx="500066" cy="575792"/>
          </a:xfrm>
          <a:prstGeom prst="rect">
            <a:avLst/>
          </a:prstGeom>
        </p:spPr>
      </p:pic>
      <p:pic>
        <p:nvPicPr>
          <p:cNvPr id="17" name="16 Resim" descr="hand-310884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420" y="2624475"/>
            <a:ext cx="500066" cy="575792"/>
          </a:xfrm>
          <a:prstGeom prst="rect">
            <a:avLst/>
          </a:prstGeom>
        </p:spPr>
      </p:pic>
      <p:pic>
        <p:nvPicPr>
          <p:cNvPr id="18" name="17 Resim" descr="hand-310884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9693551">
            <a:off x="2678052" y="4506780"/>
            <a:ext cx="371991" cy="774035"/>
          </a:xfrm>
          <a:prstGeom prst="rect">
            <a:avLst/>
          </a:prstGeom>
        </p:spPr>
      </p:pic>
      <p:pic>
        <p:nvPicPr>
          <p:cNvPr id="19" name="18 Resim" descr="hand-310884_960_72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493186">
            <a:off x="8109777" y="3200794"/>
            <a:ext cx="416799" cy="669275"/>
          </a:xfrm>
          <a:prstGeom prst="rect">
            <a:avLst/>
          </a:prstGeom>
        </p:spPr>
      </p:pic>
      <p:pic>
        <p:nvPicPr>
          <p:cNvPr id="20" name="19 Resim" descr="hand-310884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421124">
            <a:off x="5751412" y="997964"/>
            <a:ext cx="500066" cy="57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7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7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2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2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2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2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2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72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2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72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72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72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FF"/>
                </a:solidFill>
              </a:rPr>
              <a:t>BAŞVURU NASIL OLACAK?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b="1" dirty="0" smtClean="0"/>
              <a:t>Adrese dayalı tercihlerde, tercih önceliği önemlidir</a:t>
            </a:r>
          </a:p>
          <a:p>
            <a:pPr algn="ctr"/>
            <a:r>
              <a:rPr lang="tr-TR" b="1" dirty="0" smtClean="0"/>
              <a:t>Hiçbir öğrenci açıkta kalmayacak</a:t>
            </a:r>
          </a:p>
          <a:p>
            <a:pPr algn="ctr"/>
            <a:r>
              <a:rPr lang="tr-TR" b="1" dirty="0" smtClean="0"/>
              <a:t>Pansiyonlu okullarda pansiyona en uzak öğrenci avantajlı olacak</a:t>
            </a:r>
          </a:p>
          <a:p>
            <a:pPr algn="ctr"/>
            <a:r>
              <a:rPr lang="tr-TR" b="1" dirty="0" smtClean="0"/>
              <a:t>Çevresindeki bir meslek lisesine kayıt yaptıran öğrenci, 10. sınıf sonunda ildeki sağlık meslek lisesi veya gemicilik meslek lisesi gibi bölümleri olan okullara tercihleri doğrultusunda nakil yapabilecek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NAKİL SÜRECİ: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0000FF"/>
                </a:solidFill>
              </a:rPr>
              <a:t>Sınavla öğrenci alan okullarda boşalan kontenjanlar doğrultusunda sınav puanına göre, sınavsız okullarda ise eğitim bölgesine göre nakil isteğinde bulunulabilir</a:t>
            </a:r>
          </a:p>
          <a:p>
            <a:pPr algn="ctr"/>
            <a:r>
              <a:rPr lang="tr-TR" b="1" dirty="0" smtClean="0">
                <a:solidFill>
                  <a:srgbClr val="0000FF"/>
                </a:solidFill>
              </a:rPr>
              <a:t>Anadolu Lisesinden Meslek Lisesine veya Meslek Lisesinden Anadolu Lisesine geçmek isteyenler 10. sınıf sonuna kadar eğitim bölgesi dikkate alınarak nakil isteğinde bulunabilir</a:t>
            </a:r>
          </a:p>
          <a:p>
            <a:pPr algn="ctr"/>
            <a:r>
              <a:rPr lang="tr-TR" b="1" dirty="0" smtClean="0">
                <a:solidFill>
                  <a:srgbClr val="0000FF"/>
                </a:solidFill>
              </a:rPr>
              <a:t>Şu an lisede olan öğrenciler </a:t>
            </a:r>
            <a:r>
              <a:rPr lang="tr-TR" b="1" dirty="0" err="1" smtClean="0">
                <a:solidFill>
                  <a:srgbClr val="0000FF"/>
                </a:solidFill>
              </a:rPr>
              <a:t>TEOG’da</a:t>
            </a:r>
            <a:r>
              <a:rPr lang="tr-TR" b="1" dirty="0" smtClean="0">
                <a:solidFill>
                  <a:srgbClr val="0000FF"/>
                </a:solidFill>
              </a:rPr>
              <a:t> aldıkları puan ile nakil isteğinde bulunabilir.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BU SİSTEM SAYESİNDE: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Eğitim bölgesi içindeki liseler bilinecek</a:t>
            </a:r>
          </a:p>
          <a:p>
            <a:pPr algn="ctr"/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Sınava girmek isteğe bağlı olduğu ve okul sayısı sınırlı olduğu için veli ve öğrenci üzerindeki sınav baskısı-kaygısı azalacak</a:t>
            </a:r>
          </a:p>
          <a:p>
            <a:pPr algn="ctr"/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Daha eşitlikçi bir uygulama</a:t>
            </a:r>
          </a:p>
          <a:p>
            <a:pPr algn="ctr"/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Mahalle liselerinin önemi artacak, okul içi akademik çeşitlilik sağlanacak</a:t>
            </a:r>
          </a:p>
          <a:p>
            <a:pPr algn="ctr"/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Okullar arası rekabet daha gerçekçi olacak</a:t>
            </a:r>
          </a:p>
          <a:p>
            <a:pPr algn="ctr"/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</a:rPr>
              <a:t>Öğretmen ve okul yöneticilerinin niteliği ortaya çıkacak</a:t>
            </a:r>
            <a:endParaRPr lang="tr-T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23528" y="1988840"/>
            <a:ext cx="8640960" cy="1500199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bIns="9144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BAŞARI</a:t>
            </a:r>
            <a:b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tr-TR" sz="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BENİM ELİMDE</a:t>
            </a:r>
            <a:endParaRPr kumimoji="0" lang="tr-TR" sz="6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 descr="ACIK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437112"/>
            <a:ext cx="4335760" cy="199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762000" y="2286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tr-TR" sz="4000" b="1" dirty="0">
                <a:solidFill>
                  <a:srgbClr val="FF0000"/>
                </a:solidFill>
                <a:latin typeface="Comic Sans MS" pitchFamily="66" charset="0"/>
              </a:rPr>
              <a:t>PLANLI </a:t>
            </a:r>
            <a:r>
              <a:rPr lang="tr-TR" sz="4000" b="1" dirty="0" smtClean="0">
                <a:solidFill>
                  <a:srgbClr val="FF0000"/>
                </a:solidFill>
                <a:latin typeface="Comic Sans MS" pitchFamily="66" charset="0"/>
              </a:rPr>
              <a:t>ÇALIŞ</a:t>
            </a:r>
            <a:endParaRPr lang="tr-TR" sz="4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1989138"/>
            <a:ext cx="3884612" cy="3505200"/>
            <a:chOff x="228" y="2160"/>
            <a:chExt cx="1500" cy="1488"/>
          </a:xfrm>
        </p:grpSpPr>
        <p:sp>
          <p:nvSpPr>
            <p:cNvPr id="161797" name="AutoShape 5"/>
            <p:cNvSpPr>
              <a:spLocks noChangeArrowheads="1"/>
            </p:cNvSpPr>
            <p:nvPr/>
          </p:nvSpPr>
          <p:spPr bwMode="auto">
            <a:xfrm flipH="1">
              <a:off x="240" y="2160"/>
              <a:ext cx="1488" cy="1488"/>
            </a:xfrm>
            <a:custGeom>
              <a:avLst/>
              <a:gdLst>
                <a:gd name="G0" fmla="+- -5898240 0 0"/>
                <a:gd name="G1" fmla="+- -10616832 0 0"/>
                <a:gd name="G2" fmla="+- -5898240 0 -10616832"/>
                <a:gd name="G3" fmla="+- 10800 0 0"/>
                <a:gd name="G4" fmla="+- 0 0 -589824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8100 0 0"/>
                <a:gd name="G9" fmla="+- 0 0 -10616832"/>
                <a:gd name="G10" fmla="+- 8100 0 2700"/>
                <a:gd name="G11" fmla="cos G10 -5898240"/>
                <a:gd name="G12" fmla="sin G10 -5898240"/>
                <a:gd name="G13" fmla="cos 13500 -5898240"/>
                <a:gd name="G14" fmla="sin 13500 -5898240"/>
                <a:gd name="G15" fmla="+- G11 10800 0"/>
                <a:gd name="G16" fmla="+- G12 10800 0"/>
                <a:gd name="G17" fmla="+- G13 10800 0"/>
                <a:gd name="G18" fmla="+- G14 10800 0"/>
                <a:gd name="G19" fmla="*/ 8100 1 2"/>
                <a:gd name="G20" fmla="+- G19 5400 0"/>
                <a:gd name="G21" fmla="cos G20 -5898240"/>
                <a:gd name="G22" fmla="sin G20 -5898240"/>
                <a:gd name="G23" fmla="+- G21 10800 0"/>
                <a:gd name="G24" fmla="+- G12 G23 G22"/>
                <a:gd name="G25" fmla="+- G22 G23 G11"/>
                <a:gd name="G26" fmla="cos 10800 -5898240"/>
                <a:gd name="G27" fmla="sin 10800 -5898240"/>
                <a:gd name="G28" fmla="cos 8100 -5898240"/>
                <a:gd name="G29" fmla="sin 8100 -589824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10616832"/>
                <a:gd name="G36" fmla="sin G34 -10616832"/>
                <a:gd name="G37" fmla="+/ -10616832 -589824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8100 G39"/>
                <a:gd name="G43" fmla="sin 81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4451 w 21600"/>
                <a:gd name="T5" fmla="*/ 2062 h 21600"/>
                <a:gd name="T6" fmla="*/ 1812 w 21600"/>
                <a:gd name="T7" fmla="*/ 7879 h 21600"/>
                <a:gd name="T8" fmla="*/ 6038 w 21600"/>
                <a:gd name="T9" fmla="*/ 4246 h 21600"/>
                <a:gd name="T10" fmla="*/ 10799 w 21600"/>
                <a:gd name="T11" fmla="*/ -2700 h 21600"/>
                <a:gd name="T12" fmla="*/ 14849 w 21600"/>
                <a:gd name="T13" fmla="*/ 1350 h 21600"/>
                <a:gd name="T14" fmla="*/ 10799 w 21600"/>
                <a:gd name="T15" fmla="*/ 54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0799" y="2700"/>
                  </a:moveTo>
                  <a:cubicBezTo>
                    <a:pt x="7290" y="2700"/>
                    <a:pt x="4180" y="4959"/>
                    <a:pt x="3096" y="8296"/>
                  </a:cubicBezTo>
                  <a:lnTo>
                    <a:pt x="528" y="7462"/>
                  </a:lnTo>
                  <a:cubicBezTo>
                    <a:pt x="1974" y="3012"/>
                    <a:pt x="6121" y="0"/>
                    <a:pt x="10799" y="0"/>
                  </a:cubicBezTo>
                  <a:lnTo>
                    <a:pt x="10799" y="-2700"/>
                  </a:lnTo>
                  <a:lnTo>
                    <a:pt x="14849" y="1350"/>
                  </a:lnTo>
                  <a:lnTo>
                    <a:pt x="10799" y="5400"/>
                  </a:lnTo>
                  <a:lnTo>
                    <a:pt x="10799" y="2700"/>
                  </a:lnTo>
                  <a:close/>
                </a:path>
              </a:pathLst>
            </a:custGeom>
            <a:solidFill>
              <a:srgbClr val="FF3300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2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 anchorCtr="1">
              <a:flatTx/>
            </a:bodyPr>
            <a:lstStyle/>
            <a:p>
              <a:pPr eaLnBrk="0" hangingPunct="0">
                <a:defRPr/>
              </a:pPr>
              <a:r>
                <a:rPr kumimoji="1" lang="tr-TR" sz="44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rPr>
                <a:t>PLAN</a:t>
              </a:r>
            </a:p>
          </p:txBody>
        </p:sp>
        <p:sp>
          <p:nvSpPr>
            <p:cNvPr id="46088" name="AutoShape 6"/>
            <p:cNvSpPr>
              <a:spLocks noChangeArrowheads="1"/>
            </p:cNvSpPr>
            <p:nvPr/>
          </p:nvSpPr>
          <p:spPr bwMode="auto">
            <a:xfrm flipH="1">
              <a:off x="240" y="2160"/>
              <a:ext cx="1488" cy="14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5 h 21600"/>
                <a:gd name="T20" fmla="*/ 18435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3785" y="14850"/>
                  </a:moveTo>
                  <a:cubicBezTo>
                    <a:pt x="5232" y="17356"/>
                    <a:pt x="7906" y="18900"/>
                    <a:pt x="10800" y="18900"/>
                  </a:cubicBezTo>
                  <a:cubicBezTo>
                    <a:pt x="11366" y="18899"/>
                    <a:pt x="11930" y="18840"/>
                    <a:pt x="12484" y="18722"/>
                  </a:cubicBezTo>
                  <a:lnTo>
                    <a:pt x="13045" y="21363"/>
                  </a:lnTo>
                  <a:cubicBezTo>
                    <a:pt x="12307" y="21520"/>
                    <a:pt x="11554" y="21599"/>
                    <a:pt x="10800" y="21600"/>
                  </a:cubicBezTo>
                  <a:cubicBezTo>
                    <a:pt x="6941" y="21600"/>
                    <a:pt x="3376" y="19541"/>
                    <a:pt x="1446" y="16200"/>
                  </a:cubicBezTo>
                  <a:lnTo>
                    <a:pt x="-892" y="17550"/>
                  </a:lnTo>
                  <a:lnTo>
                    <a:pt x="591" y="12018"/>
                  </a:lnTo>
                  <a:lnTo>
                    <a:pt x="6123" y="13500"/>
                  </a:lnTo>
                  <a:lnTo>
                    <a:pt x="3785" y="148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2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00"/>
              </a:extrusionClr>
            </a:sp3d>
          </p:spPr>
          <p:txBody>
            <a:bodyPr wrap="none" anchor="ctr" anchorCtr="1">
              <a:flatTx/>
            </a:bodyPr>
            <a:lstStyle/>
            <a:p>
              <a:pPr eaLnBrk="0" hangingPunct="0"/>
              <a:endParaRPr kumimoji="1" lang="tr-TR" sz="2400" dirty="0">
                <a:latin typeface="Times New Roman" pitchFamily="18" charset="0"/>
              </a:endParaRPr>
            </a:p>
          </p:txBody>
        </p:sp>
        <p:sp>
          <p:nvSpPr>
            <p:cNvPr id="46089" name="AutoShape 7"/>
            <p:cNvSpPr>
              <a:spLocks noChangeArrowheads="1"/>
            </p:cNvSpPr>
            <p:nvPr/>
          </p:nvSpPr>
          <p:spPr bwMode="auto">
            <a:xfrm flipH="1">
              <a:off x="240" y="2160"/>
              <a:ext cx="1488" cy="14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5 w 21600"/>
                <a:gd name="T19" fmla="*/ 3165 h 21600"/>
                <a:gd name="T20" fmla="*/ 18435 w 21600"/>
                <a:gd name="T21" fmla="*/ 18435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7814" y="14849"/>
                  </a:moveTo>
                  <a:cubicBezTo>
                    <a:pt x="18525" y="13618"/>
                    <a:pt x="18900" y="12221"/>
                    <a:pt x="18900" y="10800"/>
                  </a:cubicBezTo>
                  <a:cubicBezTo>
                    <a:pt x="18900" y="8798"/>
                    <a:pt x="18158" y="6867"/>
                    <a:pt x="16819" y="5380"/>
                  </a:cubicBezTo>
                  <a:lnTo>
                    <a:pt x="18825" y="3573"/>
                  </a:lnTo>
                  <a:cubicBezTo>
                    <a:pt x="20611" y="5556"/>
                    <a:pt x="21600" y="8131"/>
                    <a:pt x="21600" y="10800"/>
                  </a:cubicBezTo>
                  <a:cubicBezTo>
                    <a:pt x="21600" y="12695"/>
                    <a:pt x="21100" y="14558"/>
                    <a:pt x="20153" y="16199"/>
                  </a:cubicBezTo>
                  <a:lnTo>
                    <a:pt x="22491" y="17549"/>
                  </a:lnTo>
                  <a:lnTo>
                    <a:pt x="16958" y="19031"/>
                  </a:lnTo>
                  <a:lnTo>
                    <a:pt x="15476" y="13499"/>
                  </a:lnTo>
                  <a:lnTo>
                    <a:pt x="17814" y="14849"/>
                  </a:lnTo>
                  <a:close/>
                </a:path>
              </a:pathLst>
            </a:custGeom>
            <a:solidFill>
              <a:srgbClr val="66FF33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2" dir="t"/>
            </a:scene3d>
            <a:sp3d extrusionH="100000" prstMaterial="legacyMatte">
              <a:bevelT w="13500" h="13500" prst="angle"/>
              <a:bevelB w="13500" h="13500" prst="angle"/>
              <a:extrusionClr>
                <a:srgbClr val="66FF33"/>
              </a:extrusionClr>
            </a:sp3d>
          </p:spPr>
          <p:txBody>
            <a:bodyPr wrap="none" anchor="ctr" anchorCtr="1">
              <a:flatTx/>
            </a:bodyPr>
            <a:lstStyle/>
            <a:p>
              <a:pPr eaLnBrk="0" hangingPunct="0"/>
              <a:endParaRPr kumimoji="1" lang="tr-TR" sz="2400" dirty="0">
                <a:latin typeface="Times New Roman" pitchFamily="18" charset="0"/>
              </a:endParaRPr>
            </a:p>
          </p:txBody>
        </p:sp>
        <p:sp>
          <p:nvSpPr>
            <p:cNvPr id="161800" name="Text Box 8"/>
            <p:cNvSpPr txBox="1">
              <a:spLocks noChangeArrowheads="1"/>
            </p:cNvSpPr>
            <p:nvPr/>
          </p:nvSpPr>
          <p:spPr bwMode="auto">
            <a:xfrm rot="1881945">
              <a:off x="1158" y="2237"/>
              <a:ext cx="33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tr-T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AYLIK</a:t>
              </a:r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 rot="-5079371">
              <a:off x="70" y="2764"/>
              <a:ext cx="493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tr-TR" b="1" dirty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GÜNLÜK</a:t>
              </a:r>
            </a:p>
          </p:txBody>
        </p:sp>
        <p:sp>
          <p:nvSpPr>
            <p:cNvPr id="161802" name="Text Box 10"/>
            <p:cNvSpPr txBox="1">
              <a:spLocks noChangeArrowheads="1"/>
            </p:cNvSpPr>
            <p:nvPr/>
          </p:nvSpPr>
          <p:spPr bwMode="auto">
            <a:xfrm rot="-1941150">
              <a:off x="1062" y="3338"/>
              <a:ext cx="512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137160" anchor="ctr">
              <a:spAutoFit/>
            </a:bodyPr>
            <a:lstStyle/>
            <a:p>
              <a:pPr algn="ctr" eaLnBrk="0" hangingPunct="0">
                <a:defRPr/>
              </a:pPr>
              <a:r>
                <a:rPr kumimoji="1" lang="tr-TR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HAFTALIK</a:t>
              </a:r>
            </a:p>
          </p:txBody>
        </p:sp>
      </p:grpSp>
      <p:pic>
        <p:nvPicPr>
          <p:cNvPr id="161803" name="Picture 11" descr="BD09278_"/>
          <p:cNvPicPr>
            <a:picLocks noChangeAspect="1" noChangeArrowheads="1"/>
          </p:cNvPicPr>
          <p:nvPr/>
        </p:nvPicPr>
        <p:blipFill>
          <a:blip r:embed="rId6" cstate="print">
            <a:lum bright="-24000"/>
          </a:blip>
          <a:srcRect/>
          <a:stretch>
            <a:fillRect/>
          </a:stretch>
        </p:blipFill>
        <p:spPr bwMode="auto">
          <a:xfrm>
            <a:off x="0" y="1714500"/>
            <a:ext cx="2571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4" name="Picture 12" descr="BD04924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785813"/>
            <a:ext cx="1843758" cy="212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İlgili resi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2911">
            <a:off x="4763346" y="2610275"/>
            <a:ext cx="4147379" cy="3754904"/>
          </a:xfrm>
          <a:prstGeom prst="rect">
            <a:avLst/>
          </a:prstGeom>
          <a:noFill/>
        </p:spPr>
      </p:pic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285720" y="928670"/>
            <a:ext cx="8572560" cy="1500198"/>
          </a:xfrm>
        </p:spPr>
        <p:txBody>
          <a:bodyPr>
            <a:noAutofit/>
          </a:bodyPr>
          <a:lstStyle/>
          <a:p>
            <a:pPr algn="ctr"/>
            <a:r>
              <a:rPr lang="tr-TR" sz="5000" b="1" dirty="0" smtClean="0">
                <a:solidFill>
                  <a:srgbClr val="C00000"/>
                </a:solidFill>
              </a:rPr>
              <a:t>MOTİVASYONUNU YÜKSEK TUT. </a:t>
            </a:r>
            <a:br>
              <a:rPr lang="tr-TR" sz="5000" b="1" dirty="0" smtClean="0">
                <a:solidFill>
                  <a:srgbClr val="C00000"/>
                </a:solidFill>
              </a:rPr>
            </a:br>
            <a:r>
              <a:rPr lang="tr-TR" sz="5000" b="1" dirty="0" smtClean="0">
                <a:solidFill>
                  <a:srgbClr val="C00000"/>
                </a:solidFill>
                <a:sym typeface="Wingdings" pitchFamily="2" charset="2"/>
              </a:rPr>
              <a:t>  </a:t>
            </a:r>
            <a:endParaRPr lang="tr-TR" sz="5000" b="1" dirty="0">
              <a:solidFill>
                <a:srgbClr val="C00000"/>
              </a:solidFill>
            </a:endParaRPr>
          </a:p>
        </p:txBody>
      </p:sp>
      <p:pic>
        <p:nvPicPr>
          <p:cNvPr id="5126" name="Picture 6" descr="İlgili resim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17716">
            <a:off x="195258" y="2581437"/>
            <a:ext cx="4030086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14744" y="260648"/>
            <a:ext cx="5214974" cy="2025344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ASLA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PES 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ETME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3761382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cap="none" dirty="0" smtClean="0">
                <a:solidFill>
                  <a:srgbClr val="FF0000"/>
                </a:solidFill>
                <a:latin typeface="Comic Sans MS" pitchFamily="66" charset="0"/>
              </a:rPr>
              <a:t>Mücadele Etmekten Ve Başarısızlıktan Asla Korkma.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cap="none" dirty="0" smtClean="0">
                <a:solidFill>
                  <a:srgbClr val="0000FF"/>
                </a:solidFill>
                <a:latin typeface="Comic Sans MS" pitchFamily="66" charset="0"/>
              </a:rPr>
              <a:t> Doğru Yerde Bekliyorsan Mutlaka Sonuç Alırsın.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tr-TR" cap="none" dirty="0" smtClean="0">
                <a:solidFill>
                  <a:srgbClr val="FF0000"/>
                </a:solidFill>
                <a:latin typeface="Comic Sans MS" pitchFamily="66" charset="0"/>
              </a:rPr>
              <a:t> Başarılı Olduğunda Kendini Ödüllendirmeyi Unutma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tr-TR" cap="none" dirty="0" smtClean="0">
                <a:solidFill>
                  <a:srgbClr val="0000FF"/>
                </a:solidFill>
                <a:latin typeface="Comic Sans MS" pitchFamily="66" charset="0"/>
              </a:rPr>
              <a:t> Yaptığın İşe Odaklan Ve Arada Dinlenmeyi İhmal Etme.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cap="none" dirty="0" smtClean="0">
                <a:solidFill>
                  <a:srgbClr val="FF0000"/>
                </a:solidFill>
                <a:latin typeface="Comic Sans MS" pitchFamily="66" charset="0"/>
              </a:rPr>
              <a:t> Gerektiğinde Mutlaka Yardım İste.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tr-TR" cap="none" dirty="0" smtClean="0">
                <a:solidFill>
                  <a:srgbClr val="0000FF"/>
                </a:solidFill>
                <a:latin typeface="Comic Sans MS" pitchFamily="66" charset="0"/>
              </a:rPr>
              <a:t> Her Denemeyi Ciddiye Al. Çünkü Deneme Sınavları Hem Teknik Hem Taktik Hem De Psikolojik Anlamda Gerçek Sınavın Bir Provasıdır.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q"/>
            </a:pPr>
            <a:r>
              <a:rPr lang="tr-TR" b="1" cap="none" dirty="0" smtClean="0">
                <a:solidFill>
                  <a:srgbClr val="FF0000"/>
                </a:solidFill>
                <a:latin typeface="Comic Sans MS" pitchFamily="66" charset="0"/>
              </a:rPr>
              <a:t>Her Deneme İçin Pozitif Ol.</a:t>
            </a:r>
          </a:p>
        </p:txBody>
      </p:sp>
      <p:sp>
        <p:nvSpPr>
          <p:cNvPr id="4098" name="AutoShape 2" descr="MOTİVASYON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100" name="AutoShape 4" descr="MOTİVASYON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104" name="AutoShape 8" descr="MOTİVASYON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4106" name="Picture 10" descr="MOTİVASYON ile ilgili görsel sonuc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661248"/>
            <a:ext cx="3635896" cy="1196752"/>
          </a:xfrm>
          <a:prstGeom prst="rect">
            <a:avLst/>
          </a:prstGeom>
          <a:noFill/>
        </p:spPr>
      </p:pic>
      <p:sp>
        <p:nvSpPr>
          <p:cNvPr id="4108" name="AutoShape 12" descr="MOTİVASYON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pic>
        <p:nvPicPr>
          <p:cNvPr id="4116" name="Picture 20" descr="İlgili resim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85728"/>
            <a:ext cx="3357586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msxlabs.org/forum/attachments/45120-yilmamak-ve-pes-etmemek-ile-ilgili-atasozleri-ve-ozlu-sozler-bulur-musunuz-motiv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0" descr="MCj043758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73216"/>
            <a:ext cx="2555776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Başlık"/>
          <p:cNvSpPr>
            <a:spLocks noGrp="1"/>
          </p:cNvSpPr>
          <p:nvPr>
            <p:ph type="title"/>
          </p:nvPr>
        </p:nvSpPr>
        <p:spPr>
          <a:xfrm>
            <a:off x="468313" y="908050"/>
            <a:ext cx="8389937" cy="44497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sz="4800" dirty="0" smtClean="0">
              <a:solidFill>
                <a:srgbClr val="9A3C93"/>
              </a:solidFill>
              <a:latin typeface="Comic Sans MS" pitchFamily="66" charset="0"/>
            </a:endParaRPr>
          </a:p>
        </p:txBody>
      </p:sp>
      <p:pic>
        <p:nvPicPr>
          <p:cNvPr id="73731" name="Picture 3" descr="C:\Users\kent\Desktop\hed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4 Resim" descr="hareketli-00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357430"/>
            <a:ext cx="3643338" cy="27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Bulut Belirtme Çizgisi"/>
          <p:cNvSpPr/>
          <p:nvPr/>
        </p:nvSpPr>
        <p:spPr>
          <a:xfrm>
            <a:off x="285720" y="714356"/>
            <a:ext cx="4143404" cy="2571768"/>
          </a:xfrm>
          <a:prstGeom prst="cloudCallout">
            <a:avLst>
              <a:gd name="adj1" fmla="val 49099"/>
              <a:gd name="adj2" fmla="val 53727"/>
            </a:avLst>
          </a:prstGeom>
          <a:solidFill>
            <a:srgbClr val="FFFF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B İ T T İ</a:t>
            </a:r>
          </a:p>
          <a:p>
            <a:pPr algn="ctr"/>
            <a:r>
              <a:rPr lang="tr-TR" sz="6000" dirty="0" smtClean="0">
                <a:solidFill>
                  <a:schemeClr val="tx1"/>
                </a:solidFill>
                <a:sym typeface="Wingdings" pitchFamily="2" charset="2"/>
              </a:rPr>
              <a:t></a:t>
            </a:r>
            <a:endParaRPr lang="tr-TR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E_RE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277813"/>
            <a:ext cx="8784976" cy="1139825"/>
          </a:xfrm>
        </p:spPr>
        <p:txBody>
          <a:bodyPr/>
          <a:lstStyle/>
          <a:p>
            <a:r>
              <a:rPr lang="tr-TR" dirty="0" smtClean="0"/>
              <a:t>LİSELERE KAYIT UYGULAMASI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0364" y="1417638"/>
            <a:ext cx="8363272" cy="4525963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Genel Özellikler:</a:t>
            </a:r>
          </a:p>
          <a:p>
            <a:pPr marL="514350" indent="-514350">
              <a:buAutoNum type="arabicPeriod"/>
            </a:pPr>
            <a:r>
              <a:rPr lang="tr-TR" dirty="0" smtClean="0"/>
              <a:t>Liseler 2 gruba ayrılacak: </a:t>
            </a:r>
          </a:p>
          <a:p>
            <a:pPr marL="514350" indent="-514350">
              <a:buAutoNum type="alphaLcParenR"/>
            </a:pPr>
            <a:r>
              <a:rPr lang="tr-TR" dirty="0" smtClean="0"/>
              <a:t>Merkezi Sınavla Öğrenci Alan</a:t>
            </a:r>
          </a:p>
          <a:p>
            <a:pPr marL="514350" indent="-514350">
              <a:buAutoNum type="alphaLcParenR"/>
            </a:pPr>
            <a:r>
              <a:rPr lang="tr-TR" dirty="0" smtClean="0"/>
              <a:t>Eğitim Bölgesinden Adrese Dayalı Öğrenci Alan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FF"/>
                </a:solidFill>
              </a:rPr>
              <a:t>2.</a:t>
            </a:r>
            <a:r>
              <a:rPr lang="tr-TR" dirty="0" smtClean="0"/>
              <a:t> Sınavla öğrenci alan liseler bakanlık tarafından belirlenecek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FF"/>
                </a:solidFill>
              </a:rPr>
              <a:t>3.</a:t>
            </a:r>
            <a:r>
              <a:rPr lang="tr-TR" dirty="0" smtClean="0"/>
              <a:t> Sınava girmek isteğe bağlı olacak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FF"/>
                </a:solidFill>
              </a:rPr>
              <a:t>4. </a:t>
            </a:r>
            <a:r>
              <a:rPr lang="tr-TR" dirty="0" smtClean="0"/>
              <a:t>Sınav </a:t>
            </a:r>
            <a:r>
              <a:rPr lang="tr-TR" dirty="0"/>
              <a:t>okul müfredatını kapsayacak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8177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79512" y="277813"/>
            <a:ext cx="8712968" cy="1139825"/>
          </a:xfrm>
        </p:spPr>
        <p:txBody>
          <a:bodyPr/>
          <a:lstStyle/>
          <a:p>
            <a:r>
              <a:rPr lang="tr-TR" dirty="0" smtClean="0"/>
              <a:t>LİSELERE KAYIT UYGULAMASI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5800" y="1417638"/>
            <a:ext cx="8568952" cy="4525963"/>
          </a:xfrm>
        </p:spPr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Genel Özellikler:</a:t>
            </a:r>
          </a:p>
          <a:p>
            <a:pPr marL="0" indent="0">
              <a:buNone/>
            </a:pPr>
            <a:r>
              <a:rPr lang="tr-TR" dirty="0">
                <a:solidFill>
                  <a:srgbClr val="0000FF"/>
                </a:solidFill>
              </a:rPr>
              <a:t>5</a:t>
            </a:r>
            <a:r>
              <a:rPr lang="tr-TR" dirty="0" smtClean="0">
                <a:solidFill>
                  <a:srgbClr val="0000FF"/>
                </a:solidFill>
              </a:rPr>
              <a:t>.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Sözel ve sayısal bölümleri olacak, çoktan seçmeli sorulardan oluşacak ve tek oturumda yapılacak</a:t>
            </a:r>
          </a:p>
          <a:p>
            <a:pPr marL="0" indent="0">
              <a:buNone/>
            </a:pPr>
            <a:r>
              <a:rPr lang="tr-TR" dirty="0">
                <a:solidFill>
                  <a:srgbClr val="0000FF"/>
                </a:solidFill>
              </a:rPr>
              <a:t>6</a:t>
            </a:r>
            <a:r>
              <a:rPr lang="tr-TR" dirty="0" smtClean="0">
                <a:solidFill>
                  <a:srgbClr val="0000FF"/>
                </a:solidFill>
              </a:rPr>
              <a:t>.</a:t>
            </a:r>
            <a:r>
              <a:rPr lang="tr-TR" dirty="0" smtClean="0"/>
              <a:t> Sınavsız öğrenci alan liselere yerleştirme için </a:t>
            </a:r>
            <a:r>
              <a:rPr lang="tr-TR" dirty="0" smtClean="0">
                <a:solidFill>
                  <a:srgbClr val="7030A0"/>
                </a:solidFill>
              </a:rPr>
              <a:t>eğitim bölgeleri </a:t>
            </a:r>
            <a:r>
              <a:rPr lang="tr-TR" dirty="0" smtClean="0"/>
              <a:t>oluşturulacak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0000FF"/>
                </a:solidFill>
              </a:rPr>
              <a:t>7.</a:t>
            </a:r>
            <a:r>
              <a:rPr lang="tr-TR" dirty="0" smtClean="0"/>
              <a:t> Eğitim bölgeleri oluşturulurken genel nüfus, ortaokul öğrenci nüfusu, okul türü ve konumları dikkate alınacak</a:t>
            </a:r>
          </a:p>
        </p:txBody>
      </p:sp>
    </p:spTree>
    <p:extLst>
      <p:ext uri="{BB962C8B-B14F-4D97-AF65-F5344CB8AC3E}">
        <p14:creationId xmlns:p14="http://schemas.microsoft.com/office/powerpoint/2010/main" xmlns="" val="38278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446440" y="1124744"/>
            <a:ext cx="3394720" cy="1139825"/>
          </a:xfrm>
        </p:spPr>
        <p:txBody>
          <a:bodyPr/>
          <a:lstStyle/>
          <a:p>
            <a:r>
              <a:rPr lang="tr-TR" dirty="0" smtClean="0"/>
              <a:t>İki Grup Lise?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560" y="3224733"/>
            <a:ext cx="8229600" cy="3633267"/>
          </a:xfrm>
        </p:spPr>
        <p:txBody>
          <a:bodyPr/>
          <a:lstStyle/>
          <a:p>
            <a:r>
              <a:rPr lang="tr-TR" dirty="0" smtClean="0">
                <a:solidFill>
                  <a:srgbClr val="CC00CC"/>
                </a:solidFill>
              </a:rPr>
              <a:t>Sınavlı:</a:t>
            </a:r>
            <a:r>
              <a:rPr lang="tr-TR" dirty="0" smtClean="0"/>
              <a:t> Fen Liseleri, Sosyal Bilimler Liseleri ve Proje Okulları</a:t>
            </a:r>
          </a:p>
          <a:p>
            <a:r>
              <a:rPr lang="tr-TR" dirty="0" smtClean="0">
                <a:solidFill>
                  <a:srgbClr val="CC00CC"/>
                </a:solidFill>
              </a:rPr>
              <a:t>Eğitim Bölgesiyle Öğrenci Alan: </a:t>
            </a:r>
            <a:r>
              <a:rPr lang="tr-TR" dirty="0" smtClean="0"/>
              <a:t>Anadolu Liseleri, Mesleki ve Teknik Anadolu Liseleri ve Anadolu İmam Hatip Liseleri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98" y="277813"/>
            <a:ext cx="5547841" cy="2664183"/>
          </a:xfrm>
          <a:prstGeom prst="rect">
            <a:avLst/>
          </a:prstGeom>
        </p:spPr>
      </p:pic>
      <p:cxnSp>
        <p:nvCxnSpPr>
          <p:cNvPr id="6" name="Dirsek Bağlayıcısı 5"/>
          <p:cNvCxnSpPr/>
          <p:nvPr/>
        </p:nvCxnSpPr>
        <p:spPr>
          <a:xfrm rot="16200000" flipH="1">
            <a:off x="3743910" y="2744925"/>
            <a:ext cx="1152127" cy="936103"/>
          </a:xfrm>
          <a:prstGeom prst="bentConnector3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361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Dikdörtgen"/>
          <p:cNvSpPr>
            <a:spLocks noChangeArrowheads="1"/>
          </p:cNvSpPr>
          <p:nvPr/>
        </p:nvSpPr>
        <p:spPr bwMode="auto">
          <a:xfrm>
            <a:off x="539750" y="476250"/>
            <a:ext cx="80645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SINAV NASIL OLACAK?</a:t>
            </a:r>
            <a:endParaRPr lang="tr-TR" altLang="tr-TR" sz="1600" b="1" dirty="0" smtClean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 smtClean="0">
                <a:latin typeface="Comic Sans MS" pitchFamily="66" charset="0"/>
              </a:rPr>
              <a:t>   İsteğe bağlı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>
                <a:latin typeface="Comic Sans MS" pitchFamily="66" charset="0"/>
              </a:rPr>
              <a:t> </a:t>
            </a:r>
            <a:r>
              <a:rPr lang="tr-TR" altLang="tr-TR" sz="3200" b="1" dirty="0" smtClean="0">
                <a:latin typeface="Comic Sans MS" pitchFamily="66" charset="0"/>
              </a:rPr>
              <a:t>  Sayısal ve Sözel iki bölüm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>
                <a:latin typeface="Comic Sans MS" pitchFamily="66" charset="0"/>
              </a:rPr>
              <a:t> </a:t>
            </a:r>
            <a:r>
              <a:rPr lang="tr-TR" altLang="tr-TR" sz="3200" b="1" dirty="0" smtClean="0">
                <a:latin typeface="Comic Sans MS" pitchFamily="66" charset="0"/>
              </a:rPr>
              <a:t>  Temel dersleri içerecek (20 Türkçe, 20 Fen, 20 Matematik, 10 Sosyal, 10 Din Kültürü ve 10 İngilizce)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>
                <a:latin typeface="Comic Sans MS" pitchFamily="66" charset="0"/>
              </a:rPr>
              <a:t> </a:t>
            </a:r>
            <a:r>
              <a:rPr lang="tr-TR" altLang="tr-TR" sz="3200" b="1" dirty="0" smtClean="0">
                <a:latin typeface="Comic Sans MS" pitchFamily="66" charset="0"/>
              </a:rPr>
              <a:t>  Soru sayısına göre süre 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 smtClean="0">
                <a:latin typeface="Comic Sans MS" pitchFamily="66" charset="0"/>
              </a:rPr>
              <a:t>   (90 soru-135 </a:t>
            </a:r>
            <a:r>
              <a:rPr lang="tr-TR" altLang="tr-TR" sz="3200" b="1" dirty="0" err="1" smtClean="0">
                <a:latin typeface="Comic Sans MS" pitchFamily="66" charset="0"/>
              </a:rPr>
              <a:t>dk</a:t>
            </a:r>
            <a:r>
              <a:rPr lang="tr-TR" altLang="tr-TR" sz="3200" b="1" dirty="0" smtClean="0">
                <a:latin typeface="Comic Sans MS" pitchFamily="66" charset="0"/>
              </a:rPr>
              <a:t>.)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tr-TR" altLang="tr-TR" sz="1600" b="1" dirty="0" smtClean="0">
              <a:latin typeface="Comic Sans MS" pitchFamily="66" charset="0"/>
            </a:endParaRPr>
          </a:p>
        </p:txBody>
      </p:sp>
      <p:sp>
        <p:nvSpPr>
          <p:cNvPr id="4" name="3 Güneş"/>
          <p:cNvSpPr/>
          <p:nvPr/>
        </p:nvSpPr>
        <p:spPr>
          <a:xfrm>
            <a:off x="539552" y="1451392"/>
            <a:ext cx="576064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üneş"/>
          <p:cNvSpPr/>
          <p:nvPr/>
        </p:nvSpPr>
        <p:spPr>
          <a:xfrm>
            <a:off x="539552" y="2937272"/>
            <a:ext cx="576064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194" name="Picture 2" descr="sınav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31949"/>
            <a:ext cx="2664296" cy="1713781"/>
          </a:xfrm>
          <a:prstGeom prst="rect">
            <a:avLst/>
          </a:prstGeom>
          <a:noFill/>
        </p:spPr>
      </p:pic>
      <p:sp>
        <p:nvSpPr>
          <p:cNvPr id="9" name="7 Güneş"/>
          <p:cNvSpPr/>
          <p:nvPr/>
        </p:nvSpPr>
        <p:spPr>
          <a:xfrm>
            <a:off x="557239" y="5134236"/>
            <a:ext cx="576064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Güneş"/>
          <p:cNvSpPr/>
          <p:nvPr/>
        </p:nvSpPr>
        <p:spPr>
          <a:xfrm>
            <a:off x="539552" y="2132856"/>
            <a:ext cx="576064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Dikdörtgen"/>
          <p:cNvSpPr>
            <a:spLocks noChangeArrowheads="1"/>
          </p:cNvSpPr>
          <p:nvPr/>
        </p:nvSpPr>
        <p:spPr bwMode="auto">
          <a:xfrm>
            <a:off x="323528" y="188640"/>
            <a:ext cx="80645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 smtClean="0">
                <a:solidFill>
                  <a:srgbClr val="FF0000"/>
                </a:solidFill>
                <a:latin typeface="Comic Sans MS" pitchFamily="66" charset="0"/>
              </a:rPr>
              <a:t>SINAV NASIL OLACAK?</a:t>
            </a:r>
            <a:endParaRPr lang="tr-TR" altLang="tr-TR" sz="1600" b="1" dirty="0" smtClean="0"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 smtClean="0">
                <a:latin typeface="Comic Sans MS" pitchFamily="66" charset="0"/>
              </a:rPr>
              <a:t> Sadece sınavlı öğrenci alan liselerin yerleştirmesinde kullanılır.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 smtClean="0">
                <a:latin typeface="Comic Sans MS" pitchFamily="66" charset="0"/>
              </a:rPr>
              <a:t>3 yanlış 1 doğruyu götürür</a:t>
            </a:r>
            <a:r>
              <a:rPr lang="tr-TR" altLang="tr-TR" sz="2400" b="1" dirty="0" smtClean="0">
                <a:latin typeface="Comic Sans MS" pitchFamily="66" charset="0"/>
              </a:rPr>
              <a:t>  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 smtClean="0">
                <a:latin typeface="Comic Sans MS" pitchFamily="66" charset="0"/>
              </a:rPr>
              <a:t>   Haziran</a:t>
            </a:r>
            <a:r>
              <a:rPr lang="tr-TR" altLang="tr-TR" b="1" dirty="0" smtClean="0">
                <a:latin typeface="Comic Sans MS" pitchFamily="66" charset="0"/>
              </a:rPr>
              <a:t> ayının ilk hafta sonunda yapılıp, sonuçlar da aynı ay içinde ilan edilecek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 smtClean="0">
                <a:latin typeface="Comic Sans MS" pitchFamily="66" charset="0"/>
              </a:rPr>
              <a:t>   Ek yerleştirme var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tr-TR" altLang="tr-TR" sz="3200" b="1" dirty="0" smtClean="0">
                <a:latin typeface="Comic Sans MS" pitchFamily="66" charset="0"/>
              </a:rPr>
              <a:t>   Aralık’ta örnek sorular yayınlanacak.</a:t>
            </a:r>
          </a:p>
        </p:txBody>
      </p:sp>
      <p:sp>
        <p:nvSpPr>
          <p:cNvPr id="4" name="3 Güneş"/>
          <p:cNvSpPr/>
          <p:nvPr/>
        </p:nvSpPr>
        <p:spPr>
          <a:xfrm>
            <a:off x="395536" y="1124744"/>
            <a:ext cx="576064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Güneş"/>
          <p:cNvSpPr/>
          <p:nvPr/>
        </p:nvSpPr>
        <p:spPr>
          <a:xfrm>
            <a:off x="2195736" y="4725144"/>
            <a:ext cx="576064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Güneş"/>
          <p:cNvSpPr/>
          <p:nvPr/>
        </p:nvSpPr>
        <p:spPr>
          <a:xfrm>
            <a:off x="467544" y="3356992"/>
            <a:ext cx="576064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4 Güneş"/>
          <p:cNvSpPr/>
          <p:nvPr/>
        </p:nvSpPr>
        <p:spPr>
          <a:xfrm>
            <a:off x="539552" y="5445224"/>
            <a:ext cx="576064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Güneş"/>
          <p:cNvSpPr/>
          <p:nvPr/>
        </p:nvSpPr>
        <p:spPr>
          <a:xfrm>
            <a:off x="1115616" y="2636912"/>
            <a:ext cx="576064" cy="432048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erdiven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636912"/>
            <a:ext cx="1760984" cy="3096344"/>
          </a:xfrm>
          <a:prstGeom prst="rect">
            <a:avLst/>
          </a:prstGeom>
          <a:noFill/>
        </p:spPr>
      </p:pic>
      <p:sp>
        <p:nvSpPr>
          <p:cNvPr id="2560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179388" y="476672"/>
            <a:ext cx="8964612" cy="6452766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LİSELERE YERLEŞTİRME NASIL YAPILACAK?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	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	</a:t>
            </a:r>
            <a:endParaRPr lang="tr-TR" sz="3000" dirty="0" smtClean="0">
              <a:latin typeface="Comic Sans MS" pitchFamily="66" charset="0"/>
            </a:endParaRPr>
          </a:p>
        </p:txBody>
      </p:sp>
      <p:sp>
        <p:nvSpPr>
          <p:cNvPr id="4" name="3 Aşağı Ok"/>
          <p:cNvSpPr/>
          <p:nvPr/>
        </p:nvSpPr>
        <p:spPr>
          <a:xfrm rot="3636818">
            <a:off x="3120350" y="905707"/>
            <a:ext cx="576064" cy="2128455"/>
          </a:xfrm>
          <a:prstGeom prst="downArrow">
            <a:avLst>
              <a:gd name="adj1" fmla="val 3861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şağı Ok"/>
          <p:cNvSpPr/>
          <p:nvPr/>
        </p:nvSpPr>
        <p:spPr>
          <a:xfrm rot="17890449">
            <a:off x="5502715" y="846582"/>
            <a:ext cx="576064" cy="2128455"/>
          </a:xfrm>
          <a:prstGeom prst="downArrow">
            <a:avLst>
              <a:gd name="adj1" fmla="val 3956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Metin kutusu"/>
          <p:cNvSpPr txBox="1"/>
          <p:nvPr/>
        </p:nvSpPr>
        <p:spPr>
          <a:xfrm>
            <a:off x="395536" y="2708920"/>
            <a:ext cx="3384376" cy="2886944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FF00"/>
                </a:solidFill>
              </a:rPr>
              <a:t>SINAVSIZ</a:t>
            </a:r>
          </a:p>
          <a:p>
            <a:r>
              <a:rPr lang="tr-TR" sz="2400" b="1" dirty="0" smtClean="0">
                <a:solidFill>
                  <a:srgbClr val="00FF00"/>
                </a:solidFill>
              </a:rPr>
              <a:t>    </a:t>
            </a:r>
            <a:r>
              <a:rPr lang="tr-TR" sz="2400" b="1" dirty="0" smtClean="0"/>
              <a:t>Adrese Dayalı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    5 Tercih Hakkı</a:t>
            </a:r>
          </a:p>
          <a:p>
            <a:endParaRPr lang="tr-TR" b="1" dirty="0" smtClean="0">
              <a:solidFill>
                <a:srgbClr val="00FF00"/>
              </a:solidFill>
            </a:endParaRP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4788024" y="2636913"/>
            <a:ext cx="3384376" cy="3108543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SINAVLI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   </a:t>
            </a:r>
            <a:r>
              <a:rPr lang="tr-TR" sz="2000" b="1" dirty="0" smtClean="0"/>
              <a:t>Sınava Dayalı 5 Tercih</a:t>
            </a:r>
          </a:p>
          <a:p>
            <a:r>
              <a:rPr lang="tr-TR" sz="2000" b="1" dirty="0" smtClean="0">
                <a:solidFill>
                  <a:srgbClr val="FF0000"/>
                </a:solidFill>
              </a:rPr>
              <a:t>          </a:t>
            </a:r>
          </a:p>
          <a:p>
            <a:endParaRPr lang="tr-TR" sz="2000" b="1" dirty="0" smtClean="0">
              <a:solidFill>
                <a:srgbClr val="FF0000"/>
              </a:solidFill>
            </a:endParaRPr>
          </a:p>
          <a:p>
            <a:r>
              <a:rPr lang="tr-TR" sz="2000" b="1" dirty="0" smtClean="0">
                <a:solidFill>
                  <a:srgbClr val="00FF00"/>
                </a:solidFill>
              </a:rPr>
              <a:t>     </a:t>
            </a:r>
            <a:r>
              <a:rPr lang="tr-TR" sz="2400" b="1" dirty="0" smtClean="0"/>
              <a:t>Adrese Dayalı</a:t>
            </a:r>
          </a:p>
          <a:p>
            <a:endParaRPr lang="tr-TR" sz="2400" b="1" dirty="0" smtClean="0"/>
          </a:p>
          <a:p>
            <a:r>
              <a:rPr lang="tr-TR" sz="2400" b="1" dirty="0" smtClean="0"/>
              <a:t>    5 Tercih Hakkı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7 5-Nokta Yıldız"/>
          <p:cNvSpPr/>
          <p:nvPr/>
        </p:nvSpPr>
        <p:spPr>
          <a:xfrm>
            <a:off x="467544" y="3284984"/>
            <a:ext cx="288032" cy="21602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5-Nokta Yıldız"/>
          <p:cNvSpPr/>
          <p:nvPr/>
        </p:nvSpPr>
        <p:spPr>
          <a:xfrm>
            <a:off x="467544" y="4221088"/>
            <a:ext cx="288032" cy="216024"/>
          </a:xfrm>
          <a:prstGeom prst="star5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5-Nokta Yıldız"/>
          <p:cNvSpPr/>
          <p:nvPr/>
        </p:nvSpPr>
        <p:spPr>
          <a:xfrm>
            <a:off x="4860032" y="3284984"/>
            <a:ext cx="288032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5-Nokta Yıldız"/>
          <p:cNvSpPr/>
          <p:nvPr/>
        </p:nvSpPr>
        <p:spPr>
          <a:xfrm>
            <a:off x="4860032" y="4509120"/>
            <a:ext cx="288032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5-Nokta Yıldız"/>
          <p:cNvSpPr/>
          <p:nvPr/>
        </p:nvSpPr>
        <p:spPr>
          <a:xfrm>
            <a:off x="4860032" y="5373216"/>
            <a:ext cx="288032" cy="21602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4 Metin kutusu"/>
          <p:cNvSpPr txBox="1"/>
          <p:nvPr/>
        </p:nvSpPr>
        <p:spPr>
          <a:xfrm>
            <a:off x="5436096" y="3861048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CC00FF"/>
                </a:solidFill>
                <a:sym typeface="Wingdings" pitchFamily="2" charset="2"/>
              </a:rPr>
              <a:t> OLMAZSA </a:t>
            </a:r>
            <a:endParaRPr lang="tr-TR" sz="20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7"/>
          <p:cNvSpPr>
            <a:spLocks noGrp="1" noChangeArrowheads="1"/>
          </p:cNvSpPr>
          <p:nvPr>
            <p:ph sz="quarter" idx="1"/>
          </p:nvPr>
        </p:nvSpPr>
        <p:spPr>
          <a:xfrm>
            <a:off x="179388" y="476672"/>
            <a:ext cx="8964612" cy="6452766"/>
          </a:xfrm>
        </p:spPr>
        <p:txBody>
          <a:bodyPr>
            <a:normAutofit/>
          </a:bodyPr>
          <a:lstStyle/>
          <a:p>
            <a:pPr marL="320040" indent="-320040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LİSELERE YERLEŞTİRME NASIL YAPILACAK?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	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tr-TR" sz="2800" dirty="0" smtClean="0">
                <a:latin typeface="Comic Sans MS" pitchFamily="66" charset="0"/>
              </a:rPr>
              <a:t>	</a:t>
            </a:r>
            <a:endParaRPr lang="tr-TR" sz="3000" dirty="0" smtClean="0">
              <a:latin typeface="Comic Sans MS" pitchFamily="66" charset="0"/>
            </a:endParaRPr>
          </a:p>
        </p:txBody>
      </p:sp>
      <p:sp>
        <p:nvSpPr>
          <p:cNvPr id="17" name="16 Metin kutusu"/>
          <p:cNvSpPr txBox="1"/>
          <p:nvPr/>
        </p:nvSpPr>
        <p:spPr>
          <a:xfrm>
            <a:off x="395536" y="1412776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rgbClr val="00FF00"/>
                </a:solidFill>
              </a:rPr>
              <a:t>  GÜZEL SANATLAR ve SPOR LİSELERİ</a:t>
            </a:r>
          </a:p>
          <a:p>
            <a:pPr algn="just"/>
            <a:r>
              <a:rPr lang="tr-TR" dirty="0" smtClean="0"/>
              <a:t>   Bu okullar kendi yetenek sınavlarını yapmaya devam edecekler. Ayrı bir kayıt süreci olacak.</a:t>
            </a:r>
          </a:p>
          <a:p>
            <a:pPr algn="just"/>
            <a:r>
              <a:rPr lang="tr-TR" dirty="0" smtClean="0"/>
              <a:t>(%70 Yetenek Sınavı + %30 Okul Ortalaması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>
                <a:solidFill>
                  <a:srgbClr val="CC00FF"/>
                </a:solidFill>
              </a:rPr>
              <a:t>  ÖZEL OKULLAR</a:t>
            </a:r>
          </a:p>
          <a:p>
            <a:pPr algn="just"/>
            <a:r>
              <a:rPr lang="tr-TR" dirty="0" smtClean="0"/>
              <a:t>   İsterlerse Milli Eğitim Bakanlığı’nın Haziran ayında yapacağı sınavı kullanabilirler. Fakat istemeleri halinde kendi sınavlarını kendileri de yapabilecekler. </a:t>
            </a:r>
            <a:endParaRPr lang="tr-TR" dirty="0"/>
          </a:p>
        </p:txBody>
      </p:sp>
      <p:sp>
        <p:nvSpPr>
          <p:cNvPr id="18" name="17 7-Noktalı Yıldız"/>
          <p:cNvSpPr/>
          <p:nvPr/>
        </p:nvSpPr>
        <p:spPr>
          <a:xfrm>
            <a:off x="251520" y="1556792"/>
            <a:ext cx="360040" cy="288032"/>
          </a:xfrm>
          <a:prstGeom prst="star7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7-Noktalı Yıldız"/>
          <p:cNvSpPr/>
          <p:nvPr/>
        </p:nvSpPr>
        <p:spPr>
          <a:xfrm>
            <a:off x="251520" y="4005064"/>
            <a:ext cx="360040" cy="288032"/>
          </a:xfrm>
          <a:prstGeom prst="star7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4" name="Picture 2" descr="güzel sanatlar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2492896"/>
            <a:ext cx="1008112" cy="792088"/>
          </a:xfrm>
          <a:prstGeom prst="rect">
            <a:avLst/>
          </a:prstGeom>
          <a:noFill/>
        </p:spPr>
      </p:pic>
      <p:pic>
        <p:nvPicPr>
          <p:cNvPr id="3076" name="Picture 4" descr="spor ile ilgili g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284984"/>
            <a:ext cx="1259632" cy="7200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00FF"/>
                </a:solidFill>
              </a:rPr>
              <a:t>BAŞVURU NASIL OLACAK?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Sınava giren ve girmeyenler aynı zamanda okul tercihi yapacak</a:t>
            </a:r>
          </a:p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Tercihler e-okul sisteminden yapılacak</a:t>
            </a:r>
          </a:p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Sınava girenler önce sınav puanları ile 5 tercihte bulunacak</a:t>
            </a:r>
          </a:p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Ardından adrese dayalı 5 okul tercih edilecek</a:t>
            </a:r>
          </a:p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Sınav puanı ile yerleşemezse adrese dayalı yerleşim olacak</a:t>
            </a:r>
          </a:p>
          <a:p>
            <a:pPr algn="ctr"/>
            <a:r>
              <a:rPr lang="tr-TR" b="1" dirty="0" smtClean="0">
                <a:solidFill>
                  <a:schemeClr val="accent3">
                    <a:lumMod val="50000"/>
                  </a:schemeClr>
                </a:solidFill>
              </a:rPr>
              <a:t>Eğitim bölgesi ekranında 9 okul olacak ve öğrenci 5 okul yazacak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23875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0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Kent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ent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nt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lgacık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lgacı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lgacı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gacı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mba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4520</TotalTime>
  <Words>652</Words>
  <Application>Microsoft Office PowerPoint</Application>
  <PresentationFormat>Ekran Gösterisi (4:3)</PresentationFormat>
  <Paragraphs>102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Slayt Başlıkları</vt:lpstr>
      </vt:variant>
      <vt:variant>
        <vt:i4>18</vt:i4>
      </vt:variant>
    </vt:vector>
  </HeadingPairs>
  <TitlesOfParts>
    <vt:vector size="21" baseType="lpstr">
      <vt:lpstr>Kent</vt:lpstr>
      <vt:lpstr>Dalgacık</vt:lpstr>
      <vt:lpstr>Cumba</vt:lpstr>
      <vt:lpstr>Slayt 1</vt:lpstr>
      <vt:lpstr>LİSELERE KAYIT UYGULAMASI</vt:lpstr>
      <vt:lpstr>LİSELERE KAYIT UYGULAMASI</vt:lpstr>
      <vt:lpstr>İki Grup Lise?</vt:lpstr>
      <vt:lpstr>Slayt 5</vt:lpstr>
      <vt:lpstr>Slayt 6</vt:lpstr>
      <vt:lpstr>Slayt 7</vt:lpstr>
      <vt:lpstr>Slayt 8</vt:lpstr>
      <vt:lpstr>BAŞVURU NASIL OLACAK?</vt:lpstr>
      <vt:lpstr>BAŞVURU NASIL OLACAK?</vt:lpstr>
      <vt:lpstr>NAKİL SÜRECİ:</vt:lpstr>
      <vt:lpstr>BU SİSTEM SAYESİNDE:</vt:lpstr>
      <vt:lpstr> </vt:lpstr>
      <vt:lpstr>Slayt 14</vt:lpstr>
      <vt:lpstr>MOTİVASYONUNU YÜKSEK TUT.    </vt:lpstr>
      <vt:lpstr>ASLA  PES  ETME</vt:lpstr>
      <vt:lpstr>Slayt 17</vt:lpstr>
      <vt:lpstr>Slayt 18</vt:lpstr>
    </vt:vector>
  </TitlesOfParts>
  <Manager>Murat Civelek</Manager>
  <Company>Http://www.rehberlik.biz.tr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TEOG Sunumu</dc:title>
  <dc:subject>2015 TEOG TANITIMI</dc:subject>
  <dc:creator>Murat Civelek</dc:creator>
  <cp:keywords>2015 TEOG Sunumu, http:/www.rehberlik.biz.tr</cp:keywords>
  <dc:description>2015 TEOG Sunumu</dc:description>
  <cp:lastModifiedBy>yusuf</cp:lastModifiedBy>
  <cp:revision>452</cp:revision>
  <cp:lastPrinted>2015-10-08T13:17:30Z</cp:lastPrinted>
  <dcterms:created xsi:type="dcterms:W3CDTF">2007-03-03T08:52:54Z</dcterms:created>
  <dcterms:modified xsi:type="dcterms:W3CDTF">2017-12-12T06:54:55Z</dcterms:modified>
  <cp:category>ORTAOKUL, ORTAÖĞRETİM</cp:category>
</cp:coreProperties>
</file>