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Lst>
  <p:notesMasterIdLst>
    <p:notesMasterId r:id="rId43"/>
  </p:notesMasterIdLst>
  <p:handoutMasterIdLst>
    <p:handoutMasterId r:id="rId44"/>
  </p:handoutMasterIdLst>
  <p:sldIdLst>
    <p:sldId id="771" r:id="rId5"/>
    <p:sldId id="796" r:id="rId6"/>
    <p:sldId id="738" r:id="rId7"/>
    <p:sldId id="739" r:id="rId8"/>
    <p:sldId id="740" r:id="rId9"/>
    <p:sldId id="741" r:id="rId10"/>
    <p:sldId id="772" r:id="rId11"/>
    <p:sldId id="743" r:id="rId12"/>
    <p:sldId id="745" r:id="rId13"/>
    <p:sldId id="746" r:id="rId14"/>
    <p:sldId id="747" r:id="rId15"/>
    <p:sldId id="748" r:id="rId16"/>
    <p:sldId id="749" r:id="rId17"/>
    <p:sldId id="750" r:id="rId18"/>
    <p:sldId id="795" r:id="rId19"/>
    <p:sldId id="751" r:id="rId20"/>
    <p:sldId id="779"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1" r:id="rId34"/>
    <p:sldId id="810" r:id="rId35"/>
    <p:sldId id="813" r:id="rId36"/>
    <p:sldId id="812" r:id="rId37"/>
    <p:sldId id="815" r:id="rId38"/>
    <p:sldId id="814" r:id="rId39"/>
    <p:sldId id="819" r:id="rId40"/>
    <p:sldId id="818" r:id="rId41"/>
    <p:sldId id="794" r:id="rId42"/>
  </p:sldIdLst>
  <p:sldSz cx="9144000" cy="6858000" type="screen4x3"/>
  <p:notesSz cx="6669088" cy="992822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3" autoAdjust="0"/>
    <p:restoredTop sz="97106" autoAdjust="0"/>
  </p:normalViewPr>
  <p:slideViewPr>
    <p:cSldViewPr>
      <p:cViewPr>
        <p:scale>
          <a:sx n="99" d="100"/>
          <a:sy n="99" d="100"/>
        </p:scale>
        <p:origin x="-78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3" Type="http://schemas.openxmlformats.org/officeDocument/2006/relationships/slideMaster" Target="slideMasters/slideMaster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presProps" Target="pres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handoutMaster" Target="handoutMasters/handoutMaster1.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notesMaster" Target="notesMasters/notesMaster1.xml" /><Relationship Id="rId48"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1" y="1"/>
            <a:ext cx="2891396" cy="496180"/>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defTabSz="912083">
              <a:defRPr sz="1200">
                <a:latin typeface="Calibri" pitchFamily="34" charset="0"/>
              </a:defRPr>
            </a:lvl1pPr>
          </a:lstStyle>
          <a:p>
            <a:endParaRPr lang="tr-TR"/>
          </a:p>
        </p:txBody>
      </p:sp>
      <p:sp>
        <p:nvSpPr>
          <p:cNvPr id="3" name="Veri Yer Tutucusu 2"/>
          <p:cNvSpPr>
            <a:spLocks noGrp="1"/>
          </p:cNvSpPr>
          <p:nvPr>
            <p:ph type="dt" sz="quarter" idx="1"/>
          </p:nvPr>
        </p:nvSpPr>
        <p:spPr bwMode="auto">
          <a:xfrm>
            <a:off x="3776626" y="1"/>
            <a:ext cx="2891395" cy="496180"/>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algn="r" defTabSz="912083">
              <a:defRPr sz="1200">
                <a:latin typeface="Calibri" pitchFamily="34" charset="0"/>
              </a:defRPr>
            </a:lvl1pPr>
          </a:lstStyle>
          <a:p>
            <a:fld id="{D89A6F12-D7AE-4945-8A43-9BE8D784C5E3}" type="datetimeFigureOut">
              <a:rPr lang="tr-TR"/>
              <a:pPr/>
              <a:t>24.12.2018</a:t>
            </a:fld>
            <a:endParaRPr lang="tr-TR"/>
          </a:p>
        </p:txBody>
      </p:sp>
      <p:sp>
        <p:nvSpPr>
          <p:cNvPr id="4" name="Altbilgi Yer Tutucusu 3"/>
          <p:cNvSpPr>
            <a:spLocks noGrp="1"/>
          </p:cNvSpPr>
          <p:nvPr>
            <p:ph type="ftr" sz="quarter" idx="2"/>
          </p:nvPr>
        </p:nvSpPr>
        <p:spPr bwMode="auto">
          <a:xfrm>
            <a:off x="1" y="9429729"/>
            <a:ext cx="2891396" cy="496180"/>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defTabSz="912083">
              <a:defRPr sz="1200">
                <a:latin typeface="Calibri" pitchFamily="34" charset="0"/>
              </a:defRPr>
            </a:lvl1pPr>
          </a:lstStyle>
          <a:p>
            <a:endParaRPr lang="tr-TR"/>
          </a:p>
        </p:txBody>
      </p:sp>
      <p:sp>
        <p:nvSpPr>
          <p:cNvPr id="5" name="Slayt Numarası Yer Tutucusu 4"/>
          <p:cNvSpPr>
            <a:spLocks noGrp="1"/>
          </p:cNvSpPr>
          <p:nvPr>
            <p:ph type="sldNum" sz="quarter" idx="3"/>
          </p:nvPr>
        </p:nvSpPr>
        <p:spPr bwMode="auto">
          <a:xfrm>
            <a:off x="3776626" y="9429729"/>
            <a:ext cx="2891395" cy="496180"/>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algn="r" defTabSz="912083">
              <a:defRPr sz="1200">
                <a:latin typeface="Calibri" pitchFamily="34" charset="0"/>
              </a:defRPr>
            </a:lvl1pPr>
          </a:lstStyle>
          <a:p>
            <a:fld id="{8C4D3078-DDB5-48D3-94FE-EE9193B13A82}" type="slidenum">
              <a:rPr lang="tr-TR"/>
              <a:pPr/>
              <a:t>‹#›</a:t>
            </a:fld>
            <a:endParaRPr lang="tr-TR"/>
          </a:p>
        </p:txBody>
      </p:sp>
    </p:spTree>
    <p:extLst>
      <p:ext uri="{BB962C8B-B14F-4D97-AF65-F5344CB8AC3E}">
        <p14:creationId xmlns:p14="http://schemas.microsoft.com/office/powerpoint/2010/main" val="724886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bwMode="auto">
          <a:xfrm>
            <a:off x="0" y="1"/>
            <a:ext cx="2890329" cy="496180"/>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defTabSz="912083">
              <a:defRPr sz="1200">
                <a:latin typeface="Calibri" pitchFamily="34" charset="0"/>
              </a:defRPr>
            </a:lvl1pPr>
          </a:lstStyle>
          <a:p>
            <a:endParaRPr lang="tr-TR"/>
          </a:p>
        </p:txBody>
      </p:sp>
      <p:sp>
        <p:nvSpPr>
          <p:cNvPr id="3" name="Veri Yer Tutucusu 2"/>
          <p:cNvSpPr>
            <a:spLocks noGrp="1"/>
          </p:cNvSpPr>
          <p:nvPr>
            <p:ph type="dt" idx="1"/>
          </p:nvPr>
        </p:nvSpPr>
        <p:spPr bwMode="auto">
          <a:xfrm>
            <a:off x="3776626" y="1"/>
            <a:ext cx="2891395" cy="496180"/>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lvl1pPr algn="r" defTabSz="912083">
              <a:defRPr sz="1200">
                <a:latin typeface="Calibri" pitchFamily="34" charset="0"/>
              </a:defRPr>
            </a:lvl1pPr>
          </a:lstStyle>
          <a:p>
            <a:fld id="{041CD333-85DC-4901-A050-4A96311F46AD}" type="datetimeFigureOut">
              <a:rPr lang="tr-TR"/>
              <a:pPr/>
              <a:t>24.12.2018</a:t>
            </a:fld>
            <a:endParaRPr lang="tr-TR"/>
          </a:p>
        </p:txBody>
      </p:sp>
      <p:sp>
        <p:nvSpPr>
          <p:cNvPr id="4" name="Slayt Görüntüsü Yer Tutucusu 3"/>
          <p:cNvSpPr>
            <a:spLocks noGrp="1" noRot="1" noChangeAspect="1"/>
          </p:cNvSpPr>
          <p:nvPr>
            <p:ph type="sldImg" idx="2"/>
          </p:nvPr>
        </p:nvSpPr>
        <p:spPr>
          <a:xfrm>
            <a:off x="855663" y="746125"/>
            <a:ext cx="4959350" cy="3721100"/>
          </a:xfrm>
          <a:prstGeom prst="rect">
            <a:avLst/>
          </a:prstGeom>
          <a:noFill/>
          <a:ln w="12700">
            <a:solidFill>
              <a:prstClr val="black"/>
            </a:solidFill>
          </a:ln>
        </p:spPr>
        <p:txBody>
          <a:bodyPr vert="horz" lIns="91367" tIns="45683" rIns="91367" bIns="45683" rtlCol="0" anchor="ctr"/>
          <a:lstStyle/>
          <a:p>
            <a:pPr lvl="0"/>
            <a:endParaRPr lang="tr-TR" noProof="0"/>
          </a:p>
        </p:txBody>
      </p:sp>
      <p:sp>
        <p:nvSpPr>
          <p:cNvPr id="5" name="Not Yer Tutucusu 4"/>
          <p:cNvSpPr>
            <a:spLocks noGrp="1"/>
          </p:cNvSpPr>
          <p:nvPr>
            <p:ph type="body" sz="quarter" idx="3"/>
          </p:nvPr>
        </p:nvSpPr>
        <p:spPr bwMode="auto">
          <a:xfrm>
            <a:off x="666589" y="4716025"/>
            <a:ext cx="5335910" cy="4465615"/>
          </a:xfrm>
          <a:prstGeom prst="rect">
            <a:avLst/>
          </a:prstGeom>
          <a:noFill/>
          <a:ln w="9525">
            <a:noFill/>
            <a:miter lim="800000"/>
            <a:headEnd/>
            <a:tailEnd/>
          </a:ln>
        </p:spPr>
        <p:txBody>
          <a:bodyPr vert="horz" wrap="square" lIns="91248" tIns="45624" rIns="91248" bIns="45624"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bwMode="auto">
          <a:xfrm>
            <a:off x="0" y="9429729"/>
            <a:ext cx="2890329" cy="496180"/>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defTabSz="912083">
              <a:defRPr sz="1200">
                <a:latin typeface="Calibri" pitchFamily="34" charset="0"/>
              </a:defRPr>
            </a:lvl1pPr>
          </a:lstStyle>
          <a:p>
            <a:endParaRPr lang="tr-TR"/>
          </a:p>
        </p:txBody>
      </p:sp>
      <p:sp>
        <p:nvSpPr>
          <p:cNvPr id="7" name="Slayt Numarası Yer Tutucusu 6"/>
          <p:cNvSpPr>
            <a:spLocks noGrp="1"/>
          </p:cNvSpPr>
          <p:nvPr>
            <p:ph type="sldNum" sz="quarter" idx="5"/>
          </p:nvPr>
        </p:nvSpPr>
        <p:spPr bwMode="auto">
          <a:xfrm>
            <a:off x="3776626" y="9429729"/>
            <a:ext cx="2891395" cy="496180"/>
          </a:xfrm>
          <a:prstGeom prst="rect">
            <a:avLst/>
          </a:prstGeom>
          <a:noFill/>
          <a:ln w="9525">
            <a:noFill/>
            <a:miter lim="800000"/>
            <a:headEnd/>
            <a:tailEnd/>
          </a:ln>
        </p:spPr>
        <p:txBody>
          <a:bodyPr vert="horz" wrap="square" lIns="91248" tIns="45624" rIns="91248" bIns="45624" numCol="1" anchor="b" anchorCtr="0" compatLnSpc="1">
            <a:prstTxWarp prst="textNoShape">
              <a:avLst/>
            </a:prstTxWarp>
          </a:bodyPr>
          <a:lstStyle>
            <a:lvl1pPr algn="r" defTabSz="912083">
              <a:defRPr sz="1200">
                <a:latin typeface="Calibri" pitchFamily="34" charset="0"/>
              </a:defRPr>
            </a:lvl1pPr>
          </a:lstStyle>
          <a:p>
            <a:fld id="{4499C07A-7F9E-4C35-81C2-15D3D5FECE52}" type="slidenum">
              <a:rPr lang="tr-TR"/>
              <a:pPr/>
              <a:t>‹#›</a:t>
            </a:fld>
            <a:endParaRPr lang="tr-TR"/>
          </a:p>
        </p:txBody>
      </p:sp>
    </p:spTree>
    <p:extLst>
      <p:ext uri="{BB962C8B-B14F-4D97-AF65-F5344CB8AC3E}">
        <p14:creationId xmlns:p14="http://schemas.microsoft.com/office/powerpoint/2010/main" val="4198650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2867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C0B169-6D04-4E48-9C3C-25A27CABECB2}" type="slidenum">
              <a:rPr lang="tr-TR" sz="1200">
                <a:solidFill>
                  <a:srgbClr val="000000"/>
                </a:solidFill>
                <a:latin typeface="Calibri" charset="0"/>
                <a:cs typeface="Arial" charset="0"/>
              </a:rPr>
              <a:pPr eaLnBrk="1" hangingPunct="1"/>
              <a:t>1</a:t>
            </a:fld>
            <a:endParaRPr lang="tr-TR" sz="1200">
              <a:solidFill>
                <a:srgbClr val="000000"/>
              </a:solidFill>
              <a:latin typeface="Calibri"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49155"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10E490-3E82-DD45-A7FA-11AEB1A0DC98}" type="slidenum">
              <a:rPr lang="tr-TR" sz="1200">
                <a:solidFill>
                  <a:srgbClr val="000000"/>
                </a:solidFill>
                <a:latin typeface="Calibri" charset="0"/>
                <a:cs typeface="Arial" charset="0"/>
              </a:rPr>
              <a:pPr eaLnBrk="1" hangingPunct="1"/>
              <a:t>11</a:t>
            </a:fld>
            <a:endParaRPr lang="tr-TR" sz="1200">
              <a:solidFill>
                <a:srgbClr val="000000"/>
              </a:solidFill>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51203"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98927B-B9EF-7341-AF90-EC49FA45170F}" type="slidenum">
              <a:rPr lang="tr-TR" sz="1200">
                <a:solidFill>
                  <a:srgbClr val="000000"/>
                </a:solidFill>
                <a:latin typeface="Calibri" charset="0"/>
                <a:cs typeface="Arial" charset="0"/>
              </a:rPr>
              <a:pPr eaLnBrk="1" hangingPunct="1"/>
              <a:t>12</a:t>
            </a:fld>
            <a:endParaRPr lang="tr-TR" sz="1200">
              <a:solidFill>
                <a:srgbClr val="000000"/>
              </a:solidFill>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53251"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258606-4BFF-5644-9679-9DBDD4E18D42}" type="slidenum">
              <a:rPr lang="tr-TR" sz="1200">
                <a:solidFill>
                  <a:srgbClr val="000000"/>
                </a:solidFill>
                <a:latin typeface="Calibri" charset="0"/>
                <a:cs typeface="Arial" charset="0"/>
              </a:rPr>
              <a:pPr eaLnBrk="1" hangingPunct="1"/>
              <a:t>13</a:t>
            </a:fld>
            <a:endParaRPr lang="tr-TR" sz="1200">
              <a:solidFill>
                <a:srgbClr val="000000"/>
              </a:solidFill>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55299"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6D663B-D199-4C4E-8FAC-06D1DE2E8024}" type="slidenum">
              <a:rPr lang="tr-TR" sz="1200">
                <a:solidFill>
                  <a:srgbClr val="000000"/>
                </a:solidFill>
                <a:latin typeface="Calibri" charset="0"/>
                <a:cs typeface="Arial" charset="0"/>
              </a:rPr>
              <a:pPr eaLnBrk="1" hangingPunct="1"/>
              <a:t>14</a:t>
            </a:fld>
            <a:endParaRPr lang="tr-TR" sz="1200">
              <a:solidFill>
                <a:srgbClr val="000000"/>
              </a:solidFill>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55299"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6D663B-D199-4C4E-8FAC-06D1DE2E8024}" type="slidenum">
              <a:rPr lang="tr-TR" sz="1200">
                <a:solidFill>
                  <a:srgbClr val="000000"/>
                </a:solidFill>
                <a:latin typeface="Calibri" charset="0"/>
                <a:cs typeface="Arial" charset="0"/>
              </a:rPr>
              <a:pPr eaLnBrk="1" hangingPunct="1"/>
              <a:t>15</a:t>
            </a:fld>
            <a:endParaRPr lang="tr-TR" sz="1200">
              <a:solidFill>
                <a:srgbClr val="000000"/>
              </a:solidFill>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57347"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8EA7A-F7ED-9D4A-B834-FC5E34B178DD}" type="slidenum">
              <a:rPr lang="tr-TR" sz="1200">
                <a:solidFill>
                  <a:srgbClr val="000000"/>
                </a:solidFill>
                <a:latin typeface="Calibri" charset="0"/>
                <a:cs typeface="Arial" charset="0"/>
              </a:rPr>
              <a:pPr eaLnBrk="1" hangingPunct="1"/>
              <a:t>16</a:t>
            </a:fld>
            <a:endParaRPr lang="tr-TR" sz="1200">
              <a:solidFill>
                <a:srgbClr val="000000"/>
              </a:solidFill>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9318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3D9544B-6AC1-4E0D-B671-D42AE67001C3}" type="slidenum">
              <a:rPr lang="tr-TR" smtClean="0">
                <a:solidFill>
                  <a:srgbClr val="000000"/>
                </a:solidFill>
                <a:latin typeface="Calibri" pitchFamily="34" charset="0"/>
              </a:rPr>
              <a:pPr eaLnBrk="1" hangingPunct="1"/>
              <a:t>18</a:t>
            </a:fld>
            <a:endParaRPr lang="tr-TR">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942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72CBC52-C5C7-4786-986B-51CD669049AD}" type="slidenum">
              <a:rPr lang="tr-TR" smtClean="0">
                <a:solidFill>
                  <a:srgbClr val="000000"/>
                </a:solidFill>
                <a:latin typeface="Calibri" pitchFamily="34" charset="0"/>
              </a:rPr>
              <a:pPr eaLnBrk="1" hangingPunct="1"/>
              <a:t>19</a:t>
            </a:fld>
            <a:endParaRPr lang="tr-TR">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9523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AAE6FEC-8E9D-4F48-A6BD-4A1A5B67A08D}" type="slidenum">
              <a:rPr lang="tr-TR" smtClean="0">
                <a:solidFill>
                  <a:srgbClr val="000000"/>
                </a:solidFill>
                <a:latin typeface="Calibri" pitchFamily="34" charset="0"/>
              </a:rPr>
              <a:pPr eaLnBrk="1" hangingPunct="1"/>
              <a:t>20</a:t>
            </a:fld>
            <a:endParaRPr lang="tr-TR">
              <a:solidFill>
                <a:srgbClr val="000000"/>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9626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3E8A965-54B0-47D1-B18C-0A8C694CF780}" type="slidenum">
              <a:rPr lang="tr-TR" smtClean="0">
                <a:solidFill>
                  <a:srgbClr val="000000"/>
                </a:solidFill>
                <a:latin typeface="Calibri" pitchFamily="34" charset="0"/>
              </a:rPr>
              <a:pPr eaLnBrk="1" hangingPunct="1"/>
              <a:t>21</a:t>
            </a:fld>
            <a:endParaRPr lang="tr-TR">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30723"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3B801A-8DF2-674D-A39D-0305D73A3024}" type="slidenum">
              <a:rPr lang="tr-TR" sz="1200">
                <a:solidFill>
                  <a:srgbClr val="000000"/>
                </a:solidFill>
                <a:latin typeface="Calibri" charset="0"/>
                <a:cs typeface="Arial" charset="0"/>
              </a:rPr>
              <a:pPr eaLnBrk="1" hangingPunct="1"/>
              <a:t>3</a:t>
            </a:fld>
            <a:endParaRPr lang="tr-TR" sz="1200">
              <a:solidFill>
                <a:srgbClr val="000000"/>
              </a:solidFill>
              <a:latin typeface="Calibri"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9728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6B78488-C953-461A-927C-63A76391CD8F}" type="slidenum">
              <a:rPr lang="tr-TR" smtClean="0">
                <a:solidFill>
                  <a:srgbClr val="000000"/>
                </a:solidFill>
                <a:latin typeface="Calibri" pitchFamily="34" charset="0"/>
              </a:rPr>
              <a:pPr eaLnBrk="1" hangingPunct="1"/>
              <a:t>22</a:t>
            </a:fld>
            <a:endParaRPr lang="tr-TR">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983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ED4C29-EF25-4185-850B-23F4ACEA4BAE}" type="slidenum">
              <a:rPr lang="tr-TR" smtClean="0">
                <a:solidFill>
                  <a:srgbClr val="000000"/>
                </a:solidFill>
                <a:latin typeface="Calibri" pitchFamily="34" charset="0"/>
              </a:rPr>
              <a:pPr eaLnBrk="1" hangingPunct="1"/>
              <a:t>23</a:t>
            </a:fld>
            <a:endParaRPr lang="tr-TR">
              <a:solidFill>
                <a:srgbClr val="000000"/>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993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8F5438B-3412-4FA7-9D90-1D6DD9B07EC3}" type="slidenum">
              <a:rPr lang="tr-TR" smtClean="0">
                <a:solidFill>
                  <a:srgbClr val="000000"/>
                </a:solidFill>
                <a:latin typeface="Calibri" pitchFamily="34" charset="0"/>
              </a:rPr>
              <a:pPr eaLnBrk="1" hangingPunct="1"/>
              <a:t>24</a:t>
            </a:fld>
            <a:endParaRPr lang="tr-TR">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035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C44D713-5C60-48E6-88A9-69639E5EDF0E}" type="slidenum">
              <a:rPr lang="tr-TR" smtClean="0">
                <a:solidFill>
                  <a:srgbClr val="000000"/>
                </a:solidFill>
                <a:latin typeface="Calibri" pitchFamily="34" charset="0"/>
              </a:rPr>
              <a:pPr eaLnBrk="1" hangingPunct="1"/>
              <a:t>25</a:t>
            </a:fld>
            <a:endParaRPr lang="tr-TR">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13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F15501A-C845-4E40-B187-96DF68D5AC9A}" type="slidenum">
              <a:rPr lang="tr-TR" smtClean="0">
                <a:solidFill>
                  <a:srgbClr val="000000"/>
                </a:solidFill>
                <a:latin typeface="Calibri" pitchFamily="34" charset="0"/>
              </a:rPr>
              <a:pPr eaLnBrk="1" hangingPunct="1"/>
              <a:t>26</a:t>
            </a:fld>
            <a:endParaRPr lang="tr-TR">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240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5806E2-D593-4225-9135-D6A47990E14F}" type="slidenum">
              <a:rPr lang="tr-TR" smtClean="0">
                <a:solidFill>
                  <a:srgbClr val="000000"/>
                </a:solidFill>
                <a:latin typeface="Calibri" pitchFamily="34" charset="0"/>
              </a:rPr>
              <a:pPr eaLnBrk="1" hangingPunct="1"/>
              <a:t>27</a:t>
            </a:fld>
            <a:endParaRPr lang="tr-TR">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342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F78ADE3-D103-443F-AE30-D393943CF47A}" type="slidenum">
              <a:rPr lang="tr-TR" smtClean="0">
                <a:solidFill>
                  <a:srgbClr val="000000"/>
                </a:solidFill>
                <a:latin typeface="Calibri" pitchFamily="34" charset="0"/>
              </a:rPr>
              <a:pPr eaLnBrk="1" hangingPunct="1"/>
              <a:t>28</a:t>
            </a:fld>
            <a:endParaRPr lang="tr-TR">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445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0F3533D-ABC1-4E36-B0E6-8C52DF64C1C8}" type="slidenum">
              <a:rPr lang="tr-TR" smtClean="0">
                <a:solidFill>
                  <a:srgbClr val="000000"/>
                </a:solidFill>
                <a:latin typeface="Calibri" pitchFamily="34" charset="0"/>
              </a:rPr>
              <a:pPr eaLnBrk="1" hangingPunct="1"/>
              <a:t>29</a:t>
            </a:fld>
            <a:endParaRPr lang="tr-TR">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650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309A3C1-CB3B-4F94-98CA-A0766BE03535}" type="slidenum">
              <a:rPr lang="tr-TR" smtClean="0">
                <a:solidFill>
                  <a:srgbClr val="000000"/>
                </a:solidFill>
                <a:latin typeface="Calibri" pitchFamily="34" charset="0"/>
              </a:rPr>
              <a:pPr eaLnBrk="1" hangingPunct="1"/>
              <a:t>30</a:t>
            </a:fld>
            <a:endParaRPr lang="tr-TR">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547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A6DF4D3-A08C-4363-A43C-F1BC91A2E552}" type="slidenum">
              <a:rPr lang="tr-TR" smtClean="0">
                <a:solidFill>
                  <a:srgbClr val="000000"/>
                </a:solidFill>
                <a:latin typeface="Calibri" pitchFamily="34" charset="0"/>
              </a:rPr>
              <a:pPr eaLnBrk="1" hangingPunct="1"/>
              <a:t>31</a:t>
            </a:fld>
            <a:endParaRPr lang="tr-TR">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0"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32771"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BD3DB5-95A7-8B42-B40E-6215572A57D5}" type="slidenum">
              <a:rPr lang="tr-TR" sz="1200">
                <a:solidFill>
                  <a:srgbClr val="000000"/>
                </a:solidFill>
                <a:latin typeface="Calibri" charset="0"/>
                <a:cs typeface="Arial" charset="0"/>
              </a:rPr>
              <a:pPr eaLnBrk="1" hangingPunct="1"/>
              <a:t>4</a:t>
            </a:fld>
            <a:endParaRPr lang="tr-TR" sz="1200">
              <a:solidFill>
                <a:srgbClr val="000000"/>
              </a:solidFill>
              <a:latin typeface="Calibri"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854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F1ACAAB-35AC-4783-90AC-F2CACBEF701B}" type="slidenum">
              <a:rPr lang="tr-TR" smtClean="0">
                <a:solidFill>
                  <a:srgbClr val="000000"/>
                </a:solidFill>
                <a:latin typeface="Calibri" pitchFamily="34" charset="0"/>
              </a:rPr>
              <a:pPr eaLnBrk="1" hangingPunct="1"/>
              <a:t>32</a:t>
            </a:fld>
            <a:endParaRPr lang="tr-TR">
              <a:solidFill>
                <a:srgbClr val="000000"/>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75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CE700F9-0E9D-4405-BE03-EAB0931F393B}" type="slidenum">
              <a:rPr lang="tr-TR" smtClean="0">
                <a:solidFill>
                  <a:srgbClr val="000000"/>
                </a:solidFill>
                <a:latin typeface="Calibri" pitchFamily="34" charset="0"/>
              </a:rPr>
              <a:pPr eaLnBrk="1" hangingPunct="1"/>
              <a:t>33</a:t>
            </a:fld>
            <a:endParaRPr lang="tr-TR">
              <a:solidFill>
                <a:srgbClr val="000000"/>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105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1B18305-6673-41E7-A4CB-6F1822F98C52}" type="slidenum">
              <a:rPr lang="tr-TR" smtClean="0">
                <a:solidFill>
                  <a:srgbClr val="000000"/>
                </a:solidFill>
                <a:latin typeface="Calibri" pitchFamily="34" charset="0"/>
              </a:rPr>
              <a:pPr eaLnBrk="1" hangingPunct="1"/>
              <a:t>34</a:t>
            </a:fld>
            <a:endParaRPr lang="tr-TR">
              <a:solidFill>
                <a:srgbClr val="000000"/>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095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634DC80-27A3-4236-9F6F-95517C378BEB}" type="slidenum">
              <a:rPr lang="tr-TR" smtClean="0">
                <a:solidFill>
                  <a:srgbClr val="000000"/>
                </a:solidFill>
                <a:latin typeface="Calibri" pitchFamily="34" charset="0"/>
              </a:rPr>
              <a:pPr eaLnBrk="1" hangingPunct="1"/>
              <a:t>35</a:t>
            </a:fld>
            <a:endParaRPr lang="tr-TR">
              <a:solidFill>
                <a:srgbClr val="000000"/>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146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29D98CB-F4B9-4EF8-9FC5-AE7FBD9F74D6}" type="slidenum">
              <a:rPr lang="tr-TR" smtClean="0">
                <a:solidFill>
                  <a:srgbClr val="000000"/>
                </a:solidFill>
                <a:latin typeface="Calibri" pitchFamily="34" charset="0"/>
              </a:rPr>
              <a:pPr eaLnBrk="1" hangingPunct="1"/>
              <a:t>36</a:t>
            </a:fld>
            <a:endParaRPr lang="tr-TR">
              <a:solidFill>
                <a:srgbClr val="000000"/>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1136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7BC19AB-B4A2-49EE-BE2D-9A195B6D7195}" type="slidenum">
              <a:rPr lang="tr-TR" smtClean="0">
                <a:solidFill>
                  <a:srgbClr val="000000"/>
                </a:solidFill>
                <a:latin typeface="Calibri" pitchFamily="34" charset="0"/>
              </a:rPr>
              <a:pPr eaLnBrk="1" hangingPunct="1"/>
              <a:t>37</a:t>
            </a:fld>
            <a:endParaRPr lang="tr-TR">
              <a:solidFill>
                <a:srgbClr val="000000"/>
              </a:solidFill>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tr-TR">
              <a:ea typeface="ＭＳ Ｐゴシック" pitchFamily="34" charset="-128"/>
            </a:endParaRPr>
          </a:p>
        </p:txBody>
      </p:sp>
      <p:sp>
        <p:nvSpPr>
          <p:cNvPr id="5632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0252570-BA9D-4F91-B58A-38C19C1D0006}" type="slidenum">
              <a:rPr lang="tr-TR" altLang="tr-TR" smtClean="0">
                <a:solidFill>
                  <a:srgbClr val="000000"/>
                </a:solidFill>
                <a:latin typeface="Calibri" pitchFamily="34" charset="0"/>
                <a:cs typeface="Arial" charset="0"/>
              </a:rPr>
              <a:pPr eaLnBrk="1" hangingPunct="1"/>
              <a:t>38</a:t>
            </a:fld>
            <a:endParaRPr lang="tr-TR" altLang="tr-TR">
              <a:solidFill>
                <a:srgbClr val="000000"/>
              </a:solidFill>
              <a:latin typeface="Calibri"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34819"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DF14A8-58BA-D948-ADD9-636EFEA76A6A}" type="slidenum">
              <a:rPr lang="tr-TR" sz="1200">
                <a:solidFill>
                  <a:srgbClr val="000000"/>
                </a:solidFill>
                <a:latin typeface="Calibri" charset="0"/>
                <a:cs typeface="Arial" charset="0"/>
              </a:rPr>
              <a:pPr eaLnBrk="1" hangingPunct="1"/>
              <a:t>5</a:t>
            </a:fld>
            <a:endParaRPr lang="tr-TR"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36867"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961CE1-D512-2949-8131-662B502ACDE4}" type="slidenum">
              <a:rPr lang="tr-TR" sz="1200">
                <a:solidFill>
                  <a:srgbClr val="000000"/>
                </a:solidFill>
                <a:latin typeface="Calibri" charset="0"/>
                <a:cs typeface="Arial" charset="0"/>
              </a:rPr>
              <a:pPr eaLnBrk="1" hangingPunct="1"/>
              <a:t>6</a:t>
            </a:fld>
            <a:endParaRPr lang="tr-TR" sz="1200">
              <a:solidFill>
                <a:srgbClr val="000000"/>
              </a:solidFill>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36867"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961CE1-D512-2949-8131-662B502ACDE4}" type="slidenum">
              <a:rPr lang="tr-TR" sz="1200">
                <a:solidFill>
                  <a:srgbClr val="000000"/>
                </a:solidFill>
                <a:latin typeface="Calibri" charset="0"/>
                <a:cs typeface="Arial" charset="0"/>
              </a:rPr>
              <a:pPr eaLnBrk="1" hangingPunct="1"/>
              <a:t>7</a:t>
            </a:fld>
            <a:endParaRPr lang="tr-TR" sz="1200">
              <a:solidFill>
                <a:srgbClr val="000000"/>
              </a:solidFill>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40963"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4360A3-535C-7D4B-8739-EB2B45157DE3}" type="slidenum">
              <a:rPr lang="tr-TR" sz="1200">
                <a:solidFill>
                  <a:srgbClr val="000000"/>
                </a:solidFill>
                <a:latin typeface="Calibri" charset="0"/>
                <a:cs typeface="Arial" charset="0"/>
              </a:rPr>
              <a:pPr eaLnBrk="1" hangingPunct="1"/>
              <a:t>8</a:t>
            </a:fld>
            <a:endParaRPr lang="tr-TR" sz="1200">
              <a:solidFill>
                <a:srgbClr val="000000"/>
              </a:solidFill>
              <a:latin typeface="Calibri"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45059"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F8AD72-172B-3E4B-BB7E-6F0413959227}" type="slidenum">
              <a:rPr lang="tr-TR" sz="1200">
                <a:solidFill>
                  <a:srgbClr val="000000"/>
                </a:solidFill>
                <a:latin typeface="Calibri" charset="0"/>
                <a:cs typeface="Arial" charset="0"/>
              </a:rPr>
              <a:pPr eaLnBrk="1" hangingPunct="1"/>
              <a:t>9</a:t>
            </a:fld>
            <a:endParaRPr lang="tr-TR" sz="1200">
              <a:solidFill>
                <a:srgbClr val="000000"/>
              </a:solidFill>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
        <p:nvSpPr>
          <p:cNvPr id="47107"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6669AF-8D56-F04B-A5EE-58B92A571481}" type="slidenum">
              <a:rPr lang="tr-TR" sz="1200">
                <a:solidFill>
                  <a:srgbClr val="000000"/>
                </a:solidFill>
                <a:latin typeface="Calibri" charset="0"/>
                <a:cs typeface="Arial" charset="0"/>
              </a:rPr>
              <a:pPr eaLnBrk="1" hangingPunct="1"/>
              <a:t>10</a:t>
            </a:fld>
            <a:endParaRPr lang="tr-TR" sz="1200">
              <a:solidFill>
                <a:srgbClr val="000000"/>
              </a:solidFill>
              <a:latin typeface="Calibri"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85587C75-8A6F-4F70-A8A1-E2E47DBDAE38}"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8397212-B7A7-4187-8F11-A46ED9604D73}" type="slidenum">
              <a:rPr lang="tr-TR"/>
              <a:pPr>
                <a:defRPr/>
              </a:pPr>
              <a:t>‹#›</a:t>
            </a:fld>
            <a:endParaRPr lang="tr-T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0DA67A37-A97D-424A-8950-370118F396B7}"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4F141D5-CE6F-4610-87BC-ECD31F8825D5}" type="slidenum">
              <a:rPr lang="tr-TR"/>
              <a:pPr>
                <a:defRPr/>
              </a:pPr>
              <a:t>‹#›</a:t>
            </a:fld>
            <a:endParaRPr lang="tr-T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486FD68D-B5E3-4A0E-B2A2-731020E058BF}"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E12275-C0D7-444D-A55E-DC76FE4E853C}" type="slidenum">
              <a:rPr lang="tr-TR"/>
              <a:pPr>
                <a:defRPr/>
              </a:pPr>
              <a:t>‹#›</a:t>
            </a:fld>
            <a:endParaRPr lang="tr-T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85587C75-8A6F-4F70-A8A1-E2E47DBDAE38}"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28397212-B7A7-4187-8F11-A46ED9604D73}" type="slidenum">
              <a:rPr lang="tr-TR"/>
              <a:pPr>
                <a:defRPr/>
              </a:pPr>
              <a:t>‹#›</a:t>
            </a:fld>
            <a:endParaRPr lang="tr-TR"/>
          </a:p>
        </p:txBody>
      </p:sp>
    </p:spTree>
    <p:extLst>
      <p:ext uri="{BB962C8B-B14F-4D97-AF65-F5344CB8AC3E}">
        <p14:creationId xmlns:p14="http://schemas.microsoft.com/office/powerpoint/2010/main" val="6878468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C9975AE-E2CB-4EA9-BF49-55C4A38AC260}"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E2EBD2D-6D4B-4881-B118-FAF62D2A1B6B}" type="slidenum">
              <a:rPr lang="tr-TR"/>
              <a:pPr>
                <a:defRPr/>
              </a:pPr>
              <a:t>‹#›</a:t>
            </a:fld>
            <a:endParaRPr lang="tr-TR"/>
          </a:p>
        </p:txBody>
      </p:sp>
    </p:spTree>
    <p:extLst>
      <p:ext uri="{BB962C8B-B14F-4D97-AF65-F5344CB8AC3E}">
        <p14:creationId xmlns:p14="http://schemas.microsoft.com/office/powerpoint/2010/main" val="108915678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7556F77-F2AC-4692-B903-848960AE5E58}"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6CE80E2-2F80-4F8E-B49C-2404BCD2AE02}" type="slidenum">
              <a:rPr lang="tr-TR"/>
              <a:pPr>
                <a:defRPr/>
              </a:pPr>
              <a:t>‹#›</a:t>
            </a:fld>
            <a:endParaRPr lang="tr-TR"/>
          </a:p>
        </p:txBody>
      </p:sp>
    </p:spTree>
    <p:extLst>
      <p:ext uri="{BB962C8B-B14F-4D97-AF65-F5344CB8AC3E}">
        <p14:creationId xmlns:p14="http://schemas.microsoft.com/office/powerpoint/2010/main" val="9128816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C918A9FC-7938-4AAC-B1F4-F7C97A68679B}" type="datetime1">
              <a:rPr lang="tr-TR"/>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6550E3B-201D-40F5-B386-9CECA9C55E31}" type="slidenum">
              <a:rPr lang="tr-TR"/>
              <a:pPr>
                <a:defRPr/>
              </a:pPr>
              <a:t>‹#›</a:t>
            </a:fld>
            <a:endParaRPr lang="tr-TR"/>
          </a:p>
        </p:txBody>
      </p:sp>
    </p:spTree>
    <p:extLst>
      <p:ext uri="{BB962C8B-B14F-4D97-AF65-F5344CB8AC3E}">
        <p14:creationId xmlns:p14="http://schemas.microsoft.com/office/powerpoint/2010/main" val="26874098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79B23878-3076-4D30-8F51-5E6EDB02382E}" type="datetime1">
              <a:rPr lang="tr-TR"/>
              <a:pPr>
                <a:defRPr/>
              </a:pPr>
              <a:t>24.12.2018</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704F698-50D0-4F05-99D9-43773B101A4F}" type="slidenum">
              <a:rPr lang="tr-TR"/>
              <a:pPr>
                <a:defRPr/>
              </a:pPr>
              <a:t>‹#›</a:t>
            </a:fld>
            <a:endParaRPr lang="tr-TR"/>
          </a:p>
        </p:txBody>
      </p:sp>
    </p:spTree>
    <p:extLst>
      <p:ext uri="{BB962C8B-B14F-4D97-AF65-F5344CB8AC3E}">
        <p14:creationId xmlns:p14="http://schemas.microsoft.com/office/powerpoint/2010/main" val="27583180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30EA2669-1CA4-4457-A39B-05B6D0091EB9}" type="datetime1">
              <a:rPr lang="tr-TR"/>
              <a:pPr>
                <a:defRPr/>
              </a:pPr>
              <a:t>24.12.2018</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8A59C2F-FB32-4148-8774-2BB59012302E}" type="slidenum">
              <a:rPr lang="tr-TR"/>
              <a:pPr>
                <a:defRPr/>
              </a:pPr>
              <a:t>‹#›</a:t>
            </a:fld>
            <a:endParaRPr lang="tr-TR"/>
          </a:p>
        </p:txBody>
      </p:sp>
    </p:spTree>
    <p:extLst>
      <p:ext uri="{BB962C8B-B14F-4D97-AF65-F5344CB8AC3E}">
        <p14:creationId xmlns:p14="http://schemas.microsoft.com/office/powerpoint/2010/main" val="34737888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FAD8C3F-73E3-4A52-86B8-6BEB6E1F1A45}" type="datetime1">
              <a:rPr lang="tr-TR"/>
              <a:pPr>
                <a:defRPr/>
              </a:pPr>
              <a:t>24.12.2018</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C67CEC0-DE57-4934-89EF-E6E48424F483}" type="slidenum">
              <a:rPr lang="tr-TR"/>
              <a:pPr>
                <a:defRPr/>
              </a:pPr>
              <a:t>‹#›</a:t>
            </a:fld>
            <a:endParaRPr lang="tr-TR"/>
          </a:p>
        </p:txBody>
      </p:sp>
    </p:spTree>
    <p:extLst>
      <p:ext uri="{BB962C8B-B14F-4D97-AF65-F5344CB8AC3E}">
        <p14:creationId xmlns:p14="http://schemas.microsoft.com/office/powerpoint/2010/main" val="15693776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A688365-4475-4B07-B9C7-C06FFFBAC651}" type="datetime1">
              <a:rPr lang="tr-TR"/>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28326FA-260D-48AD-854A-04E3C0055DA5}" type="slidenum">
              <a:rPr lang="tr-TR"/>
              <a:pPr>
                <a:defRPr/>
              </a:pPr>
              <a:t>‹#›</a:t>
            </a:fld>
            <a:endParaRPr lang="tr-TR"/>
          </a:p>
        </p:txBody>
      </p:sp>
    </p:spTree>
    <p:extLst>
      <p:ext uri="{BB962C8B-B14F-4D97-AF65-F5344CB8AC3E}">
        <p14:creationId xmlns:p14="http://schemas.microsoft.com/office/powerpoint/2010/main" val="27937342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C9975AE-E2CB-4EA9-BF49-55C4A38AC260}"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9E2EBD2D-6D4B-4881-B118-FAF62D2A1B6B}" type="slidenum">
              <a:rPr lang="tr-TR"/>
              <a:pPr>
                <a:defRPr/>
              </a:pPr>
              <a:t>‹#›</a:t>
            </a:fld>
            <a:endParaRPr lang="tr-T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E61FC9-5FAF-4643-80B6-90055909DAE5}" type="datetime1">
              <a:rPr lang="tr-TR"/>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017BA2A-FB05-4C05-B32A-E4EE39E2A8C2}" type="slidenum">
              <a:rPr lang="tr-TR"/>
              <a:pPr>
                <a:defRPr/>
              </a:pPr>
              <a:t>‹#›</a:t>
            </a:fld>
            <a:endParaRPr lang="tr-TR"/>
          </a:p>
        </p:txBody>
      </p:sp>
    </p:spTree>
    <p:extLst>
      <p:ext uri="{BB962C8B-B14F-4D97-AF65-F5344CB8AC3E}">
        <p14:creationId xmlns:p14="http://schemas.microsoft.com/office/powerpoint/2010/main" val="36295747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0DA67A37-A97D-424A-8950-370118F396B7}"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4F141D5-CE6F-4610-87BC-ECD31F8825D5}" type="slidenum">
              <a:rPr lang="tr-TR"/>
              <a:pPr>
                <a:defRPr/>
              </a:pPr>
              <a:t>‹#›</a:t>
            </a:fld>
            <a:endParaRPr lang="tr-TR"/>
          </a:p>
        </p:txBody>
      </p:sp>
    </p:spTree>
    <p:extLst>
      <p:ext uri="{BB962C8B-B14F-4D97-AF65-F5344CB8AC3E}">
        <p14:creationId xmlns:p14="http://schemas.microsoft.com/office/powerpoint/2010/main" val="8122269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486FD68D-B5E3-4A0E-B2A2-731020E058BF}"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E12275-C0D7-444D-A55E-DC76FE4E853C}" type="slidenum">
              <a:rPr lang="tr-TR"/>
              <a:pPr>
                <a:defRPr/>
              </a:pPr>
              <a:t>‹#›</a:t>
            </a:fld>
            <a:endParaRPr lang="tr-TR"/>
          </a:p>
        </p:txBody>
      </p:sp>
    </p:spTree>
    <p:extLst>
      <p:ext uri="{BB962C8B-B14F-4D97-AF65-F5344CB8AC3E}">
        <p14:creationId xmlns:p14="http://schemas.microsoft.com/office/powerpoint/2010/main" val="229405219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63C7494E-A547-4D31-A690-294940940E51}" type="datetime1">
              <a:rPr lang="tr-TR" smtClean="0"/>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CC2E153-5F7D-4052-931D-F3AF9EEA2AA2}" type="slidenum">
              <a:rPr lang="tr-TR"/>
              <a:pPr>
                <a:defRPr/>
              </a:pPr>
              <a:t>‹#›</a:t>
            </a:fld>
            <a:endParaRPr lang="tr-TR"/>
          </a:p>
        </p:txBody>
      </p:sp>
    </p:spTree>
    <p:extLst>
      <p:ext uri="{BB962C8B-B14F-4D97-AF65-F5344CB8AC3E}">
        <p14:creationId xmlns:p14="http://schemas.microsoft.com/office/powerpoint/2010/main" val="14748343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0C85A70B-1044-416C-91BB-E2E1923AA115}" type="datetime1">
              <a:rPr lang="tr-TR" smtClean="0"/>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70EB241-770D-47C3-8C25-D962C2CCF7FE}" type="slidenum">
              <a:rPr lang="tr-TR"/>
              <a:pPr>
                <a:defRPr/>
              </a:pPr>
              <a:t>‹#›</a:t>
            </a:fld>
            <a:endParaRPr lang="tr-TR"/>
          </a:p>
        </p:txBody>
      </p:sp>
    </p:spTree>
    <p:extLst>
      <p:ext uri="{BB962C8B-B14F-4D97-AF65-F5344CB8AC3E}">
        <p14:creationId xmlns:p14="http://schemas.microsoft.com/office/powerpoint/2010/main" val="6614291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E43BD1E-1996-465C-B922-83C3040AC232}" type="datetime1">
              <a:rPr lang="tr-TR" smtClean="0"/>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DA4F305-1314-4796-87D0-CEB557DF7312}" type="slidenum">
              <a:rPr lang="tr-TR"/>
              <a:pPr>
                <a:defRPr/>
              </a:pPr>
              <a:t>‹#›</a:t>
            </a:fld>
            <a:endParaRPr lang="tr-TR"/>
          </a:p>
        </p:txBody>
      </p:sp>
    </p:spTree>
    <p:extLst>
      <p:ext uri="{BB962C8B-B14F-4D97-AF65-F5344CB8AC3E}">
        <p14:creationId xmlns:p14="http://schemas.microsoft.com/office/powerpoint/2010/main" val="39278946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A847B574-1393-41FE-8CA6-59922A8815F9}" type="datetime1">
              <a:rPr lang="tr-TR" smtClean="0"/>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A25D779-FE2F-4C6A-B5FE-59F510B896D3}" type="slidenum">
              <a:rPr lang="tr-TR"/>
              <a:pPr>
                <a:defRPr/>
              </a:pPr>
              <a:t>‹#›</a:t>
            </a:fld>
            <a:endParaRPr lang="tr-TR"/>
          </a:p>
        </p:txBody>
      </p:sp>
    </p:spTree>
    <p:extLst>
      <p:ext uri="{BB962C8B-B14F-4D97-AF65-F5344CB8AC3E}">
        <p14:creationId xmlns:p14="http://schemas.microsoft.com/office/powerpoint/2010/main" val="98794688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BF6D3A48-31C6-4E12-BFEA-D7CC6D221EF2}" type="datetime1">
              <a:rPr lang="tr-TR" smtClean="0"/>
              <a:pPr>
                <a:defRPr/>
              </a:pPr>
              <a:t>24.12.2018</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AC7A0BF7-17D2-4EE4-98E5-7AA02FD436DF}" type="slidenum">
              <a:rPr lang="tr-TR"/>
              <a:pPr>
                <a:defRPr/>
              </a:pPr>
              <a:t>‹#›</a:t>
            </a:fld>
            <a:endParaRPr lang="tr-TR"/>
          </a:p>
        </p:txBody>
      </p:sp>
    </p:spTree>
    <p:extLst>
      <p:ext uri="{BB962C8B-B14F-4D97-AF65-F5344CB8AC3E}">
        <p14:creationId xmlns:p14="http://schemas.microsoft.com/office/powerpoint/2010/main" val="26920504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ADCBFB70-9079-4476-BCC8-1D6F02BA36F8}" type="datetime1">
              <a:rPr lang="tr-TR" smtClean="0"/>
              <a:pPr>
                <a:defRPr/>
              </a:pPr>
              <a:t>24.12.2018</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2C2676FA-BBC8-43E7-A5E3-B4B5847ECC24}" type="slidenum">
              <a:rPr lang="tr-TR"/>
              <a:pPr>
                <a:defRPr/>
              </a:pPr>
              <a:t>‹#›</a:t>
            </a:fld>
            <a:endParaRPr lang="tr-TR"/>
          </a:p>
        </p:txBody>
      </p:sp>
    </p:spTree>
    <p:extLst>
      <p:ext uri="{BB962C8B-B14F-4D97-AF65-F5344CB8AC3E}">
        <p14:creationId xmlns:p14="http://schemas.microsoft.com/office/powerpoint/2010/main" val="321895890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B79AF53D-E351-4F2F-9D8D-AC7591DF4F9F}" type="datetime1">
              <a:rPr lang="tr-TR" smtClean="0"/>
              <a:pPr>
                <a:defRPr/>
              </a:pPr>
              <a:t>24.12.2018</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C76A5901-4DB4-4810-9E34-0318B5121D7A}" type="slidenum">
              <a:rPr lang="tr-TR"/>
              <a:pPr>
                <a:defRPr/>
              </a:pPr>
              <a:t>‹#›</a:t>
            </a:fld>
            <a:endParaRPr lang="tr-TR"/>
          </a:p>
        </p:txBody>
      </p:sp>
    </p:spTree>
    <p:extLst>
      <p:ext uri="{BB962C8B-B14F-4D97-AF65-F5344CB8AC3E}">
        <p14:creationId xmlns:p14="http://schemas.microsoft.com/office/powerpoint/2010/main" val="14751025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7556F77-F2AC-4692-B903-848960AE5E58}"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F6CE80E2-2F80-4F8E-B49C-2404BCD2AE02}" type="slidenum">
              <a:rPr lang="tr-TR"/>
              <a:pPr>
                <a:defRPr/>
              </a:pPr>
              <a:t>‹#›</a:t>
            </a:fld>
            <a:endParaRPr lang="tr-T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92358D33-70E8-4E6F-812B-1A0ACCAAD629}" type="datetime1">
              <a:rPr lang="tr-TR" smtClean="0"/>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E36472F4-F9F7-4CD1-9EDD-23B9E3B1F97B}" type="slidenum">
              <a:rPr lang="tr-TR"/>
              <a:pPr>
                <a:defRPr/>
              </a:pPr>
              <a:t>‹#›</a:t>
            </a:fld>
            <a:endParaRPr lang="tr-TR"/>
          </a:p>
        </p:txBody>
      </p:sp>
    </p:spTree>
    <p:extLst>
      <p:ext uri="{BB962C8B-B14F-4D97-AF65-F5344CB8AC3E}">
        <p14:creationId xmlns:p14="http://schemas.microsoft.com/office/powerpoint/2010/main" val="127657179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0ED0A3D2-6C6D-44E8-B932-C47D1F346B16}" type="datetime1">
              <a:rPr lang="tr-TR" smtClean="0"/>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59284E80-4EB1-42A3-8D24-E7EC817EF5AC}" type="slidenum">
              <a:rPr lang="tr-TR"/>
              <a:pPr>
                <a:defRPr/>
              </a:pPr>
              <a:t>‹#›</a:t>
            </a:fld>
            <a:endParaRPr lang="tr-TR"/>
          </a:p>
        </p:txBody>
      </p:sp>
    </p:spTree>
    <p:extLst>
      <p:ext uri="{BB962C8B-B14F-4D97-AF65-F5344CB8AC3E}">
        <p14:creationId xmlns:p14="http://schemas.microsoft.com/office/powerpoint/2010/main" val="281800723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11F0872-1730-4371-A6B1-DBBA23843792}" type="datetime1">
              <a:rPr lang="tr-TR" smtClean="0"/>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43150FD-132C-4AA2-93C8-26E0B85B7238}" type="slidenum">
              <a:rPr lang="tr-TR"/>
              <a:pPr>
                <a:defRPr/>
              </a:pPr>
              <a:t>‹#›</a:t>
            </a:fld>
            <a:endParaRPr lang="tr-TR"/>
          </a:p>
        </p:txBody>
      </p:sp>
    </p:spTree>
    <p:extLst>
      <p:ext uri="{BB962C8B-B14F-4D97-AF65-F5344CB8AC3E}">
        <p14:creationId xmlns:p14="http://schemas.microsoft.com/office/powerpoint/2010/main" val="128402048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C2E4C7E6-EDDF-42C5-997B-A38BA7460193}" type="datetime1">
              <a:rPr lang="tr-TR" smtClean="0"/>
              <a:pPr>
                <a:defRPr/>
              </a:pPr>
              <a:t>24.12.2018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11EF98A-42A9-4040-9B01-76FEB9FDB1D2}" type="slidenum">
              <a:rPr lang="tr-TR"/>
              <a:pPr>
                <a:defRPr/>
              </a:pPr>
              <a:t>‹#›</a:t>
            </a:fld>
            <a:endParaRPr lang="tr-TR"/>
          </a:p>
        </p:txBody>
      </p:sp>
    </p:spTree>
    <p:extLst>
      <p:ext uri="{BB962C8B-B14F-4D97-AF65-F5344CB8AC3E}">
        <p14:creationId xmlns:p14="http://schemas.microsoft.com/office/powerpoint/2010/main" val="294572084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smtClean="0">
                <a:latin typeface="Arial" charset="0"/>
              </a:defRPr>
            </a:lvl1pPr>
          </a:lstStyle>
          <a:p>
            <a:pPr>
              <a:defRPr/>
            </a:pPr>
            <a:fld id="{7E39A62F-A3FF-084C-8BA9-ADC9B62D2692}"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a:defRPr smtClean="0">
                <a:latin typeface="Arial" charset="0"/>
              </a:defRPr>
            </a:lvl1pPr>
          </a:lstStyle>
          <a:p>
            <a:pPr>
              <a:defRPr/>
            </a:pPr>
            <a:fld id="{A9660BDC-C24E-2C41-83D8-813BB108CDFC}" type="slidenum">
              <a:rPr lang="tr-TR"/>
              <a:pPr>
                <a:defRPr/>
              </a:pPr>
              <a:t>‹#›</a:t>
            </a:fld>
            <a:endParaRPr lang="tr-TR"/>
          </a:p>
        </p:txBody>
      </p:sp>
    </p:spTree>
    <p:extLst>
      <p:ext uri="{BB962C8B-B14F-4D97-AF65-F5344CB8AC3E}">
        <p14:creationId xmlns:p14="http://schemas.microsoft.com/office/powerpoint/2010/main" val="633708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smtClean="0">
                <a:latin typeface="Arial" charset="0"/>
              </a:defRPr>
            </a:lvl1pPr>
          </a:lstStyle>
          <a:p>
            <a:pPr>
              <a:defRPr/>
            </a:pPr>
            <a:fld id="{72A7EF91-180C-294F-9D32-C4940D97392A}"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a:defRPr smtClean="0">
                <a:latin typeface="Arial" charset="0"/>
              </a:defRPr>
            </a:lvl1pPr>
          </a:lstStyle>
          <a:p>
            <a:pPr>
              <a:defRPr/>
            </a:pPr>
            <a:fld id="{BA4C5DCD-79D6-044B-A560-007E6DD2022D}" type="slidenum">
              <a:rPr lang="tr-TR"/>
              <a:pPr>
                <a:defRPr/>
              </a:pPr>
              <a:t>‹#›</a:t>
            </a:fld>
            <a:endParaRPr lang="tr-TR"/>
          </a:p>
        </p:txBody>
      </p:sp>
    </p:spTree>
    <p:extLst>
      <p:ext uri="{BB962C8B-B14F-4D97-AF65-F5344CB8AC3E}">
        <p14:creationId xmlns:p14="http://schemas.microsoft.com/office/powerpoint/2010/main" val="3576201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smtClean="0">
                <a:latin typeface="Arial" charset="0"/>
              </a:defRPr>
            </a:lvl1pPr>
          </a:lstStyle>
          <a:p>
            <a:pPr>
              <a:defRPr/>
            </a:pPr>
            <a:fld id="{8CECFD88-89E0-034A-8DF8-C0848244FF06}"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a:defRPr smtClean="0">
                <a:latin typeface="Arial" charset="0"/>
              </a:defRPr>
            </a:lvl1pPr>
          </a:lstStyle>
          <a:p>
            <a:pPr>
              <a:defRPr/>
            </a:pPr>
            <a:fld id="{DA1F1F2A-F81A-104C-9D7D-9ACB80E9FE78}" type="slidenum">
              <a:rPr lang="tr-TR"/>
              <a:pPr>
                <a:defRPr/>
              </a:pPr>
              <a:t>‹#›</a:t>
            </a:fld>
            <a:endParaRPr lang="tr-TR"/>
          </a:p>
        </p:txBody>
      </p:sp>
    </p:spTree>
    <p:extLst>
      <p:ext uri="{BB962C8B-B14F-4D97-AF65-F5344CB8AC3E}">
        <p14:creationId xmlns:p14="http://schemas.microsoft.com/office/powerpoint/2010/main" val="347254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smtClean="0">
                <a:latin typeface="Arial" charset="0"/>
              </a:defRPr>
            </a:lvl1pPr>
          </a:lstStyle>
          <a:p>
            <a:pPr>
              <a:defRPr/>
            </a:pPr>
            <a:fld id="{A225BA3F-6A1E-DD48-A44A-963DEE9E9255}" type="datetime1">
              <a:rPr lang="tr-TR"/>
              <a:pPr>
                <a:defRPr/>
              </a:pPr>
              <a:t>24.12.2018</a:t>
            </a:fld>
            <a:endParaRPr lang="tr-TR"/>
          </a:p>
        </p:txBody>
      </p:sp>
      <p:sp>
        <p:nvSpPr>
          <p:cNvPr id="6" name="Altbilgi Yer Tutucusu 5"/>
          <p:cNvSpPr>
            <a:spLocks noGrp="1"/>
          </p:cNvSpPr>
          <p:nvPr>
            <p:ph type="ftr" sz="quarter" idx="11"/>
          </p:nvPr>
        </p:nvSpPr>
        <p:spPr/>
        <p:txBody>
          <a:bodyPr/>
          <a:lstStyle>
            <a:lvl1pPr>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a:defRPr smtClean="0">
                <a:latin typeface="Arial" charset="0"/>
              </a:defRPr>
            </a:lvl1pPr>
          </a:lstStyle>
          <a:p>
            <a:pPr>
              <a:defRPr/>
            </a:pPr>
            <a:fld id="{E7B57C73-00C0-954E-B07A-07111DB02337}" type="slidenum">
              <a:rPr lang="tr-TR"/>
              <a:pPr>
                <a:defRPr/>
              </a:pPr>
              <a:t>‹#›</a:t>
            </a:fld>
            <a:endParaRPr lang="tr-TR"/>
          </a:p>
        </p:txBody>
      </p:sp>
    </p:spTree>
    <p:extLst>
      <p:ext uri="{BB962C8B-B14F-4D97-AF65-F5344CB8AC3E}">
        <p14:creationId xmlns:p14="http://schemas.microsoft.com/office/powerpoint/2010/main" val="3033942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smtClean="0">
                <a:latin typeface="Arial" charset="0"/>
              </a:defRPr>
            </a:lvl1pPr>
          </a:lstStyle>
          <a:p>
            <a:pPr>
              <a:defRPr/>
            </a:pPr>
            <a:fld id="{B1186E32-7A91-3645-8A89-98F6EC41C1FC}" type="datetime1">
              <a:rPr lang="tr-TR"/>
              <a:pPr>
                <a:defRPr/>
              </a:pPr>
              <a:t>24.12.2018</a:t>
            </a:fld>
            <a:endParaRPr lang="tr-TR"/>
          </a:p>
        </p:txBody>
      </p:sp>
      <p:sp>
        <p:nvSpPr>
          <p:cNvPr id="8" name="Altbilgi Yer Tutucusu 7"/>
          <p:cNvSpPr>
            <a:spLocks noGrp="1"/>
          </p:cNvSpPr>
          <p:nvPr>
            <p:ph type="ftr" sz="quarter" idx="11"/>
          </p:nvPr>
        </p:nvSpPr>
        <p:spPr/>
        <p:txBody>
          <a:bodyPr/>
          <a:lstStyle>
            <a:lvl1pPr>
              <a:defRPr>
                <a:latin typeface="Arial" charset="0"/>
              </a:defRPr>
            </a:lvl1pPr>
          </a:lstStyle>
          <a:p>
            <a:pPr>
              <a:defRPr/>
            </a:pPr>
            <a:endParaRPr lang="tr-TR"/>
          </a:p>
        </p:txBody>
      </p:sp>
      <p:sp>
        <p:nvSpPr>
          <p:cNvPr id="9" name="Slayt Numarası Yer Tutucusu 8"/>
          <p:cNvSpPr>
            <a:spLocks noGrp="1"/>
          </p:cNvSpPr>
          <p:nvPr>
            <p:ph type="sldNum" sz="quarter" idx="12"/>
          </p:nvPr>
        </p:nvSpPr>
        <p:spPr/>
        <p:txBody>
          <a:bodyPr/>
          <a:lstStyle>
            <a:lvl1pPr>
              <a:defRPr smtClean="0">
                <a:latin typeface="Arial" charset="0"/>
              </a:defRPr>
            </a:lvl1pPr>
          </a:lstStyle>
          <a:p>
            <a:pPr>
              <a:defRPr/>
            </a:pPr>
            <a:fld id="{25BD637B-00F1-1144-9441-95D72415DBC2}" type="slidenum">
              <a:rPr lang="tr-TR"/>
              <a:pPr>
                <a:defRPr/>
              </a:pPr>
              <a:t>‹#›</a:t>
            </a:fld>
            <a:endParaRPr lang="tr-TR"/>
          </a:p>
        </p:txBody>
      </p:sp>
    </p:spTree>
    <p:extLst>
      <p:ext uri="{BB962C8B-B14F-4D97-AF65-F5344CB8AC3E}">
        <p14:creationId xmlns:p14="http://schemas.microsoft.com/office/powerpoint/2010/main" val="812349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smtClean="0">
                <a:latin typeface="Arial" charset="0"/>
              </a:defRPr>
            </a:lvl1pPr>
          </a:lstStyle>
          <a:p>
            <a:pPr>
              <a:defRPr/>
            </a:pPr>
            <a:fld id="{D97D5F52-0BA3-C847-A7A2-BCE80AA76B8F}" type="datetime1">
              <a:rPr lang="tr-TR"/>
              <a:pPr>
                <a:defRPr/>
              </a:pPr>
              <a:t>24.12.2018</a:t>
            </a:fld>
            <a:endParaRPr lang="tr-TR"/>
          </a:p>
        </p:txBody>
      </p:sp>
      <p:sp>
        <p:nvSpPr>
          <p:cNvPr id="4" name="Altbilgi Yer Tutucusu 3"/>
          <p:cNvSpPr>
            <a:spLocks noGrp="1"/>
          </p:cNvSpPr>
          <p:nvPr>
            <p:ph type="ftr" sz="quarter" idx="11"/>
          </p:nvPr>
        </p:nvSpPr>
        <p:spPr/>
        <p:txBody>
          <a:bodyPr/>
          <a:lstStyle>
            <a:lvl1pPr>
              <a:defRPr>
                <a:latin typeface="Arial" charset="0"/>
              </a:defRPr>
            </a:lvl1pPr>
          </a:lstStyle>
          <a:p>
            <a:pPr>
              <a:defRPr/>
            </a:pPr>
            <a:endParaRPr lang="tr-TR"/>
          </a:p>
        </p:txBody>
      </p:sp>
      <p:sp>
        <p:nvSpPr>
          <p:cNvPr id="5" name="Slayt Numarası Yer Tutucusu 4"/>
          <p:cNvSpPr>
            <a:spLocks noGrp="1"/>
          </p:cNvSpPr>
          <p:nvPr>
            <p:ph type="sldNum" sz="quarter" idx="12"/>
          </p:nvPr>
        </p:nvSpPr>
        <p:spPr/>
        <p:txBody>
          <a:bodyPr/>
          <a:lstStyle>
            <a:lvl1pPr>
              <a:defRPr smtClean="0">
                <a:latin typeface="Arial" charset="0"/>
              </a:defRPr>
            </a:lvl1pPr>
          </a:lstStyle>
          <a:p>
            <a:pPr>
              <a:defRPr/>
            </a:pPr>
            <a:fld id="{C101E5A6-9281-F748-98FC-019FE3F2F7BF}" type="slidenum">
              <a:rPr lang="tr-TR"/>
              <a:pPr>
                <a:defRPr/>
              </a:pPr>
              <a:t>‹#›</a:t>
            </a:fld>
            <a:endParaRPr lang="tr-TR"/>
          </a:p>
        </p:txBody>
      </p:sp>
    </p:spTree>
    <p:extLst>
      <p:ext uri="{BB962C8B-B14F-4D97-AF65-F5344CB8AC3E}">
        <p14:creationId xmlns:p14="http://schemas.microsoft.com/office/powerpoint/2010/main" val="315758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C918A9FC-7938-4AAC-B1F4-F7C97A68679B}" type="datetime1">
              <a:rPr lang="tr-TR"/>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6550E3B-201D-40F5-B386-9CECA9C55E31}" type="slidenum">
              <a:rPr lang="tr-TR"/>
              <a:pPr>
                <a:defRPr/>
              </a:pPr>
              <a:t>‹#›</a:t>
            </a:fld>
            <a:endParaRPr lang="tr-T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smtClean="0">
                <a:latin typeface="Arial" charset="0"/>
              </a:defRPr>
            </a:lvl1pPr>
          </a:lstStyle>
          <a:p>
            <a:pPr>
              <a:defRPr/>
            </a:pPr>
            <a:fld id="{AFD6A888-BAB6-5047-84A2-C4659E059701}" type="datetime1">
              <a:rPr lang="tr-TR"/>
              <a:pPr>
                <a:defRPr/>
              </a:pPr>
              <a:t>24.12.2018</a:t>
            </a:fld>
            <a:endParaRPr lang="tr-TR"/>
          </a:p>
        </p:txBody>
      </p:sp>
      <p:sp>
        <p:nvSpPr>
          <p:cNvPr id="3" name="Altbilgi Yer Tutucusu 2"/>
          <p:cNvSpPr>
            <a:spLocks noGrp="1"/>
          </p:cNvSpPr>
          <p:nvPr>
            <p:ph type="ftr" sz="quarter" idx="11"/>
          </p:nvPr>
        </p:nvSpPr>
        <p:spPr/>
        <p:txBody>
          <a:bodyPr/>
          <a:lstStyle>
            <a:lvl1pPr>
              <a:defRPr>
                <a:latin typeface="Arial" charset="0"/>
              </a:defRPr>
            </a:lvl1pPr>
          </a:lstStyle>
          <a:p>
            <a:pPr>
              <a:defRPr/>
            </a:pPr>
            <a:endParaRPr lang="tr-TR"/>
          </a:p>
        </p:txBody>
      </p:sp>
      <p:sp>
        <p:nvSpPr>
          <p:cNvPr id="4" name="Slayt Numarası Yer Tutucusu 3"/>
          <p:cNvSpPr>
            <a:spLocks noGrp="1"/>
          </p:cNvSpPr>
          <p:nvPr>
            <p:ph type="sldNum" sz="quarter" idx="12"/>
          </p:nvPr>
        </p:nvSpPr>
        <p:spPr/>
        <p:txBody>
          <a:bodyPr/>
          <a:lstStyle>
            <a:lvl1pPr>
              <a:defRPr smtClean="0">
                <a:latin typeface="Arial" charset="0"/>
              </a:defRPr>
            </a:lvl1pPr>
          </a:lstStyle>
          <a:p>
            <a:pPr>
              <a:defRPr/>
            </a:pPr>
            <a:fld id="{FF6232AA-FD92-2640-9C14-3E296B61FF9F}" type="slidenum">
              <a:rPr lang="tr-TR"/>
              <a:pPr>
                <a:defRPr/>
              </a:pPr>
              <a:t>‹#›</a:t>
            </a:fld>
            <a:endParaRPr lang="tr-TR"/>
          </a:p>
        </p:txBody>
      </p:sp>
    </p:spTree>
    <p:extLst>
      <p:ext uri="{BB962C8B-B14F-4D97-AF65-F5344CB8AC3E}">
        <p14:creationId xmlns:p14="http://schemas.microsoft.com/office/powerpoint/2010/main" val="713683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smtClean="0">
                <a:latin typeface="Arial" charset="0"/>
              </a:defRPr>
            </a:lvl1pPr>
          </a:lstStyle>
          <a:p>
            <a:pPr>
              <a:defRPr/>
            </a:pPr>
            <a:fld id="{A08A75CC-0762-F14E-A83F-2F164B245736}" type="datetime1">
              <a:rPr lang="tr-TR"/>
              <a:pPr>
                <a:defRPr/>
              </a:pPr>
              <a:t>24.12.2018</a:t>
            </a:fld>
            <a:endParaRPr lang="tr-TR"/>
          </a:p>
        </p:txBody>
      </p:sp>
      <p:sp>
        <p:nvSpPr>
          <p:cNvPr id="6" name="Altbilgi Yer Tutucusu 5"/>
          <p:cNvSpPr>
            <a:spLocks noGrp="1"/>
          </p:cNvSpPr>
          <p:nvPr>
            <p:ph type="ftr" sz="quarter" idx="11"/>
          </p:nvPr>
        </p:nvSpPr>
        <p:spPr/>
        <p:txBody>
          <a:bodyPr/>
          <a:lstStyle>
            <a:lvl1pPr>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a:defRPr smtClean="0">
                <a:latin typeface="Arial" charset="0"/>
              </a:defRPr>
            </a:lvl1pPr>
          </a:lstStyle>
          <a:p>
            <a:pPr>
              <a:defRPr/>
            </a:pPr>
            <a:fld id="{55AD0289-9413-2743-900C-0653541E76A5}" type="slidenum">
              <a:rPr lang="tr-TR"/>
              <a:pPr>
                <a:defRPr/>
              </a:pPr>
              <a:t>‹#›</a:t>
            </a:fld>
            <a:endParaRPr lang="tr-TR"/>
          </a:p>
        </p:txBody>
      </p:sp>
    </p:spTree>
    <p:extLst>
      <p:ext uri="{BB962C8B-B14F-4D97-AF65-F5344CB8AC3E}">
        <p14:creationId xmlns:p14="http://schemas.microsoft.com/office/powerpoint/2010/main" val="3194286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smtClean="0">
                <a:latin typeface="Arial" charset="0"/>
              </a:defRPr>
            </a:lvl1pPr>
          </a:lstStyle>
          <a:p>
            <a:pPr>
              <a:defRPr/>
            </a:pPr>
            <a:fld id="{0DDE06D4-BDD2-7A47-BBA7-36EA6011219E}" type="datetime1">
              <a:rPr lang="tr-TR"/>
              <a:pPr>
                <a:defRPr/>
              </a:pPr>
              <a:t>24.12.2018</a:t>
            </a:fld>
            <a:endParaRPr lang="tr-TR"/>
          </a:p>
        </p:txBody>
      </p:sp>
      <p:sp>
        <p:nvSpPr>
          <p:cNvPr id="6" name="Altbilgi Yer Tutucusu 5"/>
          <p:cNvSpPr>
            <a:spLocks noGrp="1"/>
          </p:cNvSpPr>
          <p:nvPr>
            <p:ph type="ftr" sz="quarter" idx="11"/>
          </p:nvPr>
        </p:nvSpPr>
        <p:spPr/>
        <p:txBody>
          <a:bodyPr/>
          <a:lstStyle>
            <a:lvl1pPr>
              <a:defRPr>
                <a:latin typeface="Arial" charset="0"/>
              </a:defRPr>
            </a:lvl1pPr>
          </a:lstStyle>
          <a:p>
            <a:pPr>
              <a:defRPr/>
            </a:pPr>
            <a:endParaRPr lang="tr-TR"/>
          </a:p>
        </p:txBody>
      </p:sp>
      <p:sp>
        <p:nvSpPr>
          <p:cNvPr id="7" name="Slayt Numarası Yer Tutucusu 6"/>
          <p:cNvSpPr>
            <a:spLocks noGrp="1"/>
          </p:cNvSpPr>
          <p:nvPr>
            <p:ph type="sldNum" sz="quarter" idx="12"/>
          </p:nvPr>
        </p:nvSpPr>
        <p:spPr/>
        <p:txBody>
          <a:bodyPr/>
          <a:lstStyle>
            <a:lvl1pPr>
              <a:defRPr smtClean="0">
                <a:latin typeface="Arial" charset="0"/>
              </a:defRPr>
            </a:lvl1pPr>
          </a:lstStyle>
          <a:p>
            <a:pPr>
              <a:defRPr/>
            </a:pPr>
            <a:fld id="{E94C32E4-DFE0-8C4F-A233-9EB799153036}" type="slidenum">
              <a:rPr lang="tr-TR"/>
              <a:pPr>
                <a:defRPr/>
              </a:pPr>
              <a:t>‹#›</a:t>
            </a:fld>
            <a:endParaRPr lang="tr-TR"/>
          </a:p>
        </p:txBody>
      </p:sp>
    </p:spTree>
    <p:extLst>
      <p:ext uri="{BB962C8B-B14F-4D97-AF65-F5344CB8AC3E}">
        <p14:creationId xmlns:p14="http://schemas.microsoft.com/office/powerpoint/2010/main" val="2175055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smtClean="0">
                <a:latin typeface="Arial" charset="0"/>
              </a:defRPr>
            </a:lvl1pPr>
          </a:lstStyle>
          <a:p>
            <a:pPr>
              <a:defRPr/>
            </a:pPr>
            <a:fld id="{AC40DDBB-583B-444F-84FE-F41E3286F897}"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a:defRPr smtClean="0">
                <a:latin typeface="Arial" charset="0"/>
              </a:defRPr>
            </a:lvl1pPr>
          </a:lstStyle>
          <a:p>
            <a:pPr>
              <a:defRPr/>
            </a:pPr>
            <a:fld id="{E319FF90-028F-1644-8F74-6B6D92DF309C}" type="slidenum">
              <a:rPr lang="tr-TR"/>
              <a:pPr>
                <a:defRPr/>
              </a:pPr>
              <a:t>‹#›</a:t>
            </a:fld>
            <a:endParaRPr lang="tr-TR"/>
          </a:p>
        </p:txBody>
      </p:sp>
    </p:spTree>
    <p:extLst>
      <p:ext uri="{BB962C8B-B14F-4D97-AF65-F5344CB8AC3E}">
        <p14:creationId xmlns:p14="http://schemas.microsoft.com/office/powerpoint/2010/main" val="2346843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smtClean="0">
                <a:latin typeface="Arial" charset="0"/>
              </a:defRPr>
            </a:lvl1pPr>
          </a:lstStyle>
          <a:p>
            <a:pPr>
              <a:defRPr/>
            </a:pPr>
            <a:fld id="{8CAA9111-0AF3-E844-A237-8598DE0F11DE}" type="datetime1">
              <a:rPr lang="tr-TR"/>
              <a:pPr>
                <a:defRPr/>
              </a:pPr>
              <a:t>24.12.2018</a:t>
            </a:fld>
            <a:endParaRPr lang="tr-TR"/>
          </a:p>
        </p:txBody>
      </p:sp>
      <p:sp>
        <p:nvSpPr>
          <p:cNvPr id="5" name="Altbilgi Yer Tutucusu 4"/>
          <p:cNvSpPr>
            <a:spLocks noGrp="1"/>
          </p:cNvSpPr>
          <p:nvPr>
            <p:ph type="ftr" sz="quarter" idx="11"/>
          </p:nvPr>
        </p:nvSpPr>
        <p:spPr/>
        <p:txBody>
          <a:bodyPr/>
          <a:lstStyle>
            <a:lvl1pPr>
              <a:defRPr>
                <a:latin typeface="Arial" charset="0"/>
              </a:defRPr>
            </a:lvl1pPr>
          </a:lstStyle>
          <a:p>
            <a:pPr>
              <a:defRPr/>
            </a:pPr>
            <a:endParaRPr lang="tr-TR"/>
          </a:p>
        </p:txBody>
      </p:sp>
      <p:sp>
        <p:nvSpPr>
          <p:cNvPr id="6" name="Slayt Numarası Yer Tutucusu 5"/>
          <p:cNvSpPr>
            <a:spLocks noGrp="1"/>
          </p:cNvSpPr>
          <p:nvPr>
            <p:ph type="sldNum" sz="quarter" idx="12"/>
          </p:nvPr>
        </p:nvSpPr>
        <p:spPr/>
        <p:txBody>
          <a:bodyPr/>
          <a:lstStyle>
            <a:lvl1pPr>
              <a:defRPr smtClean="0">
                <a:latin typeface="Arial" charset="0"/>
              </a:defRPr>
            </a:lvl1pPr>
          </a:lstStyle>
          <a:p>
            <a:pPr>
              <a:defRPr/>
            </a:pPr>
            <a:fld id="{65B3E322-7BD5-AC40-88BA-8A73CB9E2DCF}" type="slidenum">
              <a:rPr lang="tr-TR"/>
              <a:pPr>
                <a:defRPr/>
              </a:pPr>
              <a:t>‹#›</a:t>
            </a:fld>
            <a:endParaRPr lang="tr-TR"/>
          </a:p>
        </p:txBody>
      </p:sp>
    </p:spTree>
    <p:extLst>
      <p:ext uri="{BB962C8B-B14F-4D97-AF65-F5344CB8AC3E}">
        <p14:creationId xmlns:p14="http://schemas.microsoft.com/office/powerpoint/2010/main" val="275809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79B23878-3076-4D30-8F51-5E6EDB02382E}" type="datetime1">
              <a:rPr lang="tr-TR"/>
              <a:pPr>
                <a:defRPr/>
              </a:pPr>
              <a:t>24.12.2018</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704F698-50D0-4F05-99D9-43773B101A4F}" type="slidenum">
              <a:rPr lang="tr-TR"/>
              <a:pPr>
                <a:defRPr/>
              </a:pPr>
              <a:t>‹#›</a:t>
            </a:fld>
            <a:endParaRPr lang="tr-T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30EA2669-1CA4-4457-A39B-05B6D0091EB9}" type="datetime1">
              <a:rPr lang="tr-TR"/>
              <a:pPr>
                <a:defRPr/>
              </a:pPr>
              <a:t>24.12.2018</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8A59C2F-FB32-4148-8774-2BB59012302E}" type="slidenum">
              <a:rPr lang="tr-TR"/>
              <a:pPr>
                <a:defRPr/>
              </a:pPr>
              <a:t>‹#›</a:t>
            </a:fld>
            <a:endParaRPr lang="tr-T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FAD8C3F-73E3-4A52-86B8-6BEB6E1F1A45}" type="datetime1">
              <a:rPr lang="tr-TR"/>
              <a:pPr>
                <a:defRPr/>
              </a:pPr>
              <a:t>24.12.2018</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DC67CEC0-DE57-4934-89EF-E6E48424F483}" type="slidenum">
              <a:rPr lang="tr-TR"/>
              <a:pPr>
                <a:defRPr/>
              </a:pPr>
              <a:t>‹#›</a:t>
            </a:fld>
            <a:endParaRPr lang="tr-T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A688365-4475-4B07-B9C7-C06FFFBAC651}" type="datetime1">
              <a:rPr lang="tr-TR"/>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28326FA-260D-48AD-854A-04E3C0055DA5}" type="slidenum">
              <a:rPr lang="tr-TR"/>
              <a:pPr>
                <a:defRPr/>
              </a:pPr>
              <a:t>‹#›</a:t>
            </a:fld>
            <a:endParaRPr lang="tr-T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E61FC9-5FAF-4643-80B6-90055909DAE5}" type="datetime1">
              <a:rPr lang="tr-TR"/>
              <a:pPr>
                <a:defRPr/>
              </a:pPr>
              <a:t>24.12.2018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017BA2A-FB05-4C05-B32A-E4EE39E2A8C2}" type="slidenum">
              <a:rPr lang="tr-TR"/>
              <a:pPr>
                <a:defRPr/>
              </a:pPr>
              <a:t>‹#›</a:t>
            </a:fld>
            <a:endParaRPr lang="tr-T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image" Target="../media/image1.jpeg"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image" Target="../media/image1.jpeg"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13" Type="http://schemas.openxmlformats.org/officeDocument/2006/relationships/image" Target="../media/image2.jpeg"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578D90B-7A53-4318-8A78-D75254DB02AD}" type="datetime1">
              <a:rPr lang="tr-TR"/>
              <a:pPr>
                <a:defRPr/>
              </a:pPr>
              <a:t>24.12.2018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C4870F-057B-439C-9A71-4F4714FB2BFD}" type="slidenum">
              <a:rPr lang="tr-TR"/>
              <a:pPr>
                <a:defRPr/>
              </a:pPr>
              <a:t>‹#›</a:t>
            </a:fld>
            <a:endParaRPr lang="tr-TR"/>
          </a:p>
        </p:txBody>
      </p:sp>
      <p:sp>
        <p:nvSpPr>
          <p:cNvPr id="3" name="Metin kutusu 2"/>
          <p:cNvSpPr txBox="1"/>
          <p:nvPr userDrawn="1"/>
        </p:nvSpPr>
        <p:spPr>
          <a:xfrm>
            <a:off x="611188" y="115888"/>
            <a:ext cx="1584325" cy="693737"/>
          </a:xfrm>
          <a:prstGeom prst="rect">
            <a:avLst/>
          </a:prstGeom>
          <a:noFill/>
        </p:spPr>
        <p:txBody>
          <a:bodyPr>
            <a:spAutoFit/>
          </a:bodyPr>
          <a:lstStyle/>
          <a:p>
            <a:pPr algn="ctr" fontAlgn="auto">
              <a:spcBef>
                <a:spcPts val="0"/>
              </a:spcBef>
              <a:spcAft>
                <a:spcPts val="0"/>
              </a:spcAft>
              <a:defRPr/>
            </a:pPr>
            <a:endParaRPr lang="tr-TR" sz="1300"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tr-TR" sz="1300" b="1" dirty="0">
                <a:effectLst>
                  <a:outerShdw blurRad="38100" dist="38100" dir="2700000" algn="tl">
                    <a:srgbClr val="000000">
                      <a:alpha val="43137"/>
                    </a:srgbClr>
                  </a:outerShdw>
                </a:effectLst>
                <a:latin typeface="+mn-lt"/>
                <a:cs typeface="+mn-cs"/>
              </a:rPr>
              <a:t>Kadının Statüsü Genel Müdürlüğü</a:t>
            </a: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fade/>
  </p:transition>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578D90B-7A53-4318-8A78-D75254DB02AD}" type="datetime1">
              <a:rPr lang="tr-TR"/>
              <a:pPr>
                <a:defRPr/>
              </a:pPr>
              <a:t>24.12.2018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C4870F-057B-439C-9A71-4F4714FB2BFD}" type="slidenum">
              <a:rPr lang="tr-TR"/>
              <a:pPr>
                <a:defRPr/>
              </a:pPr>
              <a:t>‹#›</a:t>
            </a:fld>
            <a:endParaRPr lang="tr-TR"/>
          </a:p>
        </p:txBody>
      </p:sp>
      <p:sp>
        <p:nvSpPr>
          <p:cNvPr id="3" name="Metin kutusu 2"/>
          <p:cNvSpPr txBox="1"/>
          <p:nvPr userDrawn="1"/>
        </p:nvSpPr>
        <p:spPr>
          <a:xfrm>
            <a:off x="611188" y="115888"/>
            <a:ext cx="1584325" cy="693737"/>
          </a:xfrm>
          <a:prstGeom prst="rect">
            <a:avLst/>
          </a:prstGeom>
          <a:noFill/>
        </p:spPr>
        <p:txBody>
          <a:bodyPr>
            <a:spAutoFit/>
          </a:bodyPr>
          <a:lstStyle/>
          <a:p>
            <a:pPr algn="ctr" fontAlgn="auto">
              <a:spcBef>
                <a:spcPts val="0"/>
              </a:spcBef>
              <a:spcAft>
                <a:spcPts val="0"/>
              </a:spcAft>
              <a:defRPr/>
            </a:pPr>
            <a:endParaRPr lang="tr-TR" sz="1300" b="1" dirty="0">
              <a:solidFill>
                <a:prstClr val="black"/>
              </a:solidFill>
              <a:effectLst>
                <a:outerShdw blurRad="38100" dist="38100" dir="2700000" algn="tl">
                  <a:srgbClr val="000000">
                    <a:alpha val="43137"/>
                  </a:srgbClr>
                </a:outerShdw>
              </a:effectLst>
              <a:latin typeface="Calibri"/>
            </a:endParaRPr>
          </a:p>
          <a:p>
            <a:pPr algn="ctr" fontAlgn="auto">
              <a:spcBef>
                <a:spcPts val="0"/>
              </a:spcBef>
              <a:spcAft>
                <a:spcPts val="0"/>
              </a:spcAft>
              <a:defRPr/>
            </a:pPr>
            <a:r>
              <a:rPr lang="tr-TR" sz="1300" b="1" dirty="0">
                <a:solidFill>
                  <a:prstClr val="black"/>
                </a:solidFill>
                <a:effectLst>
                  <a:outerShdw blurRad="38100" dist="38100" dir="2700000" algn="tl">
                    <a:srgbClr val="000000">
                      <a:alpha val="43137"/>
                    </a:srgbClr>
                  </a:outerShdw>
                </a:effectLst>
                <a:latin typeface="Calibri"/>
              </a:rPr>
              <a:t>Kadının Statüsü Genel Müdürlüğü</a:t>
            </a:r>
          </a:p>
        </p:txBody>
      </p:sp>
    </p:spTree>
    <p:extLst>
      <p:ext uri="{BB962C8B-B14F-4D97-AF65-F5344CB8AC3E}">
        <p14:creationId xmlns:p14="http://schemas.microsoft.com/office/powerpoint/2010/main" val="4156303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720" y="-27384"/>
            <a:ext cx="67070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dirty="0"/>
              <a:t>Asıl metin stillerini düzenlemek için tıklatın</a:t>
            </a:r>
          </a:p>
          <a:p>
            <a:pPr lvl="1"/>
            <a:r>
              <a:rPr lang="tr-TR" altLang="tr-TR" dirty="0"/>
              <a:t>İkinci düzey</a:t>
            </a:r>
          </a:p>
          <a:p>
            <a:pPr lvl="2"/>
            <a:r>
              <a:rPr lang="tr-TR" altLang="tr-TR" dirty="0"/>
              <a:t>Üçüncü düzey</a:t>
            </a:r>
          </a:p>
          <a:p>
            <a:pPr lvl="3"/>
            <a:r>
              <a:rPr lang="tr-TR" altLang="tr-TR" dirty="0"/>
              <a:t>Dördüncü düzey</a:t>
            </a:r>
          </a:p>
          <a:p>
            <a:pPr lvl="4"/>
            <a:r>
              <a:rPr lang="tr-TR" altLang="tr-TR" dirty="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1FDBC15-F0E7-4EFC-B70B-B53614132C16}" type="datetime1">
              <a:rPr lang="tr-TR" smtClean="0"/>
              <a:pPr>
                <a:defRPr/>
              </a:pPr>
              <a:t>24.12.2018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C69CB6D-A257-4BBA-A2FC-5EC7117CDD2C}" type="slidenum">
              <a:rPr lang="tr-TR"/>
              <a:pPr>
                <a:defRPr/>
              </a:pPr>
              <a:t>‹#›</a:t>
            </a:fld>
            <a:endParaRPr lang="tr-TR"/>
          </a:p>
        </p:txBody>
      </p:sp>
      <p:sp>
        <p:nvSpPr>
          <p:cNvPr id="3" name="Metin kutusu 2"/>
          <p:cNvSpPr txBox="1"/>
          <p:nvPr userDrawn="1"/>
        </p:nvSpPr>
        <p:spPr>
          <a:xfrm>
            <a:off x="611560" y="116632"/>
            <a:ext cx="1584176" cy="692497"/>
          </a:xfrm>
          <a:prstGeom prst="rect">
            <a:avLst/>
          </a:prstGeom>
          <a:noFill/>
        </p:spPr>
        <p:txBody>
          <a:bodyPr wrap="square" rtlCol="0">
            <a:spAutoFit/>
          </a:bodyPr>
          <a:lstStyle/>
          <a:p>
            <a:pPr algn="ctr" fontAlgn="auto">
              <a:spcBef>
                <a:spcPts val="0"/>
              </a:spcBef>
              <a:spcAft>
                <a:spcPts val="0"/>
              </a:spcAft>
            </a:pPr>
            <a:endParaRPr lang="tr-TR" sz="1300" b="1" dirty="0">
              <a:solidFill>
                <a:prstClr val="black"/>
              </a:solidFill>
              <a:effectLst>
                <a:outerShdw blurRad="38100" dist="38100" dir="2700000" algn="tl">
                  <a:srgbClr val="000000">
                    <a:alpha val="43137"/>
                  </a:srgbClr>
                </a:outerShdw>
              </a:effectLst>
              <a:latin typeface="Calibri"/>
              <a:cs typeface="+mn-cs"/>
            </a:endParaRPr>
          </a:p>
          <a:p>
            <a:pPr algn="ctr" fontAlgn="auto">
              <a:spcBef>
                <a:spcPts val="0"/>
              </a:spcBef>
              <a:spcAft>
                <a:spcPts val="0"/>
              </a:spcAft>
            </a:pPr>
            <a:r>
              <a:rPr lang="tr-TR" sz="1300" b="1" dirty="0">
                <a:solidFill>
                  <a:prstClr val="black"/>
                </a:solidFill>
                <a:effectLst>
                  <a:outerShdw blurRad="38100" dist="38100" dir="2700000" algn="tl">
                    <a:srgbClr val="000000">
                      <a:alpha val="43137"/>
                    </a:srgbClr>
                  </a:outerShdw>
                </a:effectLst>
                <a:latin typeface="Calibri"/>
                <a:cs typeface="+mn-cs"/>
              </a:rPr>
              <a:t>Kadının Statüsü Genel Müdürlüğü</a:t>
            </a:r>
          </a:p>
        </p:txBody>
      </p:sp>
    </p:spTree>
    <p:extLst>
      <p:ext uri="{BB962C8B-B14F-4D97-AF65-F5344CB8AC3E}">
        <p14:creationId xmlns:p14="http://schemas.microsoft.com/office/powerpoint/2010/main" val="2277563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Arial" charset="0"/>
              </a:defRPr>
            </a:lvl1pPr>
          </a:lstStyle>
          <a:p>
            <a:pPr>
              <a:defRPr/>
            </a:pPr>
            <a:fld id="{57222BD2-A604-2A42-A057-838312EC6E5D}" type="datetime1">
              <a:rPr lang="tr-TR">
                <a:ea typeface="ＭＳ Ｐゴシック" charset="0"/>
              </a:rPr>
              <a:pPr>
                <a:defRPr/>
              </a:pPr>
              <a:t>24.12.2018</a:t>
            </a:fld>
            <a:endParaRPr lang="tr-TR">
              <a:ea typeface="ＭＳ Ｐゴシック" charset="0"/>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Arial" charset="0"/>
              </a:defRPr>
            </a:lvl1pPr>
          </a:lstStyle>
          <a:p>
            <a:pPr>
              <a:defRPr/>
            </a:pPr>
            <a:fld id="{5EEA102E-ED76-4341-AA99-7E69359983B2}" type="slidenum">
              <a:rPr lang="tr-TR">
                <a:ea typeface="ＭＳ Ｐゴシック" charset="0"/>
              </a:rPr>
              <a:pPr>
                <a:defRPr/>
              </a:pPr>
              <a:t>‹#›</a:t>
            </a:fld>
            <a:endParaRPr lang="tr-TR">
              <a:ea typeface="ＭＳ Ｐゴシック" charset="0"/>
            </a:endParaRPr>
          </a:p>
        </p:txBody>
      </p:sp>
    </p:spTree>
    <p:extLst>
      <p:ext uri="{BB962C8B-B14F-4D97-AF65-F5344CB8AC3E}">
        <p14:creationId xmlns:p14="http://schemas.microsoft.com/office/powerpoint/2010/main" val="31875911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xml" /><Relationship Id="rId1" Type="http://schemas.openxmlformats.org/officeDocument/2006/relationships/slideLayout" Target="../slideLayouts/slideLayout34.xml" /></Relationships>
</file>

<file path=ppt/slides/_rels/slide10.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10.xml" /><Relationship Id="rId1" Type="http://schemas.openxmlformats.org/officeDocument/2006/relationships/slideLayout" Target="../slideLayouts/slideLayout1.xml" /><Relationship Id="rId4" Type="http://schemas.openxmlformats.org/officeDocument/2006/relationships/image" Target="../media/image19.png"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8" Type="http://schemas.openxmlformats.org/officeDocument/2006/relationships/image" Target="../media/image26.jpeg" /><Relationship Id="rId3" Type="http://schemas.openxmlformats.org/officeDocument/2006/relationships/image" Target="../media/image21.png" /><Relationship Id="rId7" Type="http://schemas.openxmlformats.org/officeDocument/2006/relationships/image" Target="../media/image25.png" /><Relationship Id="rId12" Type="http://schemas.openxmlformats.org/officeDocument/2006/relationships/image" Target="../media/image30.jpeg" /><Relationship Id="rId2" Type="http://schemas.openxmlformats.org/officeDocument/2006/relationships/notesSlide" Target="../notesSlides/notesSlide16.xml" /><Relationship Id="rId1" Type="http://schemas.openxmlformats.org/officeDocument/2006/relationships/slideLayout" Target="../slideLayouts/slideLayout1.xml" /><Relationship Id="rId6" Type="http://schemas.openxmlformats.org/officeDocument/2006/relationships/image" Target="../media/image24.jpeg" /><Relationship Id="rId11" Type="http://schemas.openxmlformats.org/officeDocument/2006/relationships/image" Target="../media/image29.png" /><Relationship Id="rId5" Type="http://schemas.openxmlformats.org/officeDocument/2006/relationships/image" Target="../media/image23.jpeg" /><Relationship Id="rId10" Type="http://schemas.openxmlformats.org/officeDocument/2006/relationships/image" Target="../media/image28.jpeg" /><Relationship Id="rId4" Type="http://schemas.openxmlformats.org/officeDocument/2006/relationships/image" Target="../media/image22.png" /><Relationship Id="rId9" Type="http://schemas.openxmlformats.org/officeDocument/2006/relationships/image" Target="../media/image27.png" /></Relationships>
</file>

<file path=ppt/slides/_rels/slide1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7.xml" /><Relationship Id="rId1" Type="http://schemas.openxmlformats.org/officeDocument/2006/relationships/slideLayout" Target="../slideLayouts/slideLayout1.xml" /><Relationship Id="rId4" Type="http://schemas.openxmlformats.org/officeDocument/2006/relationships/image" Target="../media/image23.jpeg" /></Relationships>
</file>

<file path=ppt/slides/_rels/slide2.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image" Target="../media/image5.jpeg" /><Relationship Id="rId7" Type="http://schemas.openxmlformats.org/officeDocument/2006/relationships/image" Target="../media/image9.png" /><Relationship Id="rId2" Type="http://schemas.openxmlformats.org/officeDocument/2006/relationships/image" Target="../media/image4.jpeg" /><Relationship Id="rId1" Type="http://schemas.openxmlformats.org/officeDocument/2006/relationships/slideLayout" Target="../slideLayouts/slideLayout35.xml" /><Relationship Id="rId6" Type="http://schemas.openxmlformats.org/officeDocument/2006/relationships/image" Target="../media/image8.png" /><Relationship Id="rId5" Type="http://schemas.openxmlformats.org/officeDocument/2006/relationships/image" Target="../media/image7.jpeg" /><Relationship Id="rId4" Type="http://schemas.openxmlformats.org/officeDocument/2006/relationships/image" Target="../media/image6.jpeg" /></Relationships>
</file>

<file path=ppt/slides/_rels/slide20.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8.xml" /><Relationship Id="rId1" Type="http://schemas.openxmlformats.org/officeDocument/2006/relationships/slideLayout" Target="../slideLayouts/slideLayout1.xml" /><Relationship Id="rId4" Type="http://schemas.openxmlformats.org/officeDocument/2006/relationships/image" Target="../media/image23.jpeg" /></Relationships>
</file>

<file path=ppt/slides/_rels/slide21.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19.xml" /><Relationship Id="rId1" Type="http://schemas.openxmlformats.org/officeDocument/2006/relationships/slideLayout" Target="../slideLayouts/slideLayout1.xml" /><Relationship Id="rId4" Type="http://schemas.openxmlformats.org/officeDocument/2006/relationships/image" Target="../media/image24.jpeg" /></Relationships>
</file>

<file path=ppt/slides/_rels/slide22.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20.xml" /><Relationship Id="rId1" Type="http://schemas.openxmlformats.org/officeDocument/2006/relationships/slideLayout" Target="../slideLayouts/slideLayout1.xml" /><Relationship Id="rId4" Type="http://schemas.openxmlformats.org/officeDocument/2006/relationships/image" Target="../media/image24.jpeg" /></Relationships>
</file>

<file path=ppt/slides/_rels/slide23.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21.xml" /><Relationship Id="rId1" Type="http://schemas.openxmlformats.org/officeDocument/2006/relationships/slideLayout" Target="../slideLayouts/slideLayout1.xml" /><Relationship Id="rId4" Type="http://schemas.openxmlformats.org/officeDocument/2006/relationships/image" Target="../media/image28.jpeg" /></Relationships>
</file>

<file path=ppt/slides/_rels/slide24.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22.xml" /><Relationship Id="rId1" Type="http://schemas.openxmlformats.org/officeDocument/2006/relationships/slideLayout" Target="../slideLayouts/slideLayout1.xml" /><Relationship Id="rId4" Type="http://schemas.openxmlformats.org/officeDocument/2006/relationships/image" Target="../media/image28.jpeg" /></Relationships>
</file>

<file path=ppt/slides/_rels/slide25.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23.xml" /><Relationship Id="rId1" Type="http://schemas.openxmlformats.org/officeDocument/2006/relationships/slideLayout" Target="../slideLayouts/slideLayout1.xml" /><Relationship Id="rId4" Type="http://schemas.openxmlformats.org/officeDocument/2006/relationships/image" Target="../media/image30.jpeg" /></Relationships>
</file>

<file path=ppt/slides/_rels/slide26.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24.xml" /><Relationship Id="rId1" Type="http://schemas.openxmlformats.org/officeDocument/2006/relationships/slideLayout" Target="../slideLayouts/slideLayout1.xml" /><Relationship Id="rId4" Type="http://schemas.openxmlformats.org/officeDocument/2006/relationships/image" Target="../media/image30.jpeg" /></Relationships>
</file>

<file path=ppt/slides/_rels/slide27.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25.xml" /><Relationship Id="rId1" Type="http://schemas.openxmlformats.org/officeDocument/2006/relationships/slideLayout" Target="../slideLayouts/slideLayout1.xml" /><Relationship Id="rId4" Type="http://schemas.openxmlformats.org/officeDocument/2006/relationships/image" Target="../media/image26.jpeg" /></Relationships>
</file>

<file path=ppt/slides/_rels/slide28.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26.xml" /><Relationship Id="rId1" Type="http://schemas.openxmlformats.org/officeDocument/2006/relationships/slideLayout" Target="../slideLayouts/slideLayout1.xml" /><Relationship Id="rId4" Type="http://schemas.openxmlformats.org/officeDocument/2006/relationships/image" Target="../media/image26.jpeg" /></Relationships>
</file>

<file path=ppt/slides/_rels/slide29.xml.rels><?xml version="1.0" encoding="UTF-8" standalone="yes"?>
<Relationships xmlns="http://schemas.openxmlformats.org/package/2006/relationships"><Relationship Id="rId8" Type="http://schemas.openxmlformats.org/officeDocument/2006/relationships/image" Target="../media/image29.png" /><Relationship Id="rId3" Type="http://schemas.openxmlformats.org/officeDocument/2006/relationships/image" Target="../media/image21.png" /><Relationship Id="rId7" Type="http://schemas.openxmlformats.org/officeDocument/2006/relationships/image" Target="../media/image32.jpeg" /><Relationship Id="rId2" Type="http://schemas.openxmlformats.org/officeDocument/2006/relationships/notesSlide" Target="../notesSlides/notesSlide27.xml" /><Relationship Id="rId1" Type="http://schemas.openxmlformats.org/officeDocument/2006/relationships/slideLayout" Target="../slideLayouts/slideLayout1.xml" /><Relationship Id="rId6" Type="http://schemas.openxmlformats.org/officeDocument/2006/relationships/image" Target="../media/image31.jpeg" /><Relationship Id="rId5" Type="http://schemas.openxmlformats.org/officeDocument/2006/relationships/image" Target="../media/image27.png" /><Relationship Id="rId10" Type="http://schemas.openxmlformats.org/officeDocument/2006/relationships/image" Target="../media/image34.jpeg" /><Relationship Id="rId4" Type="http://schemas.openxmlformats.org/officeDocument/2006/relationships/image" Target="../media/image22.png" /><Relationship Id="rId9" Type="http://schemas.openxmlformats.org/officeDocument/2006/relationships/image" Target="../media/image33.jpeg" /></Relationships>
</file>

<file path=ppt/slides/_rels/slide3.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8.xml" /><Relationship Id="rId1" Type="http://schemas.openxmlformats.org/officeDocument/2006/relationships/slideLayout" Target="../slideLayouts/slideLayout1.xml" /><Relationship Id="rId4" Type="http://schemas.openxmlformats.org/officeDocument/2006/relationships/image" Target="../media/image31.jpeg" /></Relationships>
</file>

<file path=ppt/slides/_rels/slide31.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9.xml" /><Relationship Id="rId1" Type="http://schemas.openxmlformats.org/officeDocument/2006/relationships/slideLayout" Target="../slideLayouts/slideLayout1.xml" /><Relationship Id="rId5" Type="http://schemas.openxmlformats.org/officeDocument/2006/relationships/image" Target="../media/image31.jpeg" /><Relationship Id="rId4" Type="http://schemas.openxmlformats.org/officeDocument/2006/relationships/image" Target="../media/image35.png" /></Relationships>
</file>

<file path=ppt/slides/_rels/slide32.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30.xml" /><Relationship Id="rId1" Type="http://schemas.openxmlformats.org/officeDocument/2006/relationships/slideLayout" Target="../slideLayouts/slideLayout1.xml" /><Relationship Id="rId4" Type="http://schemas.openxmlformats.org/officeDocument/2006/relationships/image" Target="../media/image32.jpeg" /></Relationships>
</file>

<file path=ppt/slides/_rels/slide33.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notesSlide" Target="../notesSlides/notesSlide31.xml" /><Relationship Id="rId1" Type="http://schemas.openxmlformats.org/officeDocument/2006/relationships/slideLayout" Target="../slideLayouts/slideLayout1.xml" /><Relationship Id="rId5" Type="http://schemas.openxmlformats.org/officeDocument/2006/relationships/image" Target="../media/image32.jpeg" /><Relationship Id="rId4" Type="http://schemas.openxmlformats.org/officeDocument/2006/relationships/image" Target="../media/image22.png" /></Relationships>
</file>

<file path=ppt/slides/_rels/slide34.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32.xml" /><Relationship Id="rId1" Type="http://schemas.openxmlformats.org/officeDocument/2006/relationships/slideLayout" Target="../slideLayouts/slideLayout1.xml" /><Relationship Id="rId4" Type="http://schemas.openxmlformats.org/officeDocument/2006/relationships/image" Target="../media/image33.jpeg" /></Relationships>
</file>

<file path=ppt/slides/_rels/slide35.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33.xml" /><Relationship Id="rId1" Type="http://schemas.openxmlformats.org/officeDocument/2006/relationships/slideLayout" Target="../slideLayouts/slideLayout1.xml" /><Relationship Id="rId5" Type="http://schemas.openxmlformats.org/officeDocument/2006/relationships/image" Target="../media/image33.jpeg" /><Relationship Id="rId4" Type="http://schemas.openxmlformats.org/officeDocument/2006/relationships/image" Target="../media/image37.png" /></Relationships>
</file>

<file path=ppt/slides/_rels/slide36.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34.xml" /><Relationship Id="rId1" Type="http://schemas.openxmlformats.org/officeDocument/2006/relationships/slideLayout" Target="../slideLayouts/slideLayout1.xml" /><Relationship Id="rId4" Type="http://schemas.openxmlformats.org/officeDocument/2006/relationships/image" Target="../media/image34.jpeg" /></Relationships>
</file>

<file path=ppt/slides/_rels/slide37.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35.xml" /><Relationship Id="rId1" Type="http://schemas.openxmlformats.org/officeDocument/2006/relationships/slideLayout" Target="../slideLayouts/slideLayout1.xml" /><Relationship Id="rId5" Type="http://schemas.openxmlformats.org/officeDocument/2006/relationships/image" Target="../media/image34.jpeg" /><Relationship Id="rId4" Type="http://schemas.openxmlformats.org/officeDocument/2006/relationships/image" Target="../media/image38.png" /></Relationships>
</file>

<file path=ppt/slides/_rels/slide38.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36.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5.xml" /><Relationship Id="rId1" Type="http://schemas.openxmlformats.org/officeDocument/2006/relationships/slideLayout" Target="../slideLayouts/slideLayout1.xml" /><Relationship Id="rId4" Type="http://schemas.openxmlformats.org/officeDocument/2006/relationships/image" Target="../media/image15.jpeg" /></Relationships>
</file>

<file path=ppt/slides/_rels/slide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6.xml" /><Relationship Id="rId1" Type="http://schemas.openxmlformats.org/officeDocument/2006/relationships/slideLayout" Target="../slideLayouts/slideLayout1.xml" /><Relationship Id="rId4" Type="http://schemas.openxmlformats.org/officeDocument/2006/relationships/image" Target="../media/image15.jpeg" /></Relationships>
</file>

<file path=ppt/slides/_rels/slide8.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Alt Başlık 2"/>
          <p:cNvSpPr>
            <a:spLocks noGrp="1"/>
          </p:cNvSpPr>
          <p:nvPr>
            <p:ph type="subTitle" idx="1"/>
          </p:nvPr>
        </p:nvSpPr>
        <p:spPr>
          <a:xfrm>
            <a:off x="0" y="5229225"/>
            <a:ext cx="9144000" cy="1584325"/>
          </a:xfrm>
        </p:spPr>
        <p:txBody>
          <a:bodyPr/>
          <a:lstStyle/>
          <a:p>
            <a:pPr eaLnBrk="1" hangingPunct="1"/>
            <a:r>
              <a:rPr lang="tr-TR" b="1" dirty="0">
                <a:solidFill>
                  <a:srgbClr val="C00000"/>
                </a:solidFill>
                <a:latin typeface="Times New Roman" charset="0"/>
                <a:cs typeface="Times New Roman" charset="0"/>
              </a:rPr>
              <a:t>Erken Yaşta ve Zorla Evlilikler</a:t>
            </a:r>
          </a:p>
          <a:p>
            <a:pPr eaLnBrk="1" hangingPunct="1"/>
            <a:r>
              <a:rPr lang="tr-TR" b="1" dirty="0">
                <a:solidFill>
                  <a:srgbClr val="C00000"/>
                </a:solidFill>
                <a:latin typeface="Times New Roman" charset="0"/>
                <a:cs typeface="Times New Roman" charset="0"/>
              </a:rPr>
              <a:t> </a:t>
            </a:r>
          </a:p>
        </p:txBody>
      </p:sp>
    </p:spTree>
    <p:extLst>
      <p:ext uri="{BB962C8B-B14F-4D97-AF65-F5344CB8AC3E}">
        <p14:creationId xmlns:p14="http://schemas.microsoft.com/office/powerpoint/2010/main" val="37203592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Başlık 2"/>
          <p:cNvSpPr>
            <a:spLocks noGrp="1"/>
          </p:cNvSpPr>
          <p:nvPr>
            <p:ph type="ctrTitle"/>
          </p:nvPr>
        </p:nvSpPr>
        <p:spPr>
          <a:xfrm>
            <a:off x="252164" y="1196752"/>
            <a:ext cx="8496300" cy="720725"/>
          </a:xfrm>
        </p:spPr>
        <p:txBody>
          <a:bodyPr/>
          <a:lstStyle/>
          <a:p>
            <a:r>
              <a:rPr lang="tr-TR" sz="2400" b="1" u="sng" dirty="0">
                <a:solidFill>
                  <a:srgbClr val="C00000"/>
                </a:solidFill>
                <a:latin typeface="Arial" charset="0"/>
                <a:cs typeface="Arial" charset="0"/>
              </a:rPr>
              <a:t>Türk Ceza Kanununda Erken Yaşta ve Zorla Evlilikler</a:t>
            </a:r>
          </a:p>
        </p:txBody>
      </p:sp>
      <p:sp>
        <p:nvSpPr>
          <p:cNvPr id="4608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61191C-4191-AB49-8630-9AD58D0951ED}" type="slidenum">
              <a:rPr lang="tr-TR" sz="1200">
                <a:solidFill>
                  <a:srgbClr val="898989"/>
                </a:solidFill>
                <a:cs typeface="Arial" charset="0"/>
              </a:rPr>
              <a:pPr eaLnBrk="1" hangingPunct="1"/>
              <a:t>10</a:t>
            </a:fld>
            <a:endParaRPr lang="tr-TR" sz="1200">
              <a:solidFill>
                <a:srgbClr val="898989"/>
              </a:solidFill>
              <a:cs typeface="Arial" charset="0"/>
            </a:endParaRPr>
          </a:p>
        </p:txBody>
      </p:sp>
      <p:sp>
        <p:nvSpPr>
          <p:cNvPr id="46084" name="Metin kutusu 1"/>
          <p:cNvSpPr txBox="1">
            <a:spLocks noChangeArrowheads="1"/>
          </p:cNvSpPr>
          <p:nvPr/>
        </p:nvSpPr>
        <p:spPr bwMode="auto">
          <a:xfrm>
            <a:off x="2699792" y="2500441"/>
            <a:ext cx="626491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539750" indent="-539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tr-TR" sz="2000" b="1" dirty="0">
                <a:solidFill>
                  <a:srgbClr val="CC0000"/>
                </a:solidFill>
              </a:rPr>
              <a:t>Madde 104:  Reşit olmayanla cinsel ilişki</a:t>
            </a:r>
          </a:p>
          <a:p>
            <a:pPr algn="just"/>
            <a:endParaRPr lang="tr-TR" sz="2000" b="1" dirty="0">
              <a:solidFill>
                <a:srgbClr val="CC0000"/>
              </a:solidFill>
            </a:endParaRPr>
          </a:p>
          <a:p>
            <a:pPr algn="just">
              <a:buFontTx/>
              <a:buAutoNum type="arabicParenBoth"/>
            </a:pPr>
            <a:r>
              <a:rPr lang="tr-TR" sz="2000" dirty="0"/>
              <a:t> Cebir, tehdit ve hile olmaksızın, onbeş yaşını bitirmiş olan çocukla cinsel ilişkide bulunan kişi, şikayet üzerine</a:t>
            </a:r>
            <a:r>
              <a:rPr lang="tr-TR" sz="2000" i="1" u="sng" dirty="0">
                <a:solidFill>
                  <a:srgbClr val="C00000"/>
                </a:solidFill>
              </a:rPr>
              <a:t>, iki yıldan beş yıla kadar hapis cezası </a:t>
            </a:r>
            <a:r>
              <a:rPr lang="tr-TR" sz="2000" dirty="0"/>
              <a:t>ile cezalandırılır.</a:t>
            </a:r>
          </a:p>
          <a:p>
            <a:pPr algn="just"/>
            <a:endParaRPr lang="tr-TR" sz="2800" dirty="0">
              <a:cs typeface="Arial" charset="0"/>
            </a:endParaRPr>
          </a:p>
          <a:p>
            <a:pPr lvl="1" algn="just"/>
            <a:r>
              <a:rPr lang="tr-TR" sz="2800" dirty="0">
                <a:cs typeface="Arial" charset="0"/>
              </a:rPr>
              <a:t> </a:t>
            </a:r>
            <a:endParaRPr lang="tr-TR" sz="2000" i="1" dirty="0">
              <a:solidFill>
                <a:srgbClr val="C00000"/>
              </a:solidFill>
              <a:cs typeface="Arial" charset="0"/>
            </a:endParaRPr>
          </a:p>
        </p:txBody>
      </p:sp>
      <p:pic>
        <p:nvPicPr>
          <p:cNvPr id="46085" name="Picture 2" descr="http://sadecehukuk.files.wordpress.com/2012/07/2_kck_davasinda_9_tahliye_h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3" y="2853184"/>
            <a:ext cx="2200529" cy="158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4460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2"/>
          <p:cNvSpPr>
            <a:spLocks noGrp="1"/>
          </p:cNvSpPr>
          <p:nvPr>
            <p:ph type="ctrTitle"/>
          </p:nvPr>
        </p:nvSpPr>
        <p:spPr>
          <a:xfrm>
            <a:off x="685800" y="1412875"/>
            <a:ext cx="7772400" cy="720725"/>
          </a:xfrm>
        </p:spPr>
        <p:txBody>
          <a:bodyPr/>
          <a:lstStyle/>
          <a:p>
            <a:r>
              <a:rPr lang="tr-TR" b="1" u="sng" dirty="0">
                <a:solidFill>
                  <a:srgbClr val="C00000"/>
                </a:solidFill>
                <a:latin typeface="Calibri" charset="0"/>
              </a:rPr>
              <a:t>Dünyada Erken Yaşta Evlilikler</a:t>
            </a:r>
          </a:p>
        </p:txBody>
      </p:sp>
      <p:sp>
        <p:nvSpPr>
          <p:cNvPr id="48131"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FCB994-14A7-784A-A1A8-7D765E815E37}" type="slidenum">
              <a:rPr lang="tr-TR" sz="1200">
                <a:solidFill>
                  <a:srgbClr val="898989"/>
                </a:solidFill>
                <a:cs typeface="Arial" charset="0"/>
              </a:rPr>
              <a:pPr eaLnBrk="1" hangingPunct="1"/>
              <a:t>11</a:t>
            </a:fld>
            <a:endParaRPr lang="tr-TR" sz="1200">
              <a:solidFill>
                <a:srgbClr val="898989"/>
              </a:solidFill>
              <a:cs typeface="Arial" charset="0"/>
            </a:endParaRPr>
          </a:p>
        </p:txBody>
      </p:sp>
      <p:sp>
        <p:nvSpPr>
          <p:cNvPr id="2" name="Metin kutusu 1"/>
          <p:cNvSpPr txBox="1"/>
          <p:nvPr/>
        </p:nvSpPr>
        <p:spPr>
          <a:xfrm>
            <a:off x="1332161" y="2276475"/>
            <a:ext cx="7416800" cy="400050"/>
          </a:xfrm>
          <a:prstGeom prst="rect">
            <a:avLst/>
          </a:prstGeom>
          <a:noFill/>
        </p:spPr>
        <p:txBody>
          <a:bodyPr>
            <a:spAutoFit/>
          </a:bodyPr>
          <a:lstStyle/>
          <a:p>
            <a:pPr algn="just">
              <a:defRPr/>
            </a:pPr>
            <a:endParaRPr lang="tr-TR" sz="2000" dirty="0">
              <a:latin typeface="+mj-lt"/>
              <a:ea typeface="ＭＳ Ｐゴシック" pitchFamily="34" charset="-128"/>
              <a:cs typeface="+mn-cs"/>
            </a:endParaRPr>
          </a:p>
        </p:txBody>
      </p:sp>
      <p:pic>
        <p:nvPicPr>
          <p:cNvPr id="4813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521"/>
          <a:stretch/>
        </p:blipFill>
        <p:spPr bwMode="auto">
          <a:xfrm>
            <a:off x="2627784" y="2781300"/>
            <a:ext cx="6316371" cy="237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4" name="Metin kutusu 3"/>
          <p:cNvSpPr txBox="1">
            <a:spLocks noChangeArrowheads="1"/>
          </p:cNvSpPr>
          <p:nvPr/>
        </p:nvSpPr>
        <p:spPr bwMode="auto">
          <a:xfrm>
            <a:off x="2627784" y="3853160"/>
            <a:ext cx="1511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sz="1800" b="1" dirty="0">
                <a:latin typeface="Calibri" charset="0"/>
              </a:rPr>
              <a:t>15 milyon kız</a:t>
            </a:r>
          </a:p>
          <a:p>
            <a:pPr algn="ctr" eaLnBrk="1" hangingPunct="1"/>
            <a:r>
              <a:rPr lang="tr-TR" sz="1400" dirty="0">
                <a:latin typeface="Calibri" charset="0"/>
              </a:rPr>
              <a:t>her yıl on sekiz yaşından önce evleniyor </a:t>
            </a:r>
          </a:p>
        </p:txBody>
      </p:sp>
      <p:sp>
        <p:nvSpPr>
          <p:cNvPr id="48135" name="Metin kutusu 4"/>
          <p:cNvSpPr txBox="1">
            <a:spLocks noChangeArrowheads="1"/>
          </p:cNvSpPr>
          <p:nvPr/>
        </p:nvSpPr>
        <p:spPr bwMode="auto">
          <a:xfrm>
            <a:off x="4788024" y="3861048"/>
            <a:ext cx="1476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sz="1800" b="1" dirty="0">
                <a:latin typeface="Calibri" charset="0"/>
              </a:rPr>
              <a:t>3 kızdan biri </a:t>
            </a:r>
            <a:r>
              <a:rPr lang="tr-TR" sz="1400" i="1" dirty="0">
                <a:latin typeface="Calibri" charset="0"/>
              </a:rPr>
              <a:t>18 yaş ve  </a:t>
            </a:r>
            <a:r>
              <a:rPr lang="tr-TR" sz="1400" dirty="0">
                <a:latin typeface="Calibri" charset="0"/>
              </a:rPr>
              <a:t>öncesinde  evleniyor</a:t>
            </a:r>
          </a:p>
        </p:txBody>
      </p:sp>
      <p:sp>
        <p:nvSpPr>
          <p:cNvPr id="48136" name="Metin kutusu 8"/>
          <p:cNvSpPr txBox="1">
            <a:spLocks noChangeArrowheads="1"/>
          </p:cNvSpPr>
          <p:nvPr/>
        </p:nvSpPr>
        <p:spPr bwMode="auto">
          <a:xfrm>
            <a:off x="7034461" y="3853160"/>
            <a:ext cx="14843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sz="1800" b="1" dirty="0">
                <a:latin typeface="Calibri" charset="0"/>
              </a:rPr>
              <a:t>9 kızdan biri</a:t>
            </a:r>
          </a:p>
          <a:p>
            <a:pPr algn="ctr" eaLnBrk="1" hangingPunct="1"/>
            <a:r>
              <a:rPr lang="tr-TR" sz="1400" i="1" dirty="0">
                <a:latin typeface="Calibri" charset="0"/>
              </a:rPr>
              <a:t>15 yaş ve öncesinde </a:t>
            </a:r>
            <a:r>
              <a:rPr lang="tr-TR" sz="1400" dirty="0">
                <a:latin typeface="Calibri" charset="0"/>
              </a:rPr>
              <a:t> evleniyor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20" y="2802593"/>
            <a:ext cx="2246165" cy="235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9658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2"/>
          <p:cNvSpPr>
            <a:spLocks noGrp="1"/>
          </p:cNvSpPr>
          <p:nvPr>
            <p:ph type="ctrTitle"/>
          </p:nvPr>
        </p:nvSpPr>
        <p:spPr>
          <a:xfrm>
            <a:off x="1835696" y="1052661"/>
            <a:ext cx="5040560" cy="792163"/>
          </a:xfrm>
        </p:spPr>
        <p:txBody>
          <a:bodyPr/>
          <a:lstStyle/>
          <a:p>
            <a:r>
              <a:rPr lang="tr-TR" sz="4000" b="1" dirty="0">
                <a:solidFill>
                  <a:srgbClr val="C00000"/>
                </a:solidFill>
                <a:latin typeface="Calibri" charset="0"/>
              </a:rPr>
              <a:t>   </a:t>
            </a:r>
            <a:br>
              <a:rPr lang="tr-TR" sz="4000" b="1" dirty="0">
                <a:solidFill>
                  <a:srgbClr val="C00000"/>
                </a:solidFill>
                <a:latin typeface="Calibri" charset="0"/>
              </a:rPr>
            </a:br>
            <a:r>
              <a:rPr lang="tr-TR" sz="2400" b="1" dirty="0">
                <a:solidFill>
                  <a:srgbClr val="C00000"/>
                </a:solidFill>
                <a:latin typeface="Arial" charset="0"/>
                <a:cs typeface="Arial" charset="0"/>
              </a:rPr>
              <a:t>Erken Yaşta Evliliklerin  En Sık Görüldüğü 10 Ülke</a:t>
            </a:r>
            <a:br>
              <a:rPr lang="tr-TR" sz="2400" b="1" dirty="0">
                <a:solidFill>
                  <a:srgbClr val="C00000"/>
                </a:solidFill>
                <a:latin typeface="Arial" charset="0"/>
                <a:cs typeface="Arial" charset="0"/>
              </a:rPr>
            </a:br>
            <a:endParaRPr lang="tr-TR" sz="2400" b="1" dirty="0">
              <a:solidFill>
                <a:srgbClr val="C00000"/>
              </a:solidFill>
              <a:latin typeface="Arial" charset="0"/>
              <a:cs typeface="Arial" charset="0"/>
            </a:endParaRPr>
          </a:p>
        </p:txBody>
      </p:sp>
      <p:sp>
        <p:nvSpPr>
          <p:cNvPr id="5017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D92889-38D9-C749-988F-C6CB896681E9}" type="slidenum">
              <a:rPr lang="tr-TR" sz="1200">
                <a:solidFill>
                  <a:srgbClr val="898989"/>
                </a:solidFill>
                <a:cs typeface="Arial" charset="0"/>
              </a:rPr>
              <a:pPr eaLnBrk="1" hangingPunct="1"/>
              <a:t>12</a:t>
            </a:fld>
            <a:endParaRPr lang="tr-TR" sz="1200">
              <a:solidFill>
                <a:srgbClr val="898989"/>
              </a:solidFill>
              <a:cs typeface="Arial" charset="0"/>
            </a:endParaRPr>
          </a:p>
        </p:txBody>
      </p:sp>
      <p:sp>
        <p:nvSpPr>
          <p:cNvPr id="2" name="Metin kutusu 1"/>
          <p:cNvSpPr txBox="1"/>
          <p:nvPr/>
        </p:nvSpPr>
        <p:spPr>
          <a:xfrm>
            <a:off x="900113" y="2276475"/>
            <a:ext cx="7416800" cy="400050"/>
          </a:xfrm>
          <a:prstGeom prst="rect">
            <a:avLst/>
          </a:prstGeom>
          <a:noFill/>
        </p:spPr>
        <p:txBody>
          <a:bodyPr>
            <a:spAutoFit/>
          </a:bodyPr>
          <a:lstStyle/>
          <a:p>
            <a:pPr algn="just">
              <a:defRPr/>
            </a:pPr>
            <a:endParaRPr lang="tr-TR" sz="2000" dirty="0">
              <a:latin typeface="+mj-lt"/>
              <a:ea typeface="ＭＳ Ｐゴシック" pitchFamily="34" charset="-128"/>
              <a:cs typeface="+mn-cs"/>
            </a:endParaRPr>
          </a:p>
        </p:txBody>
      </p:sp>
      <p:graphicFrame>
        <p:nvGraphicFramePr>
          <p:cNvPr id="3" name="Tablo 2"/>
          <p:cNvGraphicFramePr>
            <a:graphicFrameLocks noGrp="1"/>
          </p:cNvGraphicFramePr>
          <p:nvPr/>
        </p:nvGraphicFramePr>
        <p:xfrm>
          <a:off x="1547813" y="1989138"/>
          <a:ext cx="5421312" cy="3771905"/>
        </p:xfrm>
        <a:graphic>
          <a:graphicData uri="http://schemas.openxmlformats.org/drawingml/2006/table">
            <a:tbl>
              <a:tblPr/>
              <a:tblGrid>
                <a:gridCol w="2960687">
                  <a:extLst>
                    <a:ext uri="{9D8B030D-6E8A-4147-A177-3AD203B41FA5}">
                      <a16:colId xmlns:a16="http://schemas.microsoft.com/office/drawing/2014/main" val="20000"/>
                    </a:ext>
                  </a:extLst>
                </a:gridCol>
                <a:gridCol w="2460625">
                  <a:extLst>
                    <a:ext uri="{9D8B030D-6E8A-4147-A177-3AD203B41FA5}">
                      <a16:colId xmlns:a16="http://schemas.microsoft.com/office/drawing/2014/main" val="20001"/>
                    </a:ext>
                  </a:extLst>
                </a:gridCol>
              </a:tblGrid>
              <a:tr h="57626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800" b="1" i="0" u="none" strike="noStrike" cap="none" normalizeH="0" baseline="0">
                          <a:ln>
                            <a:noFill/>
                          </a:ln>
                          <a:solidFill>
                            <a:srgbClr val="000000"/>
                          </a:solidFill>
                          <a:effectLst/>
                          <a:latin typeface="Calibri" charset="0"/>
                          <a:ea typeface="ＭＳ Ｐゴシック" charset="0"/>
                          <a:cs typeface="ＭＳ Ｐゴシック" charset="0"/>
                        </a:rPr>
                        <a:t>ÜLKE</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400" b="1" i="0" u="none" strike="noStrike" cap="none" normalizeH="0" baseline="0">
                          <a:ln>
                            <a:noFill/>
                          </a:ln>
                          <a:solidFill>
                            <a:srgbClr val="000000"/>
                          </a:solidFill>
                          <a:effectLst/>
                          <a:latin typeface="Calibri" charset="0"/>
                          <a:ea typeface="ＭＳ Ｐゴシック" charset="0"/>
                          <a:cs typeface="ＭＳ Ｐゴシック" charset="0"/>
                        </a:rPr>
                        <a:t>18 YAŞINDAN ÖNCE EVLENEN KIZ ÇOCUKLARININ YÜZDESİ</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val="10000"/>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Nijer</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76</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1"/>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Orta Afrika Cumhuriyeti</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68</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Çad</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68</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Mali</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55</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4"/>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Bangladeş</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52</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Burkina Faso</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52</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6"/>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Gine</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52</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7"/>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Güney  Sudan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52</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8"/>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Mozambik</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48</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9"/>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Hindistan</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47</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10"/>
                  </a:ext>
                </a:extLst>
              </a:tr>
              <a:tr h="29051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Malavi</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46</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11"/>
                  </a:ext>
                </a:extLst>
              </a:tr>
            </a:tbl>
          </a:graphicData>
        </a:graphic>
      </p:graphicFrame>
      <p:sp>
        <p:nvSpPr>
          <p:cNvPr id="50222" name="Dikdörtgen 5"/>
          <p:cNvSpPr>
            <a:spLocks noChangeArrowheads="1"/>
          </p:cNvSpPr>
          <p:nvPr/>
        </p:nvSpPr>
        <p:spPr bwMode="auto">
          <a:xfrm>
            <a:off x="35496" y="5571133"/>
            <a:ext cx="61277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tr-TR" sz="1400" dirty="0">
              <a:latin typeface="Calibri" charset="0"/>
            </a:endParaRPr>
          </a:p>
          <a:p>
            <a:r>
              <a:rPr lang="tr-TR" sz="1400" dirty="0">
                <a:latin typeface="Calibri" charset="0"/>
              </a:rPr>
              <a:t>Kaynak: Nüfus ve Sağlık Araştırmaları ,</a:t>
            </a:r>
          </a:p>
          <a:p>
            <a:r>
              <a:rPr lang="tr-TR" altLang="ja-JP" sz="1400" dirty="0">
                <a:latin typeface="Calibri" charset="0"/>
              </a:rPr>
              <a:t>Çoklu Göstergeli Küme Araştırmaları 2008-2014 </a:t>
            </a:r>
            <a:endParaRPr lang="tr-TR" sz="1400" dirty="0">
              <a:latin typeface="Calibri" charset="0"/>
            </a:endParaRPr>
          </a:p>
        </p:txBody>
      </p:sp>
    </p:spTree>
    <p:extLst>
      <p:ext uri="{BB962C8B-B14F-4D97-AF65-F5344CB8AC3E}">
        <p14:creationId xmlns:p14="http://schemas.microsoft.com/office/powerpoint/2010/main" val="27928950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Başlık 2"/>
          <p:cNvSpPr>
            <a:spLocks noGrp="1"/>
          </p:cNvSpPr>
          <p:nvPr>
            <p:ph type="ctrTitle"/>
          </p:nvPr>
        </p:nvSpPr>
        <p:spPr>
          <a:xfrm>
            <a:off x="1187624" y="332656"/>
            <a:ext cx="8429625" cy="576262"/>
          </a:xfrm>
        </p:spPr>
        <p:txBody>
          <a:bodyPr/>
          <a:lstStyle/>
          <a:p>
            <a:r>
              <a:rPr lang="tr-TR" b="1" dirty="0">
                <a:solidFill>
                  <a:srgbClr val="C00000"/>
                </a:solidFill>
                <a:latin typeface="Calibri" charset="0"/>
              </a:rPr>
              <a:t>   </a:t>
            </a:r>
            <a:r>
              <a:rPr lang="tr-TR" sz="3200" b="1" dirty="0">
                <a:solidFill>
                  <a:srgbClr val="C00000"/>
                </a:solidFill>
                <a:latin typeface="Arial" charset="0"/>
                <a:cs typeface="Arial" charset="0"/>
              </a:rPr>
              <a:t>Türkiye</a:t>
            </a:r>
            <a:r>
              <a:rPr lang="ja-JP" altLang="tr-TR" sz="3200" b="1" dirty="0">
                <a:solidFill>
                  <a:srgbClr val="C00000"/>
                </a:solidFill>
                <a:latin typeface="Arial" charset="0"/>
                <a:cs typeface="Arial" charset="0"/>
              </a:rPr>
              <a:t>’</a:t>
            </a:r>
            <a:r>
              <a:rPr lang="tr-TR" altLang="ja-JP" sz="3200" b="1" dirty="0">
                <a:solidFill>
                  <a:srgbClr val="C00000"/>
                </a:solidFill>
                <a:latin typeface="Arial" charset="0"/>
                <a:cs typeface="Arial" charset="0"/>
              </a:rPr>
              <a:t>de Erken Yaşta Evlilikler</a:t>
            </a:r>
            <a:endParaRPr lang="tr-TR" sz="3600" b="1" dirty="0">
              <a:solidFill>
                <a:srgbClr val="C00000"/>
              </a:solidFill>
              <a:latin typeface="Arial" charset="0"/>
              <a:cs typeface="Arial" charset="0"/>
            </a:endParaRPr>
          </a:p>
        </p:txBody>
      </p:sp>
      <p:sp>
        <p:nvSpPr>
          <p:cNvPr id="52227"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C5C369-2212-814B-B008-E529E8A496C9}" type="slidenum">
              <a:rPr lang="tr-TR" sz="1200">
                <a:solidFill>
                  <a:srgbClr val="898989"/>
                </a:solidFill>
                <a:cs typeface="Arial" charset="0"/>
              </a:rPr>
              <a:pPr eaLnBrk="1" hangingPunct="1"/>
              <a:t>13</a:t>
            </a:fld>
            <a:endParaRPr lang="tr-TR" sz="1200">
              <a:solidFill>
                <a:srgbClr val="898989"/>
              </a:solidFill>
              <a:cs typeface="Arial" charset="0"/>
            </a:endParaRPr>
          </a:p>
        </p:txBody>
      </p:sp>
      <p:sp>
        <p:nvSpPr>
          <p:cNvPr id="2" name="Metin kutusu 1"/>
          <p:cNvSpPr txBox="1"/>
          <p:nvPr/>
        </p:nvSpPr>
        <p:spPr>
          <a:xfrm>
            <a:off x="1044203" y="1988294"/>
            <a:ext cx="7416800" cy="400050"/>
          </a:xfrm>
          <a:prstGeom prst="rect">
            <a:avLst/>
          </a:prstGeom>
          <a:noFill/>
        </p:spPr>
        <p:txBody>
          <a:bodyPr>
            <a:spAutoFit/>
          </a:bodyPr>
          <a:lstStyle/>
          <a:p>
            <a:pPr algn="just">
              <a:defRPr/>
            </a:pPr>
            <a:endParaRPr lang="tr-TR" sz="2000" dirty="0">
              <a:latin typeface="+mj-lt"/>
              <a:ea typeface="ＭＳ Ｐゴシック" pitchFamily="34" charset="-128"/>
              <a:cs typeface="+mn-cs"/>
            </a:endParaRPr>
          </a:p>
        </p:txBody>
      </p:sp>
      <p:sp>
        <p:nvSpPr>
          <p:cNvPr id="52229" name="Metin kutusu 3"/>
          <p:cNvSpPr txBox="1">
            <a:spLocks noChangeArrowheads="1"/>
          </p:cNvSpPr>
          <p:nvPr/>
        </p:nvSpPr>
        <p:spPr bwMode="auto">
          <a:xfrm>
            <a:off x="185364" y="1196752"/>
            <a:ext cx="87071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just" eaLnBrk="1" hangingPunct="1"/>
            <a:r>
              <a:rPr lang="tr-TR" sz="2000" dirty="0">
                <a:cs typeface="Arial" charset="0"/>
              </a:rPr>
              <a:t>Tabloda </a:t>
            </a:r>
            <a:r>
              <a:rPr lang="tr-TR" sz="2000" b="1" u="sng" dirty="0">
                <a:solidFill>
                  <a:srgbClr val="C00000"/>
                </a:solidFill>
                <a:cs typeface="Arial" charset="0"/>
              </a:rPr>
              <a:t>Türkiye İstatistik Kurumu (TÜİK)</a:t>
            </a:r>
            <a:r>
              <a:rPr lang="ja-JP" altLang="tr-TR" sz="2000" dirty="0">
                <a:cs typeface="Arial" charset="0"/>
              </a:rPr>
              <a:t>’</a:t>
            </a:r>
            <a:r>
              <a:rPr lang="tr-TR" altLang="ja-JP" sz="2000" dirty="0">
                <a:cs typeface="Arial" charset="0"/>
              </a:rPr>
              <a:t>nun verilerine göre  2002-2017 yılları arasında 16 ve 17 yaşında evlenen çocukların sayısı görülmektedir. Listeye göre erken evliliklerin </a:t>
            </a:r>
            <a:r>
              <a:rPr lang="tr-TR" altLang="ja-JP" sz="2000" u="sng" dirty="0">
                <a:cs typeface="Arial" charset="0"/>
              </a:rPr>
              <a:t>yıllar itibariyle düşmekte olduğu </a:t>
            </a:r>
            <a:r>
              <a:rPr lang="tr-TR" altLang="ja-JP" sz="2000" dirty="0">
                <a:cs typeface="Arial" charset="0"/>
              </a:rPr>
              <a:t>görülmektedir. </a:t>
            </a:r>
            <a:endParaRPr lang="tr-TR" sz="2000" dirty="0">
              <a:latin typeface="Calibri" charset="0"/>
            </a:endParaRPr>
          </a:p>
        </p:txBody>
      </p:sp>
      <p:pic>
        <p:nvPicPr>
          <p:cNvPr id="522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65" y="3573016"/>
            <a:ext cx="17176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o 3"/>
          <p:cNvGraphicFramePr>
            <a:graphicFrameLocks noGrp="1"/>
          </p:cNvGraphicFramePr>
          <p:nvPr>
            <p:extLst>
              <p:ext uri="{D42A27DB-BD31-4B8C-83A1-F6EECF244321}">
                <p14:modId xmlns:p14="http://schemas.microsoft.com/office/powerpoint/2010/main" val="1837403578"/>
              </p:ext>
            </p:extLst>
          </p:nvPr>
        </p:nvGraphicFramePr>
        <p:xfrm>
          <a:off x="2483768" y="2212415"/>
          <a:ext cx="4819983" cy="3618448"/>
        </p:xfrm>
        <a:graphic>
          <a:graphicData uri="http://schemas.openxmlformats.org/drawingml/2006/table">
            <a:tbl>
              <a:tblPr firstRow="1" firstCol="1" bandRow="1">
                <a:tableStyleId>{74C1A8A3-306A-4EB7-A6B1-4F7E0EB9C5D6}</a:tableStyleId>
              </a:tblPr>
              <a:tblGrid>
                <a:gridCol w="591852">
                  <a:extLst>
                    <a:ext uri="{9D8B030D-6E8A-4147-A177-3AD203B41FA5}">
                      <a16:colId xmlns:a16="http://schemas.microsoft.com/office/drawing/2014/main" val="20000"/>
                    </a:ext>
                  </a:extLst>
                </a:gridCol>
                <a:gridCol w="749198">
                  <a:extLst>
                    <a:ext uri="{9D8B030D-6E8A-4147-A177-3AD203B41FA5}">
                      <a16:colId xmlns:a16="http://schemas.microsoft.com/office/drawing/2014/main" val="20001"/>
                    </a:ext>
                  </a:extLst>
                </a:gridCol>
                <a:gridCol w="715996">
                  <a:extLst>
                    <a:ext uri="{9D8B030D-6E8A-4147-A177-3AD203B41FA5}">
                      <a16:colId xmlns:a16="http://schemas.microsoft.com/office/drawing/2014/main" val="20002"/>
                    </a:ext>
                  </a:extLst>
                </a:gridCol>
                <a:gridCol w="614227">
                  <a:extLst>
                    <a:ext uri="{9D8B030D-6E8A-4147-A177-3AD203B41FA5}">
                      <a16:colId xmlns:a16="http://schemas.microsoft.com/office/drawing/2014/main" val="20003"/>
                    </a:ext>
                  </a:extLst>
                </a:gridCol>
                <a:gridCol w="822096">
                  <a:extLst>
                    <a:ext uri="{9D8B030D-6E8A-4147-A177-3AD203B41FA5}">
                      <a16:colId xmlns:a16="http://schemas.microsoft.com/office/drawing/2014/main" val="20004"/>
                    </a:ext>
                  </a:extLst>
                </a:gridCol>
                <a:gridCol w="712387">
                  <a:extLst>
                    <a:ext uri="{9D8B030D-6E8A-4147-A177-3AD203B41FA5}">
                      <a16:colId xmlns:a16="http://schemas.microsoft.com/office/drawing/2014/main" val="20005"/>
                    </a:ext>
                  </a:extLst>
                </a:gridCol>
                <a:gridCol w="614227">
                  <a:extLst>
                    <a:ext uri="{9D8B030D-6E8A-4147-A177-3AD203B41FA5}">
                      <a16:colId xmlns:a16="http://schemas.microsoft.com/office/drawing/2014/main" val="20006"/>
                    </a:ext>
                  </a:extLst>
                </a:gridCol>
              </a:tblGrid>
              <a:tr h="330320">
                <a:tc>
                  <a:txBody>
                    <a:bodyPr/>
                    <a:lstStyle/>
                    <a:p>
                      <a:pPr>
                        <a:lnSpc>
                          <a:spcPct val="115000"/>
                        </a:lnSpc>
                        <a:spcAft>
                          <a:spcPts val="0"/>
                        </a:spcAft>
                      </a:pPr>
                      <a:r>
                        <a:rPr lang="tr-TR" sz="900" dirty="0">
                          <a:effectLst/>
                        </a:rPr>
                        <a:t> </a:t>
                      </a:r>
                      <a:endParaRPr lang="tr-TR" sz="1100" dirty="0">
                        <a:solidFill>
                          <a:srgbClr val="000000"/>
                        </a:solidFill>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tr-TR" sz="900">
                          <a:effectLst/>
                        </a:rPr>
                        <a:t>Toplam evlenme sayısı</a:t>
                      </a:r>
                      <a:endParaRPr lang="tr-TR" sz="1100">
                        <a:solidFill>
                          <a:srgbClr val="000000"/>
                        </a:solidFill>
                        <a:effectLst/>
                        <a:latin typeface="Calibri"/>
                        <a:ea typeface="Calibri"/>
                        <a:cs typeface="Times New Roman"/>
                      </a:endParaRPr>
                    </a:p>
                  </a:txBody>
                  <a:tcPr marL="68580" marR="68580" marT="0" marB="0"/>
                </a:tc>
                <a:tc hMerge="1">
                  <a:txBody>
                    <a:bodyPr/>
                    <a:lstStyle/>
                    <a:p>
                      <a:endParaRPr lang="tr-TR"/>
                    </a:p>
                  </a:txBody>
                  <a:tcPr/>
                </a:tc>
                <a:tc gridSpan="2">
                  <a:txBody>
                    <a:bodyPr/>
                    <a:lstStyle/>
                    <a:p>
                      <a:pPr algn="ctr">
                        <a:lnSpc>
                          <a:spcPct val="115000"/>
                        </a:lnSpc>
                        <a:spcAft>
                          <a:spcPts val="0"/>
                        </a:spcAft>
                      </a:pPr>
                      <a:r>
                        <a:rPr lang="tr-TR" sz="900">
                          <a:effectLst/>
                        </a:rPr>
                        <a:t>Evlenen çocuk sayısı</a:t>
                      </a:r>
                      <a:endParaRPr lang="tr-TR" sz="1100">
                        <a:solidFill>
                          <a:srgbClr val="000000"/>
                        </a:solidFill>
                        <a:effectLst/>
                        <a:latin typeface="Calibri"/>
                        <a:ea typeface="Calibri"/>
                        <a:cs typeface="Times New Roman"/>
                      </a:endParaRPr>
                    </a:p>
                  </a:txBody>
                  <a:tcPr marL="68580" marR="68580" marT="0" marB="0"/>
                </a:tc>
                <a:tc hMerge="1">
                  <a:txBody>
                    <a:bodyPr/>
                    <a:lstStyle/>
                    <a:p>
                      <a:endParaRPr lang="tr-TR"/>
                    </a:p>
                  </a:txBody>
                  <a:tcPr/>
                </a:tc>
                <a:tc gridSpan="2">
                  <a:txBody>
                    <a:bodyPr/>
                    <a:lstStyle/>
                    <a:p>
                      <a:pPr algn="ctr">
                        <a:lnSpc>
                          <a:spcPct val="115000"/>
                        </a:lnSpc>
                        <a:spcAft>
                          <a:spcPts val="0"/>
                        </a:spcAft>
                      </a:pPr>
                      <a:r>
                        <a:rPr lang="tr-TR" sz="900">
                          <a:effectLst/>
                        </a:rPr>
                        <a:t>Evlenen çocukların toplam içindeki oranı</a:t>
                      </a:r>
                      <a:endParaRPr lang="tr-TR" sz="1100">
                        <a:solidFill>
                          <a:srgbClr val="000000"/>
                        </a:solidFill>
                        <a:effectLst/>
                        <a:latin typeface="Calibri"/>
                        <a:ea typeface="Calibri"/>
                        <a:cs typeface="Times New Roman"/>
                      </a:endParaRPr>
                    </a:p>
                  </a:txBody>
                  <a:tcPr marL="68580" marR="68580" marT="0" marB="0"/>
                </a:tc>
                <a:tc hMerge="1">
                  <a:txBody>
                    <a:bodyPr/>
                    <a:lstStyle/>
                    <a:p>
                      <a:endParaRPr lang="tr-TR"/>
                    </a:p>
                  </a:txBody>
                  <a:tcPr/>
                </a:tc>
                <a:extLst>
                  <a:ext uri="{0D108BD9-81ED-4DB2-BD59-A6C34878D82A}">
                    <a16:rowId xmlns:a16="http://schemas.microsoft.com/office/drawing/2014/main" val="10000"/>
                  </a:ext>
                </a:extLst>
              </a:tr>
              <a:tr h="205508">
                <a:tc>
                  <a:txBody>
                    <a:bodyPr/>
                    <a:lstStyle/>
                    <a:p>
                      <a:pPr>
                        <a:lnSpc>
                          <a:spcPct val="115000"/>
                        </a:lnSpc>
                        <a:spcAft>
                          <a:spcPts val="0"/>
                        </a:spcAft>
                      </a:pPr>
                      <a:r>
                        <a:rPr lang="tr-TR" sz="900" dirty="0">
                          <a:effectLst/>
                        </a:rPr>
                        <a:t>Yıl</a:t>
                      </a:r>
                      <a:endParaRPr lang="tr-TR" sz="11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900">
                          <a:effectLst/>
                        </a:rPr>
                        <a:t>Erkek</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900">
                          <a:effectLst/>
                        </a:rPr>
                        <a:t>Kadın</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900">
                          <a:effectLst/>
                        </a:rPr>
                        <a:t>Erkek</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900">
                          <a:effectLst/>
                        </a:rPr>
                        <a:t>Kız</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900">
                          <a:effectLst/>
                        </a:rPr>
                        <a:t>Erkek</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900">
                          <a:effectLst/>
                        </a:rPr>
                        <a:t>Kız</a:t>
                      </a:r>
                      <a:endParaRPr lang="tr-TR" sz="11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05508">
                <a:tc>
                  <a:txBody>
                    <a:bodyPr/>
                    <a:lstStyle/>
                    <a:p>
                      <a:pPr>
                        <a:lnSpc>
                          <a:spcPct val="115000"/>
                        </a:lnSpc>
                        <a:spcAft>
                          <a:spcPts val="0"/>
                        </a:spcAft>
                      </a:pPr>
                      <a:r>
                        <a:rPr lang="tr-TR" sz="900" dirty="0">
                          <a:effectLst/>
                        </a:rPr>
                        <a:t>2003</a:t>
                      </a:r>
                      <a:endParaRPr lang="tr-TR" sz="11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 565 468</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565 468</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2 236</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45 981</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0,4</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8,1</a:t>
                      </a:r>
                      <a:endParaRPr lang="tr-TR" sz="10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05508">
                <a:tc>
                  <a:txBody>
                    <a:bodyPr/>
                    <a:lstStyle/>
                    <a:p>
                      <a:pPr>
                        <a:lnSpc>
                          <a:spcPct val="115000"/>
                        </a:lnSpc>
                        <a:spcAft>
                          <a:spcPts val="0"/>
                        </a:spcAft>
                      </a:pPr>
                      <a:r>
                        <a:rPr lang="tr-TR" sz="900">
                          <a:effectLst/>
                        </a:rPr>
                        <a:t>2004</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615 357</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 615 357</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2 168</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49 280</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0,4</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8,0</a:t>
                      </a:r>
                      <a:endParaRPr lang="tr-TR" sz="10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05508">
                <a:tc>
                  <a:txBody>
                    <a:bodyPr/>
                    <a:lstStyle/>
                    <a:p>
                      <a:pPr>
                        <a:lnSpc>
                          <a:spcPct val="115000"/>
                        </a:lnSpc>
                        <a:spcAft>
                          <a:spcPts val="0"/>
                        </a:spcAft>
                      </a:pPr>
                      <a:r>
                        <a:rPr lang="tr-TR" sz="900">
                          <a:effectLst/>
                        </a:rPr>
                        <a:t>2005</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 641 241</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 641 241</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2 270</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51 944</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0,4</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8,1</a:t>
                      </a:r>
                      <a:endParaRPr lang="tr-TR" sz="10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05508">
                <a:tc>
                  <a:txBody>
                    <a:bodyPr/>
                    <a:lstStyle/>
                    <a:p>
                      <a:pPr>
                        <a:lnSpc>
                          <a:spcPct val="115000"/>
                        </a:lnSpc>
                        <a:spcAft>
                          <a:spcPts val="0"/>
                        </a:spcAft>
                      </a:pPr>
                      <a:r>
                        <a:rPr lang="tr-TR" sz="900">
                          <a:effectLst/>
                        </a:rPr>
                        <a:t>2006</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636 121</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636 121</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2 315</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50 366</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0,4</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7,9</a:t>
                      </a:r>
                      <a:endParaRPr lang="tr-TR" sz="10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05508">
                <a:tc>
                  <a:txBody>
                    <a:bodyPr/>
                    <a:lstStyle/>
                    <a:p>
                      <a:pPr>
                        <a:lnSpc>
                          <a:spcPct val="115000"/>
                        </a:lnSpc>
                        <a:spcAft>
                          <a:spcPts val="0"/>
                        </a:spcAft>
                      </a:pPr>
                      <a:r>
                        <a:rPr lang="tr-TR" sz="900">
                          <a:effectLst/>
                        </a:rPr>
                        <a:t>2007</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638 311</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638 311</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2 279</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50 723</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0,4</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7,9</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05508">
                <a:tc>
                  <a:txBody>
                    <a:bodyPr/>
                    <a:lstStyle/>
                    <a:p>
                      <a:pPr>
                        <a:lnSpc>
                          <a:spcPct val="115000"/>
                        </a:lnSpc>
                        <a:spcAft>
                          <a:spcPts val="0"/>
                        </a:spcAft>
                      </a:pPr>
                      <a:r>
                        <a:rPr lang="tr-TR" sz="900">
                          <a:effectLst/>
                        </a:rPr>
                        <a:t>2008</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641 973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641 973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2 214</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49 703</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0,3</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7,7</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05508">
                <a:tc>
                  <a:txBody>
                    <a:bodyPr/>
                    <a:lstStyle/>
                    <a:p>
                      <a:pPr>
                        <a:lnSpc>
                          <a:spcPct val="115000"/>
                        </a:lnSpc>
                        <a:spcAft>
                          <a:spcPts val="0"/>
                        </a:spcAft>
                      </a:pPr>
                      <a:r>
                        <a:rPr lang="tr-TR" sz="900">
                          <a:effectLst/>
                        </a:rPr>
                        <a:t>2009</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591 742</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591 742</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2 072</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47 859</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0,4</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8,1</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05508">
                <a:tc>
                  <a:txBody>
                    <a:bodyPr/>
                    <a:lstStyle/>
                    <a:p>
                      <a:pPr>
                        <a:lnSpc>
                          <a:spcPct val="115000"/>
                        </a:lnSpc>
                        <a:spcAft>
                          <a:spcPts val="0"/>
                        </a:spcAft>
                      </a:pPr>
                      <a:r>
                        <a:rPr lang="tr-TR" sz="900">
                          <a:effectLst/>
                        </a:rPr>
                        <a:t>2010</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582 715</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582 715</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2 000</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45 738</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7,8</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05508">
                <a:tc>
                  <a:txBody>
                    <a:bodyPr/>
                    <a:lstStyle/>
                    <a:p>
                      <a:pPr>
                        <a:lnSpc>
                          <a:spcPct val="115000"/>
                        </a:lnSpc>
                        <a:spcAft>
                          <a:spcPts val="0"/>
                        </a:spcAft>
                      </a:pPr>
                      <a:r>
                        <a:rPr lang="tr-TR" sz="900">
                          <a:effectLst/>
                        </a:rPr>
                        <a:t>2011</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592 775</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592 775</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1 860</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42 700</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7,2</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05508">
                <a:tc>
                  <a:txBody>
                    <a:bodyPr/>
                    <a:lstStyle/>
                    <a:p>
                      <a:pPr>
                        <a:lnSpc>
                          <a:spcPct val="115000"/>
                        </a:lnSpc>
                        <a:spcAft>
                          <a:spcPts val="0"/>
                        </a:spcAft>
                      </a:pPr>
                      <a:r>
                        <a:rPr lang="tr-TR" sz="900">
                          <a:effectLst/>
                        </a:rPr>
                        <a:t>2012</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603 751</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603 751</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1 903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40 428</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6,7</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05508">
                <a:tc>
                  <a:txBody>
                    <a:bodyPr/>
                    <a:lstStyle/>
                    <a:p>
                      <a:pPr>
                        <a:lnSpc>
                          <a:spcPct val="115000"/>
                        </a:lnSpc>
                        <a:spcAft>
                          <a:spcPts val="0"/>
                        </a:spcAft>
                      </a:pPr>
                      <a:r>
                        <a:rPr lang="tr-TR" sz="900">
                          <a:effectLst/>
                        </a:rPr>
                        <a:t>2013</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600 138</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600 138</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1 866</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37 481</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6,2</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05508">
                <a:tc>
                  <a:txBody>
                    <a:bodyPr/>
                    <a:lstStyle/>
                    <a:p>
                      <a:pPr>
                        <a:lnSpc>
                          <a:spcPct val="115000"/>
                        </a:lnSpc>
                        <a:spcAft>
                          <a:spcPts val="0"/>
                        </a:spcAft>
                      </a:pPr>
                      <a:r>
                        <a:rPr lang="tr-TR" sz="900">
                          <a:effectLst/>
                        </a:rPr>
                        <a:t>2014</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 599 704</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 599 704</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1 670</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34 629</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5,8</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205508">
                <a:tc>
                  <a:txBody>
                    <a:bodyPr/>
                    <a:lstStyle/>
                    <a:p>
                      <a:pPr>
                        <a:lnSpc>
                          <a:spcPct val="115000"/>
                        </a:lnSpc>
                        <a:spcAft>
                          <a:spcPts val="0"/>
                        </a:spcAft>
                      </a:pPr>
                      <a:r>
                        <a:rPr lang="tr-TR" sz="900">
                          <a:effectLst/>
                        </a:rPr>
                        <a:t>2015</a:t>
                      </a:r>
                      <a:endParaRPr lang="tr-TR" sz="11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602 982</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602 982</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  1 483</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  31 337</a:t>
                      </a:r>
                      <a:endParaRPr lang="tr-TR" sz="1000" dirty="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a:effectLst/>
                        </a:rPr>
                        <a:t>0,2</a:t>
                      </a:r>
                      <a:endParaRPr lang="tr-TR" sz="1000">
                        <a:solidFill>
                          <a:srgbClr val="000000"/>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tr-TR" sz="1000" dirty="0">
                          <a:effectLst/>
                        </a:rPr>
                        <a:t>5,2</a:t>
                      </a:r>
                      <a:endParaRPr lang="tr-TR" sz="10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05508">
                <a:tc>
                  <a:txBody>
                    <a:bodyPr/>
                    <a:lstStyle/>
                    <a:p>
                      <a:pPr>
                        <a:lnSpc>
                          <a:spcPct val="115000"/>
                        </a:lnSpc>
                        <a:spcAft>
                          <a:spcPts val="0"/>
                        </a:spcAft>
                      </a:pPr>
                      <a:r>
                        <a:rPr lang="tr-TR" sz="900" dirty="0">
                          <a:solidFill>
                            <a:schemeClr val="bg1"/>
                          </a:solidFill>
                          <a:effectLst/>
                          <a:latin typeface="Calibri"/>
                          <a:ea typeface="Calibri"/>
                          <a:cs typeface="Times New Roman"/>
                        </a:rPr>
                        <a:t>2016</a:t>
                      </a:r>
                    </a:p>
                  </a:txBody>
                  <a:tcPr marL="68580" marR="68580" marT="0" marB="0"/>
                </a:tc>
                <a:tc>
                  <a:txBody>
                    <a:bodyPr/>
                    <a:lstStyle/>
                    <a:p>
                      <a:pPr marL="0" algn="r" defTabSz="914400" rtl="0" eaLnBrk="1" latinLnBrk="0" hangingPunct="1">
                        <a:lnSpc>
                          <a:spcPct val="115000"/>
                        </a:lnSpc>
                        <a:spcAft>
                          <a:spcPts val="0"/>
                        </a:spcAft>
                      </a:pPr>
                      <a:r>
                        <a:rPr lang="tr-TR" sz="1000" kern="1200" dirty="0">
                          <a:solidFill>
                            <a:schemeClr val="dk1"/>
                          </a:solidFill>
                          <a:effectLst/>
                          <a:latin typeface="+mn-lt"/>
                          <a:ea typeface="+mn-ea"/>
                          <a:cs typeface="+mn-cs"/>
                        </a:rPr>
                        <a:t> 594 493</a:t>
                      </a:r>
                    </a:p>
                  </a:txBody>
                  <a:tcPr marL="44450" marR="44450" marT="0" marB="0" anchor="b"/>
                </a:tc>
                <a:tc>
                  <a:txBody>
                    <a:bodyPr/>
                    <a:lstStyle/>
                    <a:p>
                      <a:pPr marL="0" algn="r" defTabSz="914400" rtl="0" eaLnBrk="1" latinLnBrk="0" hangingPunct="1">
                        <a:lnSpc>
                          <a:spcPct val="115000"/>
                        </a:lnSpc>
                        <a:spcAft>
                          <a:spcPts val="0"/>
                        </a:spcAft>
                      </a:pPr>
                      <a:r>
                        <a:rPr lang="tr-TR" sz="1000" kern="1200" dirty="0">
                          <a:solidFill>
                            <a:schemeClr val="dk1"/>
                          </a:solidFill>
                          <a:effectLst/>
                          <a:latin typeface="+mn-lt"/>
                          <a:ea typeface="+mn-ea"/>
                          <a:cs typeface="+mn-cs"/>
                        </a:rPr>
                        <a:t> 594 493</a:t>
                      </a:r>
                    </a:p>
                  </a:txBody>
                  <a:tcPr marL="44450" marR="44450" marT="0" marB="0" anchor="b"/>
                </a:tc>
                <a:tc>
                  <a:txBody>
                    <a:bodyPr/>
                    <a:lstStyle/>
                    <a:p>
                      <a:pPr marL="0" algn="r" defTabSz="914400" rtl="0" eaLnBrk="1" latinLnBrk="0" hangingPunct="1">
                        <a:lnSpc>
                          <a:spcPct val="115000"/>
                        </a:lnSpc>
                        <a:spcAft>
                          <a:spcPts val="0"/>
                        </a:spcAft>
                      </a:pPr>
                      <a:r>
                        <a:rPr lang="tr-TR" sz="1000" kern="1200" dirty="0">
                          <a:solidFill>
                            <a:schemeClr val="dk1"/>
                          </a:solidFill>
                          <a:effectLst/>
                          <a:latin typeface="+mn-lt"/>
                          <a:ea typeface="+mn-ea"/>
                          <a:cs typeface="+mn-cs"/>
                        </a:rPr>
                        <a:t> 1 319</a:t>
                      </a:r>
                    </a:p>
                  </a:txBody>
                  <a:tcPr marL="44450" marR="44450" marT="0" marB="0" anchor="b"/>
                </a:tc>
                <a:tc>
                  <a:txBody>
                    <a:bodyPr/>
                    <a:lstStyle/>
                    <a:p>
                      <a:pPr marL="0" algn="r" defTabSz="914400" rtl="0" eaLnBrk="1" latinLnBrk="0" hangingPunct="1">
                        <a:lnSpc>
                          <a:spcPct val="115000"/>
                        </a:lnSpc>
                        <a:spcAft>
                          <a:spcPts val="0"/>
                        </a:spcAft>
                      </a:pPr>
                      <a:r>
                        <a:rPr lang="tr-TR" sz="1000" kern="1200" dirty="0">
                          <a:solidFill>
                            <a:schemeClr val="dk1"/>
                          </a:solidFill>
                          <a:effectLst/>
                          <a:latin typeface="+mn-lt"/>
                          <a:ea typeface="+mn-ea"/>
                          <a:cs typeface="+mn-cs"/>
                        </a:rPr>
                        <a:t> 27 637</a:t>
                      </a:r>
                    </a:p>
                  </a:txBody>
                  <a:tcPr marL="44450" marR="44450" marT="0" marB="0" anchor="b"/>
                </a:tc>
                <a:tc>
                  <a:txBody>
                    <a:bodyPr/>
                    <a:lstStyle/>
                    <a:p>
                      <a:pPr algn="r">
                        <a:lnSpc>
                          <a:spcPct val="115000"/>
                        </a:lnSpc>
                        <a:spcAft>
                          <a:spcPts val="0"/>
                        </a:spcAft>
                      </a:pPr>
                      <a:r>
                        <a:rPr lang="tr-TR" sz="1000">
                          <a:effectLst/>
                          <a:latin typeface="+mn-lt"/>
                          <a:ea typeface="Times New Roman"/>
                          <a:cs typeface="Times New Roman"/>
                        </a:rPr>
                        <a:t>0,2</a:t>
                      </a:r>
                      <a:endParaRPr lang="tr-TR" sz="1000">
                        <a:effectLst/>
                        <a:latin typeface="+mn-lt"/>
                        <a:ea typeface="Calibri"/>
                        <a:cs typeface="Times New Roman"/>
                      </a:endParaRPr>
                    </a:p>
                  </a:txBody>
                  <a:tcPr marL="44450" marR="44450" marT="0" marB="0" anchor="b"/>
                </a:tc>
                <a:tc>
                  <a:txBody>
                    <a:bodyPr/>
                    <a:lstStyle/>
                    <a:p>
                      <a:pPr algn="r">
                        <a:lnSpc>
                          <a:spcPct val="115000"/>
                        </a:lnSpc>
                        <a:spcAft>
                          <a:spcPts val="0"/>
                        </a:spcAft>
                      </a:pPr>
                      <a:r>
                        <a:rPr lang="tr-TR" sz="1000" dirty="0">
                          <a:effectLst/>
                          <a:latin typeface="+mn-lt"/>
                          <a:ea typeface="Times New Roman"/>
                          <a:cs typeface="Times New Roman"/>
                        </a:rPr>
                        <a:t>4,6</a:t>
                      </a:r>
                      <a:endParaRPr lang="tr-TR" sz="1000" dirty="0">
                        <a:effectLst/>
                        <a:latin typeface="+mn-lt"/>
                        <a:ea typeface="Calibri"/>
                        <a:cs typeface="Times New Roman"/>
                      </a:endParaRPr>
                    </a:p>
                  </a:txBody>
                  <a:tcPr marL="44450" marR="44450" marT="0" marB="0" anchor="b"/>
                </a:tc>
                <a:extLst>
                  <a:ext uri="{0D108BD9-81ED-4DB2-BD59-A6C34878D82A}">
                    <a16:rowId xmlns:a16="http://schemas.microsoft.com/office/drawing/2014/main" val="10015"/>
                  </a:ext>
                </a:extLst>
              </a:tr>
              <a:tr h="205508">
                <a:tc>
                  <a:txBody>
                    <a:bodyPr/>
                    <a:lstStyle/>
                    <a:p>
                      <a:pPr>
                        <a:lnSpc>
                          <a:spcPct val="115000"/>
                        </a:lnSpc>
                        <a:spcAft>
                          <a:spcPts val="0"/>
                        </a:spcAft>
                      </a:pPr>
                      <a:r>
                        <a:rPr lang="tr-TR" sz="900" dirty="0">
                          <a:solidFill>
                            <a:schemeClr val="bg1"/>
                          </a:solidFill>
                          <a:effectLst/>
                          <a:latin typeface="Calibri"/>
                          <a:ea typeface="Calibri"/>
                          <a:cs typeface="Times New Roman"/>
                        </a:rPr>
                        <a:t>2017</a:t>
                      </a:r>
                    </a:p>
                  </a:txBody>
                  <a:tcPr marL="68580" marR="68580" marT="0" marB="0"/>
                </a:tc>
                <a:tc>
                  <a:txBody>
                    <a:bodyPr/>
                    <a:lstStyle/>
                    <a:p>
                      <a:pPr marL="0" algn="r" defTabSz="914400" rtl="0" eaLnBrk="1" fontAlgn="b" latinLnBrk="0" hangingPunct="1">
                        <a:lnSpc>
                          <a:spcPct val="115000"/>
                        </a:lnSpc>
                        <a:spcAft>
                          <a:spcPts val="0"/>
                        </a:spcAft>
                      </a:pPr>
                      <a:r>
                        <a:rPr lang="tr-TR" sz="1000" kern="1200" dirty="0">
                          <a:solidFill>
                            <a:schemeClr val="dk1"/>
                          </a:solidFill>
                          <a:effectLst/>
                          <a:latin typeface="+mn-lt"/>
                          <a:ea typeface="+mn-ea"/>
                          <a:cs typeface="+mn-cs"/>
                        </a:rPr>
                        <a:t> 569 459</a:t>
                      </a:r>
                    </a:p>
                  </a:txBody>
                  <a:tcPr marL="9525" marR="9525" marT="9525" marB="0" anchor="b"/>
                </a:tc>
                <a:tc>
                  <a:txBody>
                    <a:bodyPr/>
                    <a:lstStyle/>
                    <a:p>
                      <a:pPr marL="0" algn="r" defTabSz="914400" rtl="0" eaLnBrk="1" fontAlgn="b" latinLnBrk="0" hangingPunct="1">
                        <a:lnSpc>
                          <a:spcPct val="115000"/>
                        </a:lnSpc>
                        <a:spcAft>
                          <a:spcPts val="0"/>
                        </a:spcAft>
                      </a:pPr>
                      <a:r>
                        <a:rPr lang="tr-TR" sz="1000" kern="1200" dirty="0">
                          <a:solidFill>
                            <a:schemeClr val="dk1"/>
                          </a:solidFill>
                          <a:effectLst/>
                          <a:latin typeface="+mn-lt"/>
                          <a:ea typeface="+mn-ea"/>
                          <a:cs typeface="+mn-cs"/>
                        </a:rPr>
                        <a:t> 569 459</a:t>
                      </a:r>
                    </a:p>
                  </a:txBody>
                  <a:tcPr marL="9525" marR="9525" marT="9525" marB="0" anchor="b"/>
                </a:tc>
                <a:tc>
                  <a:txBody>
                    <a:bodyPr/>
                    <a:lstStyle/>
                    <a:p>
                      <a:pPr marL="0" algn="r" defTabSz="914400" rtl="0" eaLnBrk="1" fontAlgn="b" latinLnBrk="0" hangingPunct="1">
                        <a:lnSpc>
                          <a:spcPct val="115000"/>
                        </a:lnSpc>
                        <a:spcAft>
                          <a:spcPts val="0"/>
                        </a:spcAft>
                      </a:pPr>
                      <a:r>
                        <a:rPr lang="tr-TR" sz="1000" kern="1200" dirty="0">
                          <a:solidFill>
                            <a:schemeClr val="dk1"/>
                          </a:solidFill>
                          <a:effectLst/>
                          <a:latin typeface="+mn-lt"/>
                          <a:ea typeface="+mn-ea"/>
                          <a:cs typeface="+mn-cs"/>
                        </a:rPr>
                        <a:t>  1 081</a:t>
                      </a:r>
                    </a:p>
                  </a:txBody>
                  <a:tcPr marL="9525" marR="9525" marT="9525" marB="0" anchor="b"/>
                </a:tc>
                <a:tc>
                  <a:txBody>
                    <a:bodyPr/>
                    <a:lstStyle/>
                    <a:p>
                      <a:pPr marL="0" algn="r" defTabSz="914400" rtl="0" eaLnBrk="1" fontAlgn="b" latinLnBrk="0" hangingPunct="1">
                        <a:lnSpc>
                          <a:spcPct val="115000"/>
                        </a:lnSpc>
                        <a:spcAft>
                          <a:spcPts val="0"/>
                        </a:spcAft>
                      </a:pPr>
                      <a:r>
                        <a:rPr lang="tr-TR" sz="1000" kern="1200" dirty="0">
                          <a:solidFill>
                            <a:schemeClr val="dk1"/>
                          </a:solidFill>
                          <a:effectLst/>
                          <a:latin typeface="+mn-lt"/>
                          <a:ea typeface="+mn-ea"/>
                          <a:cs typeface="+mn-cs"/>
                        </a:rPr>
                        <a:t> 23 906</a:t>
                      </a:r>
                    </a:p>
                  </a:txBody>
                  <a:tcPr marL="9525" marR="9525" marT="9525" marB="0" anchor="b"/>
                </a:tc>
                <a:tc>
                  <a:txBody>
                    <a:bodyPr/>
                    <a:lstStyle/>
                    <a:p>
                      <a:pPr marL="0" algn="r" defTabSz="914400" rtl="0" eaLnBrk="1" fontAlgn="b" latinLnBrk="0" hangingPunct="1">
                        <a:lnSpc>
                          <a:spcPct val="115000"/>
                        </a:lnSpc>
                        <a:spcAft>
                          <a:spcPts val="0"/>
                        </a:spcAft>
                      </a:pPr>
                      <a:r>
                        <a:rPr lang="tr-TR" sz="1000" kern="1200" dirty="0">
                          <a:solidFill>
                            <a:schemeClr val="dk1"/>
                          </a:solidFill>
                          <a:effectLst/>
                          <a:latin typeface="+mn-lt"/>
                          <a:ea typeface="+mn-ea"/>
                          <a:cs typeface="+mn-cs"/>
                        </a:rPr>
                        <a:t> 0,2</a:t>
                      </a:r>
                    </a:p>
                  </a:txBody>
                  <a:tcPr marL="9525" marR="9525" marT="9525" marB="0" anchor="b"/>
                </a:tc>
                <a:tc>
                  <a:txBody>
                    <a:bodyPr/>
                    <a:lstStyle/>
                    <a:p>
                      <a:pPr marL="0" algn="r" defTabSz="914400" rtl="0" eaLnBrk="1" fontAlgn="b" latinLnBrk="0" hangingPunct="1">
                        <a:lnSpc>
                          <a:spcPct val="115000"/>
                        </a:lnSpc>
                        <a:spcAft>
                          <a:spcPts val="0"/>
                        </a:spcAft>
                      </a:pPr>
                      <a:r>
                        <a:rPr lang="tr-TR" sz="1000" kern="1200" dirty="0">
                          <a:solidFill>
                            <a:schemeClr val="dk1"/>
                          </a:solidFill>
                          <a:effectLst/>
                          <a:latin typeface="+mn-lt"/>
                          <a:ea typeface="+mn-ea"/>
                          <a:cs typeface="+mn-cs"/>
                        </a:rPr>
                        <a:t>4,2</a:t>
                      </a:r>
                    </a:p>
                  </a:txBody>
                  <a:tcPr marL="9525" marR="9525" marT="9525" marB="0" anchor="b"/>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2137389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2"/>
          <p:cNvSpPr>
            <a:spLocks noGrp="1"/>
          </p:cNvSpPr>
          <p:nvPr>
            <p:ph type="ctrTitle"/>
          </p:nvPr>
        </p:nvSpPr>
        <p:spPr>
          <a:xfrm>
            <a:off x="102815" y="1052736"/>
            <a:ext cx="8429625" cy="576262"/>
          </a:xfrm>
        </p:spPr>
        <p:txBody>
          <a:bodyPr/>
          <a:lstStyle/>
          <a:p>
            <a:r>
              <a:rPr lang="tr-TR" b="1" dirty="0">
                <a:solidFill>
                  <a:srgbClr val="C00000"/>
                </a:solidFill>
                <a:latin typeface="Calibri" charset="0"/>
              </a:rPr>
              <a:t>   </a:t>
            </a:r>
            <a:r>
              <a:rPr lang="tr-TR" sz="3200" b="1" dirty="0">
                <a:solidFill>
                  <a:srgbClr val="C00000"/>
                </a:solidFill>
                <a:latin typeface="Arial" charset="0"/>
                <a:cs typeface="Arial" charset="0"/>
              </a:rPr>
              <a:t>Türkiye</a:t>
            </a:r>
            <a:r>
              <a:rPr lang="ja-JP" altLang="tr-TR" sz="3200" b="1" dirty="0">
                <a:solidFill>
                  <a:srgbClr val="C00000"/>
                </a:solidFill>
                <a:latin typeface="Arial" charset="0"/>
                <a:cs typeface="Arial" charset="0"/>
              </a:rPr>
              <a:t>’</a:t>
            </a:r>
            <a:r>
              <a:rPr lang="tr-TR" altLang="ja-JP" sz="3200" b="1" dirty="0">
                <a:solidFill>
                  <a:srgbClr val="C00000"/>
                </a:solidFill>
                <a:latin typeface="Arial" charset="0"/>
                <a:cs typeface="Arial" charset="0"/>
              </a:rPr>
              <a:t>de Erken Yaşta Evlilikler</a:t>
            </a:r>
            <a:endParaRPr lang="tr-TR" sz="3600" b="1" dirty="0">
              <a:solidFill>
                <a:srgbClr val="C00000"/>
              </a:solidFill>
              <a:latin typeface="Arial" charset="0"/>
              <a:cs typeface="Arial" charset="0"/>
            </a:endParaRPr>
          </a:p>
        </p:txBody>
      </p:sp>
      <p:sp>
        <p:nvSpPr>
          <p:cNvPr id="5427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060DB6-52A3-2A4D-9369-CF0987B9F40C}" type="slidenum">
              <a:rPr lang="tr-TR" sz="1200">
                <a:solidFill>
                  <a:srgbClr val="898989"/>
                </a:solidFill>
                <a:cs typeface="Arial" charset="0"/>
              </a:rPr>
              <a:pPr eaLnBrk="1" hangingPunct="1"/>
              <a:t>14</a:t>
            </a:fld>
            <a:endParaRPr lang="tr-TR" sz="1200">
              <a:solidFill>
                <a:srgbClr val="898989"/>
              </a:solidFill>
              <a:cs typeface="Arial" charset="0"/>
            </a:endParaRPr>
          </a:p>
        </p:txBody>
      </p:sp>
      <p:sp>
        <p:nvSpPr>
          <p:cNvPr id="2" name="Metin kutusu 1"/>
          <p:cNvSpPr txBox="1"/>
          <p:nvPr/>
        </p:nvSpPr>
        <p:spPr>
          <a:xfrm>
            <a:off x="900113" y="2276475"/>
            <a:ext cx="7416800" cy="400050"/>
          </a:xfrm>
          <a:prstGeom prst="rect">
            <a:avLst/>
          </a:prstGeom>
          <a:noFill/>
        </p:spPr>
        <p:txBody>
          <a:bodyPr>
            <a:spAutoFit/>
          </a:bodyPr>
          <a:lstStyle/>
          <a:p>
            <a:pPr algn="just">
              <a:defRPr/>
            </a:pPr>
            <a:endParaRPr lang="tr-TR" sz="2000" dirty="0">
              <a:latin typeface="+mj-lt"/>
              <a:ea typeface="ＭＳ Ｐゴシック" pitchFamily="34" charset="-128"/>
              <a:cs typeface="+mn-cs"/>
            </a:endParaRPr>
          </a:p>
        </p:txBody>
      </p:sp>
      <p:sp>
        <p:nvSpPr>
          <p:cNvPr id="54277" name="Metin kutusu 3"/>
          <p:cNvSpPr txBox="1">
            <a:spLocks noChangeArrowheads="1"/>
          </p:cNvSpPr>
          <p:nvPr/>
        </p:nvSpPr>
        <p:spPr bwMode="auto">
          <a:xfrm>
            <a:off x="2124075" y="1844675"/>
            <a:ext cx="62642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charset="0"/>
              <a:buChar char="•"/>
            </a:pPr>
            <a:endParaRPr lang="tr-TR" sz="2000">
              <a:cs typeface="Arial" charset="0"/>
            </a:endParaRPr>
          </a:p>
          <a:p>
            <a:pPr algn="just" eaLnBrk="1" hangingPunct="1">
              <a:buFont typeface="Arial" charset="0"/>
              <a:buChar char="•"/>
            </a:pPr>
            <a:endParaRPr lang="tr-TR" sz="2000">
              <a:cs typeface="Arial" charset="0"/>
            </a:endParaRPr>
          </a:p>
          <a:p>
            <a:pPr eaLnBrk="1" hangingPunct="1"/>
            <a:endParaRPr lang="tr-TR" sz="2000">
              <a:cs typeface="Arial" charset="0"/>
            </a:endParaRPr>
          </a:p>
          <a:p>
            <a:pPr eaLnBrk="1" hangingPunct="1"/>
            <a:endParaRPr lang="tr-TR" sz="2000" b="1">
              <a:cs typeface="Arial" charset="0"/>
            </a:endParaRPr>
          </a:p>
          <a:p>
            <a:pPr algn="just" eaLnBrk="1" hangingPunct="1"/>
            <a:r>
              <a:rPr lang="tr-TR" sz="2000"/>
              <a:t> </a:t>
            </a:r>
          </a:p>
          <a:p>
            <a:pPr eaLnBrk="1" hangingPunct="1"/>
            <a:r>
              <a:rPr lang="tr-TR" sz="2000">
                <a:latin typeface="Calibri" charset="0"/>
              </a:rPr>
              <a:t> </a:t>
            </a:r>
          </a:p>
        </p:txBody>
      </p:sp>
      <p:graphicFrame>
        <p:nvGraphicFramePr>
          <p:cNvPr id="8" name="Tablo 7"/>
          <p:cNvGraphicFramePr>
            <a:graphicFrameLocks noGrp="1"/>
          </p:cNvGraphicFramePr>
          <p:nvPr>
            <p:extLst>
              <p:ext uri="{D42A27DB-BD31-4B8C-83A1-F6EECF244321}">
                <p14:modId xmlns:p14="http://schemas.microsoft.com/office/powerpoint/2010/main" val="2727906411"/>
              </p:ext>
            </p:extLst>
          </p:nvPr>
        </p:nvGraphicFramePr>
        <p:xfrm>
          <a:off x="1570814" y="2132856"/>
          <a:ext cx="5832871" cy="2894451"/>
        </p:xfrm>
        <a:graphic>
          <a:graphicData uri="http://schemas.openxmlformats.org/drawingml/2006/table">
            <a:tbl>
              <a:tblPr>
                <a:effectLst>
                  <a:innerShdw blurRad="63500" dist="50800">
                    <a:prstClr val="black">
                      <a:alpha val="50000"/>
                    </a:prstClr>
                  </a:innerShdw>
                </a:effectLst>
              </a:tblPr>
              <a:tblGrid>
                <a:gridCol w="2520280">
                  <a:extLst>
                    <a:ext uri="{9D8B030D-6E8A-4147-A177-3AD203B41FA5}">
                      <a16:colId xmlns:a16="http://schemas.microsoft.com/office/drawing/2014/main" val="20000"/>
                    </a:ext>
                  </a:extLst>
                </a:gridCol>
                <a:gridCol w="3312591">
                  <a:extLst>
                    <a:ext uri="{9D8B030D-6E8A-4147-A177-3AD203B41FA5}">
                      <a16:colId xmlns:a16="http://schemas.microsoft.com/office/drawing/2014/main" val="20001"/>
                    </a:ext>
                  </a:extLst>
                </a:gridCol>
              </a:tblGrid>
              <a:tr h="36036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En yüksek olduğu iller</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Toplam Evlilikler İçinde 16-17 Yaşında Evlenenlerin Oranı</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val="10000"/>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Ağrı</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16,6</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1"/>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Muş</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16,1</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Bitlis</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12,3</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En düşük olduğu iller</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a:ln>
                            <a:noFill/>
                          </a:ln>
                          <a:solidFill>
                            <a:srgbClr val="000000"/>
                          </a:solidFill>
                          <a:effectLst/>
                          <a:latin typeface="Calibri" charset="0"/>
                          <a:ea typeface="ＭＳ Ｐゴシック" charset="0"/>
                          <a:cs typeface="ＭＳ Ｐゴシック" charset="0"/>
                        </a:rPr>
                        <a:t>Oran</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val="10004"/>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Tunceli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0,4</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Rize</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1,1</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6"/>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Trabzon</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1,4</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7"/>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Türkiye Toplam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4,2</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8"/>
                  </a:ext>
                </a:extLst>
              </a:tr>
            </a:tbl>
          </a:graphicData>
        </a:graphic>
      </p:graphicFrame>
      <p:sp>
        <p:nvSpPr>
          <p:cNvPr id="54322" name="Metin kutusu 2"/>
          <p:cNvSpPr txBox="1">
            <a:spLocks noChangeArrowheads="1"/>
          </p:cNvSpPr>
          <p:nvPr/>
        </p:nvSpPr>
        <p:spPr bwMode="auto">
          <a:xfrm>
            <a:off x="755650" y="6021388"/>
            <a:ext cx="1655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tr-TR" sz="1200"/>
              <a:t>Kaynak: TÜİK</a:t>
            </a:r>
          </a:p>
        </p:txBody>
      </p:sp>
    </p:spTree>
    <p:extLst>
      <p:ext uri="{BB962C8B-B14F-4D97-AF65-F5344CB8AC3E}">
        <p14:creationId xmlns:p14="http://schemas.microsoft.com/office/powerpoint/2010/main" val="26779167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2"/>
          <p:cNvSpPr>
            <a:spLocks noGrp="1"/>
          </p:cNvSpPr>
          <p:nvPr>
            <p:ph type="ctrTitle"/>
          </p:nvPr>
        </p:nvSpPr>
        <p:spPr>
          <a:xfrm>
            <a:off x="102815" y="1052736"/>
            <a:ext cx="8429625" cy="576262"/>
          </a:xfrm>
        </p:spPr>
        <p:txBody>
          <a:bodyPr/>
          <a:lstStyle/>
          <a:p>
            <a:r>
              <a:rPr lang="tr-TR" b="1" dirty="0">
                <a:solidFill>
                  <a:srgbClr val="C00000"/>
                </a:solidFill>
                <a:latin typeface="Calibri" charset="0"/>
              </a:rPr>
              <a:t>   </a:t>
            </a:r>
            <a:r>
              <a:rPr lang="tr-TR" sz="3200" b="1" dirty="0">
                <a:solidFill>
                  <a:srgbClr val="C00000"/>
                </a:solidFill>
                <a:latin typeface="Arial" charset="0"/>
                <a:cs typeface="Arial" charset="0"/>
              </a:rPr>
              <a:t>Türkiye</a:t>
            </a:r>
            <a:r>
              <a:rPr lang="ja-JP" altLang="tr-TR" sz="3200" b="1" dirty="0">
                <a:solidFill>
                  <a:srgbClr val="C00000"/>
                </a:solidFill>
                <a:latin typeface="Arial" charset="0"/>
                <a:cs typeface="Arial" charset="0"/>
              </a:rPr>
              <a:t>’</a:t>
            </a:r>
            <a:r>
              <a:rPr lang="tr-TR" altLang="ja-JP" sz="3200" b="1" dirty="0">
                <a:solidFill>
                  <a:srgbClr val="C00000"/>
                </a:solidFill>
                <a:latin typeface="Arial" charset="0"/>
                <a:cs typeface="Arial" charset="0"/>
              </a:rPr>
              <a:t>de Erken Yaşta Evlilikler</a:t>
            </a:r>
            <a:endParaRPr lang="tr-TR" sz="3600" b="1" dirty="0">
              <a:solidFill>
                <a:srgbClr val="C00000"/>
              </a:solidFill>
              <a:latin typeface="Arial" charset="0"/>
              <a:cs typeface="Arial" charset="0"/>
            </a:endParaRPr>
          </a:p>
        </p:txBody>
      </p:sp>
      <p:sp>
        <p:nvSpPr>
          <p:cNvPr id="5427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060DB6-52A3-2A4D-9369-CF0987B9F40C}" type="slidenum">
              <a:rPr lang="tr-TR" sz="1200">
                <a:solidFill>
                  <a:srgbClr val="898989"/>
                </a:solidFill>
                <a:cs typeface="Arial" charset="0"/>
              </a:rPr>
              <a:pPr eaLnBrk="1" hangingPunct="1"/>
              <a:t>15</a:t>
            </a:fld>
            <a:endParaRPr lang="tr-TR" sz="1200">
              <a:solidFill>
                <a:srgbClr val="898989"/>
              </a:solidFill>
              <a:cs typeface="Arial" charset="0"/>
            </a:endParaRPr>
          </a:p>
        </p:txBody>
      </p:sp>
      <p:sp>
        <p:nvSpPr>
          <p:cNvPr id="2" name="Metin kutusu 1"/>
          <p:cNvSpPr txBox="1"/>
          <p:nvPr/>
        </p:nvSpPr>
        <p:spPr>
          <a:xfrm>
            <a:off x="900113" y="2276475"/>
            <a:ext cx="7416800" cy="400050"/>
          </a:xfrm>
          <a:prstGeom prst="rect">
            <a:avLst/>
          </a:prstGeom>
          <a:noFill/>
        </p:spPr>
        <p:txBody>
          <a:bodyPr>
            <a:spAutoFit/>
          </a:bodyPr>
          <a:lstStyle/>
          <a:p>
            <a:pPr algn="just">
              <a:defRPr/>
            </a:pPr>
            <a:endParaRPr lang="tr-TR" sz="2000" dirty="0">
              <a:latin typeface="+mj-lt"/>
              <a:ea typeface="ＭＳ Ｐゴシック" pitchFamily="34" charset="-128"/>
              <a:cs typeface="+mn-cs"/>
            </a:endParaRPr>
          </a:p>
        </p:txBody>
      </p:sp>
      <p:sp>
        <p:nvSpPr>
          <p:cNvPr id="54277" name="Metin kutusu 3"/>
          <p:cNvSpPr txBox="1">
            <a:spLocks noChangeArrowheads="1"/>
          </p:cNvSpPr>
          <p:nvPr/>
        </p:nvSpPr>
        <p:spPr bwMode="auto">
          <a:xfrm>
            <a:off x="2124075" y="1844675"/>
            <a:ext cx="62642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buFont typeface="Arial" charset="0"/>
              <a:buChar char="•"/>
            </a:pPr>
            <a:endParaRPr lang="tr-TR" sz="2000">
              <a:cs typeface="Arial" charset="0"/>
            </a:endParaRPr>
          </a:p>
          <a:p>
            <a:pPr algn="just" eaLnBrk="1" hangingPunct="1">
              <a:buFont typeface="Arial" charset="0"/>
              <a:buChar char="•"/>
            </a:pPr>
            <a:endParaRPr lang="tr-TR" sz="2000">
              <a:cs typeface="Arial" charset="0"/>
            </a:endParaRPr>
          </a:p>
          <a:p>
            <a:pPr eaLnBrk="1" hangingPunct="1"/>
            <a:endParaRPr lang="tr-TR" sz="2000">
              <a:cs typeface="Arial" charset="0"/>
            </a:endParaRPr>
          </a:p>
          <a:p>
            <a:pPr eaLnBrk="1" hangingPunct="1"/>
            <a:endParaRPr lang="tr-TR" sz="2000" b="1">
              <a:cs typeface="Arial" charset="0"/>
            </a:endParaRPr>
          </a:p>
          <a:p>
            <a:pPr algn="just" eaLnBrk="1" hangingPunct="1"/>
            <a:r>
              <a:rPr lang="tr-TR" sz="2000"/>
              <a:t> </a:t>
            </a:r>
          </a:p>
          <a:p>
            <a:pPr eaLnBrk="1" hangingPunct="1"/>
            <a:r>
              <a:rPr lang="tr-TR" sz="2000">
                <a:latin typeface="Calibri" charset="0"/>
              </a:rPr>
              <a:t> </a:t>
            </a:r>
          </a:p>
        </p:txBody>
      </p:sp>
      <p:graphicFrame>
        <p:nvGraphicFramePr>
          <p:cNvPr id="8" name="Tablo 7"/>
          <p:cNvGraphicFramePr>
            <a:graphicFrameLocks noGrp="1"/>
          </p:cNvGraphicFramePr>
          <p:nvPr>
            <p:extLst>
              <p:ext uri="{D42A27DB-BD31-4B8C-83A1-F6EECF244321}">
                <p14:modId xmlns:p14="http://schemas.microsoft.com/office/powerpoint/2010/main" val="1139128159"/>
              </p:ext>
            </p:extLst>
          </p:nvPr>
        </p:nvGraphicFramePr>
        <p:xfrm>
          <a:off x="1570814" y="2132856"/>
          <a:ext cx="5832871" cy="2894451"/>
        </p:xfrm>
        <a:graphic>
          <a:graphicData uri="http://schemas.openxmlformats.org/drawingml/2006/table">
            <a:tbl>
              <a:tblPr>
                <a:effectLst>
                  <a:innerShdw blurRad="63500" dist="50800">
                    <a:prstClr val="black">
                      <a:alpha val="50000"/>
                    </a:prstClr>
                  </a:innerShdw>
                </a:effectLst>
              </a:tblPr>
              <a:tblGrid>
                <a:gridCol w="2520280">
                  <a:extLst>
                    <a:ext uri="{9D8B030D-6E8A-4147-A177-3AD203B41FA5}">
                      <a16:colId xmlns:a16="http://schemas.microsoft.com/office/drawing/2014/main" val="20000"/>
                    </a:ext>
                  </a:extLst>
                </a:gridCol>
                <a:gridCol w="3312591">
                  <a:extLst>
                    <a:ext uri="{9D8B030D-6E8A-4147-A177-3AD203B41FA5}">
                      <a16:colId xmlns:a16="http://schemas.microsoft.com/office/drawing/2014/main" val="20001"/>
                    </a:ext>
                  </a:extLst>
                </a:gridCol>
              </a:tblGrid>
              <a:tr h="36036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En yüksek olduğu iller</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16-17 Yaşında Evlenen Kız Çocuklarının Sayısı</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val="10000"/>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İstanbul</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1615</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1"/>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Gaziantep</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1591</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Şanlıurfa</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1292</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En düşük olduğu iller</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a:ln>
                            <a:noFill/>
                          </a:ln>
                          <a:solidFill>
                            <a:srgbClr val="000000"/>
                          </a:solidFill>
                          <a:effectLst/>
                          <a:latin typeface="Calibri" charset="0"/>
                          <a:ea typeface="ＭＳ Ｐゴシック" charset="0"/>
                          <a:cs typeface="ＭＳ Ｐゴシック" charset="0"/>
                        </a:rPr>
                        <a:t>Oran</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val="10004"/>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a:ln>
                            <a:noFill/>
                          </a:ln>
                          <a:solidFill>
                            <a:srgbClr val="000000"/>
                          </a:solidFill>
                          <a:effectLst/>
                          <a:latin typeface="Calibri" charset="0"/>
                          <a:ea typeface="ＭＳ Ｐゴシック" charset="0"/>
                          <a:cs typeface="ＭＳ Ｐゴシック" charset="0"/>
                        </a:rPr>
                        <a:t>Tunceli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2</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Bayburt</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14</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6"/>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Gümüşhane</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cs typeface="ＭＳ Ｐゴシック" charset="0"/>
                        </a:rPr>
                        <a:t>16</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7"/>
                  </a:ext>
                </a:extLst>
              </a:tr>
              <a:tr h="290512">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cs typeface="ＭＳ Ｐゴシック" charset="0"/>
                        </a:rPr>
                        <a:t>Türkiye Toplam </a:t>
                      </a:r>
                    </a:p>
                  </a:txBody>
                  <a:tcPr marL="68580" marR="68580" marT="9523" marB="0"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algn="ctr" defTabSz="914400" rtl="0" eaLnBrk="1" fontAlgn="b" latinLnBrk="0" hangingPunct="1">
                        <a:lnSpc>
                          <a:spcPct val="115000"/>
                        </a:lnSpc>
                        <a:spcAft>
                          <a:spcPts val="0"/>
                        </a:spcAft>
                      </a:pPr>
                      <a:r>
                        <a:rPr lang="tr-TR" sz="1600" b="1" kern="1200" dirty="0">
                          <a:solidFill>
                            <a:schemeClr val="dk1"/>
                          </a:solidFill>
                          <a:effectLst/>
                          <a:latin typeface="+mn-lt"/>
                          <a:ea typeface="+mn-ea"/>
                          <a:cs typeface="+mn-cs"/>
                        </a:rPr>
                        <a:t>23 906</a:t>
                      </a:r>
                    </a:p>
                  </a:txBody>
                  <a:tcPr marL="68580" marR="68580" marT="9523"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0008"/>
                  </a:ext>
                </a:extLst>
              </a:tr>
            </a:tbl>
          </a:graphicData>
        </a:graphic>
      </p:graphicFrame>
      <p:sp>
        <p:nvSpPr>
          <p:cNvPr id="54322" name="Metin kutusu 2"/>
          <p:cNvSpPr txBox="1">
            <a:spLocks noChangeArrowheads="1"/>
          </p:cNvSpPr>
          <p:nvPr/>
        </p:nvSpPr>
        <p:spPr bwMode="auto">
          <a:xfrm>
            <a:off x="755650" y="6021388"/>
            <a:ext cx="1655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tr-TR" sz="1200"/>
              <a:t>Kaynak: TÜİK</a:t>
            </a:r>
          </a:p>
        </p:txBody>
      </p:sp>
    </p:spTree>
    <p:extLst>
      <p:ext uri="{BB962C8B-B14F-4D97-AF65-F5344CB8AC3E}">
        <p14:creationId xmlns:p14="http://schemas.microsoft.com/office/powerpoint/2010/main" val="21878613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2"/>
          <p:cNvSpPr>
            <a:spLocks noGrp="1"/>
          </p:cNvSpPr>
          <p:nvPr>
            <p:ph type="ctrTitle"/>
          </p:nvPr>
        </p:nvSpPr>
        <p:spPr>
          <a:xfrm>
            <a:off x="14288" y="1412875"/>
            <a:ext cx="8429625" cy="576263"/>
          </a:xfrm>
        </p:spPr>
        <p:txBody>
          <a:bodyPr/>
          <a:lstStyle/>
          <a:p>
            <a:r>
              <a:rPr lang="tr-TR" b="1" dirty="0">
                <a:latin typeface="Calibri" charset="0"/>
              </a:rPr>
              <a:t>Van’da</a:t>
            </a:r>
            <a:r>
              <a:rPr lang="tr-TR" b="1" dirty="0">
                <a:solidFill>
                  <a:srgbClr val="C00000"/>
                </a:solidFill>
                <a:latin typeface="Calibri" charset="0"/>
              </a:rPr>
              <a:t> </a:t>
            </a:r>
            <a:r>
              <a:rPr lang="tr-TR" altLang="ja-JP" sz="3200" b="1" dirty="0">
                <a:solidFill>
                  <a:srgbClr val="C00000"/>
                </a:solidFill>
                <a:latin typeface="Arial" charset="0"/>
                <a:cs typeface="Arial" charset="0"/>
              </a:rPr>
              <a:t>Erken Yaşta Evlilikler</a:t>
            </a:r>
            <a:endParaRPr lang="tr-TR" sz="3600" b="1" dirty="0">
              <a:solidFill>
                <a:srgbClr val="C00000"/>
              </a:solidFill>
              <a:latin typeface="Arial" charset="0"/>
              <a:cs typeface="Arial" charset="0"/>
            </a:endParaRPr>
          </a:p>
        </p:txBody>
      </p:sp>
      <p:sp>
        <p:nvSpPr>
          <p:cNvPr id="5632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2BDB0A-B995-3349-88CB-455B2CB6392B}" type="slidenum">
              <a:rPr lang="tr-TR" sz="1200">
                <a:solidFill>
                  <a:srgbClr val="898989"/>
                </a:solidFill>
                <a:cs typeface="Arial" charset="0"/>
              </a:rPr>
              <a:pPr eaLnBrk="1" hangingPunct="1"/>
              <a:t>16</a:t>
            </a:fld>
            <a:endParaRPr lang="tr-TR" sz="1200">
              <a:solidFill>
                <a:srgbClr val="898989"/>
              </a:solidFill>
              <a:cs typeface="Arial" charset="0"/>
            </a:endParaRPr>
          </a:p>
        </p:txBody>
      </p:sp>
      <p:sp>
        <p:nvSpPr>
          <p:cNvPr id="2" name="Metin kutusu 1"/>
          <p:cNvSpPr txBox="1"/>
          <p:nvPr/>
        </p:nvSpPr>
        <p:spPr>
          <a:xfrm>
            <a:off x="900113" y="2276475"/>
            <a:ext cx="7416800" cy="400050"/>
          </a:xfrm>
          <a:prstGeom prst="rect">
            <a:avLst/>
          </a:prstGeom>
          <a:noFill/>
        </p:spPr>
        <p:txBody>
          <a:bodyPr>
            <a:spAutoFit/>
          </a:bodyPr>
          <a:lstStyle/>
          <a:p>
            <a:pPr algn="just">
              <a:defRPr/>
            </a:pPr>
            <a:endParaRPr lang="tr-TR" sz="2000" dirty="0">
              <a:latin typeface="+mj-lt"/>
              <a:ea typeface="ＭＳ Ｐゴシック" pitchFamily="34" charset="-128"/>
              <a:cs typeface="+mn-cs"/>
            </a:endParaRPr>
          </a:p>
        </p:txBody>
      </p:sp>
      <p:sp>
        <p:nvSpPr>
          <p:cNvPr id="56326" name="Metin kutusu 2"/>
          <p:cNvSpPr txBox="1">
            <a:spLocks noChangeArrowheads="1"/>
          </p:cNvSpPr>
          <p:nvPr/>
        </p:nvSpPr>
        <p:spPr bwMode="auto">
          <a:xfrm>
            <a:off x="683568" y="5877272"/>
            <a:ext cx="1655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tr-TR" sz="1200"/>
              <a:t>Kaynak: TÜİK</a:t>
            </a:r>
          </a:p>
        </p:txBody>
      </p:sp>
      <p:graphicFrame>
        <p:nvGraphicFramePr>
          <p:cNvPr id="3" name="Tablo 2"/>
          <p:cNvGraphicFramePr>
            <a:graphicFrameLocks noGrp="1"/>
          </p:cNvGraphicFramePr>
          <p:nvPr>
            <p:extLst>
              <p:ext uri="{D42A27DB-BD31-4B8C-83A1-F6EECF244321}">
                <p14:modId xmlns:p14="http://schemas.microsoft.com/office/powerpoint/2010/main" val="2023381249"/>
              </p:ext>
            </p:extLst>
          </p:nvPr>
        </p:nvGraphicFramePr>
        <p:xfrm>
          <a:off x="913818" y="2211906"/>
          <a:ext cx="7704856" cy="2839720"/>
        </p:xfrm>
        <a:graphic>
          <a:graphicData uri="http://schemas.openxmlformats.org/drawingml/2006/table">
            <a:tbl>
              <a:tblPr firstRow="1" bandRow="1">
                <a:tableStyleId>{00A15C55-8517-42AA-B614-E9B94910E393}</a:tableStyleId>
              </a:tblPr>
              <a:tblGrid>
                <a:gridCol w="135392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390490">
                  <a:extLst>
                    <a:ext uri="{9D8B030D-6E8A-4147-A177-3AD203B41FA5}">
                      <a16:colId xmlns:a16="http://schemas.microsoft.com/office/drawing/2014/main" val="20003"/>
                    </a:ext>
                  </a:extLst>
                </a:gridCol>
              </a:tblGrid>
              <a:tr h="370840">
                <a:tc>
                  <a:txBody>
                    <a:bodyPr/>
                    <a:lstStyle/>
                    <a:p>
                      <a:r>
                        <a:rPr lang="tr-TR" dirty="0"/>
                        <a:t>Yıl</a:t>
                      </a:r>
                    </a:p>
                  </a:txBody>
                  <a:tcPr/>
                </a:tc>
                <a:tc>
                  <a:txBody>
                    <a:bodyPr/>
                    <a:lstStyle/>
                    <a:p>
                      <a:r>
                        <a:rPr lang="tr-TR" dirty="0"/>
                        <a:t>Toplam evlenme sayısı </a:t>
                      </a:r>
                    </a:p>
                  </a:txBody>
                  <a:tcPr/>
                </a:tc>
                <a:tc>
                  <a:txBody>
                    <a:bodyPr/>
                    <a:lstStyle/>
                    <a:p>
                      <a:r>
                        <a:rPr lang="tr-TR" dirty="0"/>
                        <a:t>Evlenen kız çocuk sayısı  16-17</a:t>
                      </a:r>
                    </a:p>
                  </a:txBody>
                  <a:tcPr/>
                </a:tc>
                <a:tc>
                  <a:txBody>
                    <a:bodyPr/>
                    <a:lstStyle/>
                    <a:p>
                      <a:r>
                        <a:rPr lang="tr-TR" dirty="0"/>
                        <a:t>Kız çocuk evlenmelerinin toplam evlenmeler içindeki oranı</a:t>
                      </a:r>
                    </a:p>
                  </a:txBody>
                  <a:tcPr/>
                </a:tc>
                <a:extLst>
                  <a:ext uri="{0D108BD9-81ED-4DB2-BD59-A6C34878D82A}">
                    <a16:rowId xmlns:a16="http://schemas.microsoft.com/office/drawing/2014/main" val="10000"/>
                  </a:ext>
                </a:extLst>
              </a:tr>
              <a:tr h="370840">
                <a:tc>
                  <a:txBody>
                    <a:bodyPr/>
                    <a:lstStyle/>
                    <a:p>
                      <a:pPr algn="ctr"/>
                      <a:r>
                        <a:rPr lang="tr-TR" sz="1800" dirty="0"/>
                        <a:t>2017</a:t>
                      </a:r>
                    </a:p>
                    <a:p>
                      <a:pPr algn="ctr"/>
                      <a:endParaRPr lang="tr-TR" sz="1800" dirty="0"/>
                    </a:p>
                  </a:txBody>
                  <a:tcPr/>
                </a:tc>
                <a:tc>
                  <a:txBody>
                    <a:bodyPr/>
                    <a:lstStyle/>
                    <a:p>
                      <a:pPr algn="ctr"/>
                      <a:r>
                        <a:rPr lang="tr-TR" sz="1800" dirty="0"/>
                        <a:t>8779</a:t>
                      </a:r>
                    </a:p>
                  </a:txBody>
                  <a:tcPr/>
                </a:tc>
                <a:tc>
                  <a:txBody>
                    <a:bodyPr/>
                    <a:lstStyle/>
                    <a:p>
                      <a:pPr algn="ctr"/>
                      <a:r>
                        <a:rPr lang="tr-TR" sz="1800" dirty="0"/>
                        <a:t>947</a:t>
                      </a:r>
                    </a:p>
                  </a:txBody>
                  <a:tcPr/>
                </a:tc>
                <a:tc>
                  <a:txBody>
                    <a:bodyPr/>
                    <a:lstStyle/>
                    <a:p>
                      <a:pPr algn="ctr"/>
                      <a:r>
                        <a:rPr lang="tr-TR" sz="1800" dirty="0"/>
                        <a:t>10.79 </a:t>
                      </a:r>
                    </a:p>
                  </a:txBody>
                  <a:tcPr/>
                </a:tc>
                <a:extLst>
                  <a:ext uri="{0D108BD9-81ED-4DB2-BD59-A6C34878D82A}">
                    <a16:rowId xmlns:a16="http://schemas.microsoft.com/office/drawing/2014/main" val="10001"/>
                  </a:ext>
                </a:extLst>
              </a:tr>
              <a:tr h="391326">
                <a:tc>
                  <a:txBody>
                    <a:bodyPr/>
                    <a:lstStyle/>
                    <a:p>
                      <a:pPr algn="ctr"/>
                      <a:r>
                        <a:rPr lang="tr-TR" sz="1800" dirty="0"/>
                        <a:t>2016</a:t>
                      </a:r>
                    </a:p>
                  </a:txBody>
                  <a:tcPr/>
                </a:tc>
                <a:tc>
                  <a:txBody>
                    <a:bodyPr/>
                    <a:lstStyle/>
                    <a:p>
                      <a:pPr algn="ctr"/>
                      <a:r>
                        <a:rPr lang="tr-TR" sz="1800" dirty="0"/>
                        <a:t>9430</a:t>
                      </a:r>
                    </a:p>
                  </a:txBody>
                  <a:tcPr/>
                </a:tc>
                <a:tc>
                  <a:txBody>
                    <a:bodyPr/>
                    <a:lstStyle/>
                    <a:p>
                      <a:pPr algn="ctr"/>
                      <a:r>
                        <a:rPr lang="tr-TR" sz="1800" dirty="0"/>
                        <a:t>1025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cs typeface="+mn-cs"/>
                        </a:rPr>
                        <a:t>10.87</a:t>
                      </a:r>
                      <a:endParaRPr lang="tr-TR" sz="1800" dirty="0">
                        <a:cs typeface="Arial" charset="0"/>
                      </a:endParaRPr>
                    </a:p>
                    <a:p>
                      <a:pPr algn="ctr"/>
                      <a:endParaRPr lang="tr-TR" sz="1800" dirty="0"/>
                    </a:p>
                  </a:txBody>
                  <a:tcPr/>
                </a:tc>
                <a:extLst>
                  <a:ext uri="{0D108BD9-81ED-4DB2-BD59-A6C34878D82A}">
                    <a16:rowId xmlns:a16="http://schemas.microsoft.com/office/drawing/2014/main" val="10002"/>
                  </a:ext>
                </a:extLst>
              </a:tr>
              <a:tr h="370840">
                <a:tc>
                  <a:txBody>
                    <a:bodyPr/>
                    <a:lstStyle/>
                    <a:p>
                      <a:pPr algn="ctr"/>
                      <a:r>
                        <a:rPr lang="tr-TR" dirty="0">
                          <a:latin typeface="+mn-lt"/>
                        </a:rPr>
                        <a:t>2015</a:t>
                      </a:r>
                    </a:p>
                  </a:txBody>
                  <a:tcPr/>
                </a:tc>
                <a:tc>
                  <a:txBody>
                    <a:bodyPr/>
                    <a:lstStyle/>
                    <a:p>
                      <a:pPr algn="ctr" fontAlgn="b"/>
                      <a:r>
                        <a:rPr lang="tr-TR" sz="1800" b="0" i="0" u="none" strike="noStrike" dirty="0">
                          <a:solidFill>
                            <a:srgbClr val="000000"/>
                          </a:solidFill>
                          <a:effectLst/>
                          <a:latin typeface="+mn-lt"/>
                        </a:rPr>
                        <a:t>9870</a:t>
                      </a:r>
                    </a:p>
                  </a:txBody>
                  <a:tcPr marL="9525" marR="9525" marT="9525" marB="0" anchor="b"/>
                </a:tc>
                <a:tc>
                  <a:txBody>
                    <a:bodyPr/>
                    <a:lstStyle/>
                    <a:p>
                      <a:pPr algn="ctr" fontAlgn="b"/>
                      <a:r>
                        <a:rPr lang="tr-TR" sz="1800" b="0" i="0" u="none" strike="noStrike" dirty="0">
                          <a:solidFill>
                            <a:srgbClr val="000000"/>
                          </a:solidFill>
                          <a:effectLst/>
                          <a:latin typeface="+mn-lt"/>
                        </a:rPr>
                        <a:t>1130</a:t>
                      </a:r>
                    </a:p>
                  </a:txBody>
                  <a:tcPr marL="9525" marR="9525" marT="9525" marB="0" anchor="b"/>
                </a:tc>
                <a:tc>
                  <a:txBody>
                    <a:bodyPr/>
                    <a:lstStyle/>
                    <a:p>
                      <a:pPr algn="ctr" fontAlgn="b"/>
                      <a:r>
                        <a:rPr lang="tr-TR" sz="1800" b="0" i="0" u="none" strike="noStrike" dirty="0">
                          <a:solidFill>
                            <a:srgbClr val="000000"/>
                          </a:solidFill>
                          <a:effectLst/>
                          <a:latin typeface="+mn-lt"/>
                        </a:rPr>
                        <a:t>11.44</a:t>
                      </a: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970634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2" y="1600200"/>
            <a:ext cx="8640960" cy="4525963"/>
          </a:xfrm>
        </p:spPr>
        <p:txBody>
          <a:bodyPr/>
          <a:lstStyle/>
          <a:p>
            <a:pPr marL="0" indent="0" algn="just">
              <a:buNone/>
            </a:pPr>
            <a:r>
              <a:rPr lang="tr-TR" b="1" dirty="0">
                <a:solidFill>
                  <a:srgbClr val="C00000"/>
                </a:solidFill>
              </a:rPr>
              <a:t>Van ilinde adölesan gebelikler</a:t>
            </a:r>
          </a:p>
          <a:p>
            <a:pPr marL="0" indent="0" algn="just">
              <a:buNone/>
            </a:pPr>
            <a:r>
              <a:rPr lang="tr-TR" sz="2800" i="1" dirty="0"/>
              <a:t>Adölesan gebelik: </a:t>
            </a:r>
            <a:r>
              <a:rPr lang="tr-TR" sz="2800" dirty="0"/>
              <a:t>Doğum/düşük gerçekleştiğinde annenin yaşının 15-19 yaş aralığında ya da daha düşük olduğu gebeliklerdir. </a:t>
            </a:r>
          </a:p>
          <a:p>
            <a:pPr marL="0" indent="0" algn="just">
              <a:buNone/>
            </a:pPr>
            <a:r>
              <a:rPr lang="tr-TR" sz="2800" dirty="0"/>
              <a:t>2016 yılında Van’da gerçekleşen </a:t>
            </a:r>
            <a:r>
              <a:rPr lang="tr-TR" sz="2800" b="1" dirty="0">
                <a:solidFill>
                  <a:srgbClr val="C00000"/>
                </a:solidFill>
              </a:rPr>
              <a:t>2848 </a:t>
            </a:r>
            <a:r>
              <a:rPr lang="tr-TR" sz="2800" dirty="0"/>
              <a:t>erken yaşta doğum vakası gerçekleşmiştir. </a:t>
            </a:r>
          </a:p>
          <a:p>
            <a:pPr marL="0" indent="0" algn="just">
              <a:buNone/>
            </a:pPr>
            <a:r>
              <a:rPr lang="tr-TR" sz="2800" dirty="0"/>
              <a:t>          15 yaşından önce doğum yapan  kız çocuğu sayısı </a:t>
            </a:r>
            <a:r>
              <a:rPr lang="tr-TR" sz="2800" b="1" dirty="0">
                <a:solidFill>
                  <a:srgbClr val="C00000"/>
                </a:solidFill>
              </a:rPr>
              <a:t>18</a:t>
            </a:r>
          </a:p>
          <a:p>
            <a:pPr marL="0" indent="0" algn="just">
              <a:buNone/>
            </a:pPr>
            <a:r>
              <a:rPr lang="tr-TR" sz="2800" dirty="0"/>
              <a:t>          15-17 yaş grubunda </a:t>
            </a:r>
            <a:r>
              <a:rPr lang="tr-TR" sz="2800" b="1" dirty="0">
                <a:solidFill>
                  <a:srgbClr val="C00000"/>
                </a:solidFill>
              </a:rPr>
              <a:t>759</a:t>
            </a:r>
            <a:r>
              <a:rPr lang="tr-TR" sz="2800" dirty="0"/>
              <a:t> doğum</a:t>
            </a:r>
          </a:p>
          <a:p>
            <a:pPr marL="0" indent="0" algn="just">
              <a:buNone/>
            </a:pPr>
            <a:r>
              <a:rPr lang="tr-TR" sz="2800" dirty="0"/>
              <a:t>          18-19 yaş grubunda </a:t>
            </a:r>
            <a:r>
              <a:rPr lang="tr-TR" sz="2800" b="1" dirty="0">
                <a:solidFill>
                  <a:srgbClr val="C00000"/>
                </a:solidFill>
              </a:rPr>
              <a:t>2071</a:t>
            </a:r>
            <a:r>
              <a:rPr lang="tr-TR" sz="2800" dirty="0"/>
              <a:t> doğum gerçekleşmiştir. </a:t>
            </a:r>
            <a:r>
              <a:rPr lang="nl-NL" sz="2800" b="1" dirty="0"/>
              <a:t>	</a:t>
            </a:r>
            <a:r>
              <a:rPr lang="nl-NL" sz="2800" dirty="0"/>
              <a:t>   	</a:t>
            </a:r>
          </a:p>
          <a:p>
            <a:pPr marL="0" indent="0" algn="just">
              <a:buNone/>
            </a:pPr>
            <a:endParaRPr lang="tr-TR" sz="2800" dirty="0"/>
          </a:p>
        </p:txBody>
      </p:sp>
      <p:sp>
        <p:nvSpPr>
          <p:cNvPr id="4" name="Slayt Numarası Yer Tutucusu 3"/>
          <p:cNvSpPr>
            <a:spLocks noGrp="1"/>
          </p:cNvSpPr>
          <p:nvPr>
            <p:ph type="sldNum" sz="quarter" idx="12"/>
          </p:nvPr>
        </p:nvSpPr>
        <p:spPr/>
        <p:txBody>
          <a:bodyPr/>
          <a:lstStyle/>
          <a:p>
            <a:pPr>
              <a:defRPr/>
            </a:pPr>
            <a:fld id="{9E2EBD2D-6D4B-4881-B118-FAF62D2A1B6B}" type="slidenum">
              <a:rPr lang="tr-TR" smtClean="0"/>
              <a:pPr>
                <a:defRPr/>
              </a:pPr>
              <a:t>17</a:t>
            </a:fld>
            <a:endParaRPr lang="tr-TR"/>
          </a:p>
        </p:txBody>
      </p:sp>
    </p:spTree>
    <p:extLst>
      <p:ext uri="{BB962C8B-B14F-4D97-AF65-F5344CB8AC3E}">
        <p14:creationId xmlns:p14="http://schemas.microsoft.com/office/powerpoint/2010/main" val="31565489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Başlık 2"/>
          <p:cNvSpPr>
            <a:spLocks noGrp="1"/>
          </p:cNvSpPr>
          <p:nvPr>
            <p:ph type="ctrTitle"/>
          </p:nvPr>
        </p:nvSpPr>
        <p:spPr>
          <a:xfrm>
            <a:off x="179388" y="1412875"/>
            <a:ext cx="8429625" cy="576263"/>
          </a:xfrm>
        </p:spPr>
        <p:txBody>
          <a:bodyPr/>
          <a:lstStyle/>
          <a:p>
            <a:r>
              <a:rPr lang="tr-TR" sz="2800" b="1">
                <a:solidFill>
                  <a:srgbClr val="C00000"/>
                </a:solidFill>
                <a:ea typeface="ＭＳ Ｐゴシック" pitchFamily="34" charset="-128"/>
              </a:rPr>
              <a:t>   </a:t>
            </a:r>
            <a:r>
              <a:rPr lang="tr-TR" sz="2800" b="1">
                <a:solidFill>
                  <a:srgbClr val="C00000"/>
                </a:solidFill>
                <a:latin typeface="Arial" charset="0"/>
                <a:ea typeface="ＭＳ Ｐゴシック" pitchFamily="34" charset="-128"/>
                <a:cs typeface="Arial" charset="0"/>
              </a:rPr>
              <a:t>Neden Kız Çocukları Erken Yaşta Evlendiriliyor?</a:t>
            </a:r>
          </a:p>
        </p:txBody>
      </p:sp>
      <p:sp>
        <p:nvSpPr>
          <p:cNvPr id="3891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109CACE-92EC-46A8-8B21-2820CB771B51}" type="slidenum">
              <a:rPr lang="tr-TR" smtClean="0">
                <a:solidFill>
                  <a:srgbClr val="898989"/>
                </a:solidFill>
              </a:rPr>
              <a:pPr eaLnBrk="1" hangingPunct="1"/>
              <a:t>18</a:t>
            </a:fld>
            <a:endParaRPr lang="tr-TR">
              <a:solidFill>
                <a:srgbClr val="898989"/>
              </a:solidFill>
            </a:endParaRPr>
          </a:p>
        </p:txBody>
      </p:sp>
      <p:sp>
        <p:nvSpPr>
          <p:cNvPr id="38916" name="Başlık 2"/>
          <p:cNvSpPr txBox="1">
            <a:spLocks/>
          </p:cNvSpPr>
          <p:nvPr/>
        </p:nvSpPr>
        <p:spPr bwMode="auto">
          <a:xfrm>
            <a:off x="28575" y="1268413"/>
            <a:ext cx="84296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endParaRPr lang="tr-TR" sz="3600" b="1">
              <a:solidFill>
                <a:srgbClr val="C00000"/>
              </a:solidFill>
              <a:latin typeface="Calibri" pitchFamily="34" charset="0"/>
            </a:endParaRPr>
          </a:p>
        </p:txBody>
      </p:sp>
      <p:sp>
        <p:nvSpPr>
          <p:cNvPr id="38917" name="Slayt Numarası Yer Tutucusu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3A0222A8-E0FA-4C0B-B1D0-E4E7DD083E33}" type="slidenum">
              <a:rPr lang="tr-TR" sz="1200">
                <a:solidFill>
                  <a:srgbClr val="898989"/>
                </a:solidFill>
                <a:cs typeface="Arial" charset="0"/>
              </a:rPr>
              <a:pPr algn="r" eaLnBrk="1" hangingPunct="1"/>
              <a:t>18</a:t>
            </a:fld>
            <a:endParaRPr lang="tr-TR" sz="1200">
              <a:solidFill>
                <a:srgbClr val="898989"/>
              </a:solidFill>
              <a:cs typeface="Arial" charset="0"/>
            </a:endParaRPr>
          </a:p>
        </p:txBody>
      </p:sp>
      <p:sp>
        <p:nvSpPr>
          <p:cNvPr id="8" name="Metin kutusu 7"/>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grpSp>
        <p:nvGrpSpPr>
          <p:cNvPr id="38919" name="Grup 11"/>
          <p:cNvGrpSpPr>
            <a:grpSpLocks/>
          </p:cNvGrpSpPr>
          <p:nvPr/>
        </p:nvGrpSpPr>
        <p:grpSpPr bwMode="auto">
          <a:xfrm>
            <a:off x="684213" y="2241550"/>
            <a:ext cx="3448050" cy="1116013"/>
            <a:chOff x="683568" y="2240868"/>
            <a:chExt cx="3448050" cy="756084"/>
          </a:xfrm>
        </p:grpSpPr>
        <p:pic>
          <p:nvPicPr>
            <p:cNvPr id="389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Metin kutusu 10"/>
            <p:cNvSpPr txBox="1"/>
            <p:nvPr/>
          </p:nvSpPr>
          <p:spPr>
            <a:xfrm>
              <a:off x="1224905" y="2348419"/>
              <a:ext cx="2303463" cy="563567"/>
            </a:xfrm>
            <a:prstGeom prst="rect">
              <a:avLst/>
            </a:prstGeom>
            <a:noFill/>
          </p:spPr>
          <p:txBody>
            <a:bodyPr>
              <a:spAutoFit/>
            </a:bodyPr>
            <a:lstStyle/>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Ekonomik </a:t>
              </a:r>
            </a:p>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grpSp>
        <p:nvGrpSpPr>
          <p:cNvPr id="38920" name="Grup 10"/>
          <p:cNvGrpSpPr>
            <a:grpSpLocks/>
          </p:cNvGrpSpPr>
          <p:nvPr/>
        </p:nvGrpSpPr>
        <p:grpSpPr bwMode="auto">
          <a:xfrm>
            <a:off x="666750" y="3497263"/>
            <a:ext cx="3486150" cy="1084262"/>
            <a:chOff x="666850" y="3497015"/>
            <a:chExt cx="3486150" cy="698326"/>
          </a:xfrm>
        </p:grpSpPr>
        <p:pic>
          <p:nvPicPr>
            <p:cNvPr id="389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50" y="3497015"/>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Metin kutusu 13"/>
            <p:cNvSpPr txBox="1"/>
            <p:nvPr/>
          </p:nvSpPr>
          <p:spPr>
            <a:xfrm>
              <a:off x="1589188" y="3620730"/>
              <a:ext cx="2087562" cy="454986"/>
            </a:xfrm>
            <a:prstGeom prst="rect">
              <a:avLst/>
            </a:prstGeom>
            <a:noFill/>
          </p:spPr>
          <p:txBody>
            <a:bodyPr>
              <a:spAutoFit/>
            </a:bodyPr>
            <a:lstStyle>
              <a:defPPr>
                <a:defRPr lang="tr-TR"/>
              </a:defPPr>
            </a:lstStyle>
            <a:p>
              <a:pPr>
                <a:defRPr/>
              </a:pPr>
              <a:r>
                <a:rPr lang="tr-TR" sz="2800" b="1" i="1" dirty="0">
                  <a:solidFill>
                    <a:schemeClr val="bg1"/>
                  </a:solidFill>
                  <a:effectLst>
                    <a:outerShdw blurRad="38100" dist="38100" dir="2700000" algn="tl">
                      <a:srgbClr val="000000">
                        <a:alpha val="43137"/>
                      </a:srgbClr>
                    </a:outerShdw>
                  </a:effectLst>
                  <a:latin typeface="+mn-lt"/>
                  <a:cs typeface="Vijaya" pitchFamily="34" charset="0"/>
                </a:rPr>
                <a:t>Eğitimsizlik</a:t>
              </a:r>
            </a:p>
          </p:txBody>
        </p:sp>
      </p:grpSp>
      <p:pic>
        <p:nvPicPr>
          <p:cNvPr id="389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8" y="2382838"/>
            <a:ext cx="7826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88" y="3624263"/>
            <a:ext cx="6096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923" name="Grup 1"/>
          <p:cNvGrpSpPr>
            <a:grpSpLocks/>
          </p:cNvGrpSpPr>
          <p:nvPr/>
        </p:nvGrpSpPr>
        <p:grpSpPr bwMode="auto">
          <a:xfrm>
            <a:off x="4779963" y="2274888"/>
            <a:ext cx="3467100" cy="1082675"/>
            <a:chOff x="4779963" y="2274888"/>
            <a:chExt cx="3467100" cy="1082675"/>
          </a:xfrm>
        </p:grpSpPr>
        <p:grpSp>
          <p:nvGrpSpPr>
            <p:cNvPr id="38933" name="Grup 9"/>
            <p:cNvGrpSpPr>
              <a:grpSpLocks/>
            </p:cNvGrpSpPr>
            <p:nvPr/>
          </p:nvGrpSpPr>
          <p:grpSpPr bwMode="auto">
            <a:xfrm>
              <a:off x="4779963" y="2274888"/>
              <a:ext cx="3467100" cy="1082675"/>
              <a:chOff x="4777276" y="2416436"/>
              <a:chExt cx="3467100" cy="687072"/>
            </a:xfrm>
          </p:grpSpPr>
          <p:pic>
            <p:nvPicPr>
              <p:cNvPr id="3893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7276" y="2416436"/>
                <a:ext cx="3467100" cy="68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Metin kutusu 16"/>
              <p:cNvSpPr txBox="1"/>
              <p:nvPr/>
            </p:nvSpPr>
            <p:spPr>
              <a:xfrm>
                <a:off x="5432913" y="2556469"/>
                <a:ext cx="2789238" cy="527897"/>
              </a:xfrm>
              <a:prstGeom prst="rect">
                <a:avLst/>
              </a:prstGeom>
              <a:noFill/>
            </p:spPr>
            <p:txBody>
              <a:bodyPr>
                <a:spAutoFit/>
              </a:bodyPr>
              <a:lstStyle/>
              <a:p>
                <a:pPr>
                  <a:defRPr/>
                </a:pPr>
                <a:r>
                  <a:rPr lang="tr-TR" sz="2400" b="1" i="1" dirty="0">
                    <a:solidFill>
                      <a:schemeClr val="bg1"/>
                    </a:solidFill>
                    <a:effectLst>
                      <a:outerShdw blurRad="38100" dist="38100" dir="2700000" algn="tl">
                        <a:srgbClr val="000000">
                          <a:alpha val="43137"/>
                        </a:srgbClr>
                      </a:outerShdw>
                    </a:effectLst>
                    <a:latin typeface="+mn-lt"/>
                  </a:rPr>
                  <a:t>  Toplumsal Cinsiyet</a:t>
                </a:r>
              </a:p>
              <a:p>
                <a:pPr algn="ctr">
                  <a:defRPr/>
                </a:pPr>
                <a:r>
                  <a:rPr lang="tr-TR" sz="2400" b="1" i="1" dirty="0">
                    <a:solidFill>
                      <a:schemeClr val="bg1"/>
                    </a:solidFill>
                    <a:effectLst>
                      <a:outerShdw blurRad="38100" dist="38100" dir="2700000" algn="tl">
                        <a:srgbClr val="000000">
                          <a:alpha val="43137"/>
                        </a:srgbClr>
                      </a:outerShdw>
                    </a:effectLst>
                    <a:latin typeface="+mn-lt"/>
                  </a:rPr>
                  <a:t>Eşitsizliği</a:t>
                </a:r>
              </a:p>
            </p:txBody>
          </p:sp>
        </p:grpSp>
        <p:pic>
          <p:nvPicPr>
            <p:cNvPr id="38934" name="Picture 4" descr="D:\Aile_Users\aslihan.dogan\Desktop\stock-photo-scales-of-justice-with-man-and-woman-sexual-equality-1200484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7275" y="2400300"/>
              <a:ext cx="7572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4" name="Grup 2"/>
          <p:cNvGrpSpPr>
            <a:grpSpLocks/>
          </p:cNvGrpSpPr>
          <p:nvPr/>
        </p:nvGrpSpPr>
        <p:grpSpPr bwMode="auto">
          <a:xfrm>
            <a:off x="4719638" y="3608388"/>
            <a:ext cx="3505200" cy="1045406"/>
            <a:chOff x="4719638" y="3608387"/>
            <a:chExt cx="3505200" cy="1045076"/>
          </a:xfrm>
        </p:grpSpPr>
        <p:grpSp>
          <p:nvGrpSpPr>
            <p:cNvPr id="38929" name="Grup 15"/>
            <p:cNvGrpSpPr>
              <a:grpSpLocks/>
            </p:cNvGrpSpPr>
            <p:nvPr/>
          </p:nvGrpSpPr>
          <p:grpSpPr bwMode="auto">
            <a:xfrm>
              <a:off x="4719638" y="3608387"/>
              <a:ext cx="3505200" cy="1045076"/>
              <a:chOff x="4668091" y="2244355"/>
              <a:chExt cx="3505200" cy="1044465"/>
            </a:xfrm>
          </p:grpSpPr>
          <p:pic>
            <p:nvPicPr>
              <p:cNvPr id="3893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8091" y="2244355"/>
                <a:ext cx="3505200" cy="10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Metin kutusu 19"/>
              <p:cNvSpPr txBox="1"/>
              <p:nvPr/>
            </p:nvSpPr>
            <p:spPr>
              <a:xfrm>
                <a:off x="5384053" y="2298281"/>
                <a:ext cx="2520950" cy="707249"/>
              </a:xfrm>
              <a:prstGeom prst="rect">
                <a:avLst/>
              </a:prstGeom>
              <a:noFill/>
            </p:spPr>
            <p:txBody>
              <a:bodyPr>
                <a:spAutoFit/>
              </a:bodyPr>
              <a:lstStyle/>
              <a:p>
                <a:pPr>
                  <a:defRPr/>
                </a:pPr>
                <a:r>
                  <a:rPr lang="tr-TR" sz="2000" b="1" i="1" dirty="0">
                    <a:solidFill>
                      <a:schemeClr val="bg1"/>
                    </a:solidFill>
                    <a:effectLst>
                      <a:outerShdw blurRad="38100" dist="38100" dir="2700000" algn="tl">
                        <a:srgbClr val="000000">
                          <a:alpha val="43137"/>
                        </a:srgbClr>
                      </a:outerShdw>
                    </a:effectLst>
                    <a:latin typeface="+mn-lt"/>
                  </a:rPr>
                  <a:t>Kız çocuklarını koruma isteği </a:t>
                </a:r>
              </a:p>
            </p:txBody>
          </p:sp>
        </p:grpSp>
        <p:pic>
          <p:nvPicPr>
            <p:cNvPr id="38930" name="Picture 5" descr="D:\Aile_Users\aslihan.dogan\Desktop\stock-vector-vector-children-silhouettes-1731273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9963" y="3662363"/>
              <a:ext cx="541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5" name="Grup 3"/>
          <p:cNvGrpSpPr>
            <a:grpSpLocks/>
          </p:cNvGrpSpPr>
          <p:nvPr/>
        </p:nvGrpSpPr>
        <p:grpSpPr bwMode="auto">
          <a:xfrm>
            <a:off x="2087563" y="4816475"/>
            <a:ext cx="3470275" cy="1176338"/>
            <a:chOff x="673100" y="4849813"/>
            <a:chExt cx="3470275" cy="1176337"/>
          </a:xfrm>
        </p:grpSpPr>
        <p:pic>
          <p:nvPicPr>
            <p:cNvPr id="3892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100" y="4849813"/>
              <a:ext cx="3470275"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Metin kutusu 24"/>
            <p:cNvSpPr txBox="1"/>
            <p:nvPr/>
          </p:nvSpPr>
          <p:spPr>
            <a:xfrm>
              <a:off x="1820862" y="5022851"/>
              <a:ext cx="1622425" cy="830261"/>
            </a:xfrm>
            <a:prstGeom prst="rect">
              <a:avLst/>
            </a:prstGeom>
            <a:noFill/>
          </p:spPr>
          <p:txBody>
            <a:bodyPr wrap="none">
              <a:spAutoFit/>
            </a:bodyPr>
            <a:lstStyle/>
            <a:p>
              <a:pPr>
                <a:defRPr/>
              </a:pPr>
              <a:r>
                <a:rPr lang="tr-TR" sz="2400" b="1" i="1" dirty="0">
                  <a:solidFill>
                    <a:schemeClr val="bg1"/>
                  </a:solidFill>
                  <a:effectLst>
                    <a:outerShdw blurRad="38100" dist="38100" dir="2700000" algn="tl">
                      <a:srgbClr val="000000">
                        <a:alpha val="43137"/>
                      </a:srgbClr>
                    </a:outerShdw>
                  </a:effectLst>
                  <a:latin typeface="+mn-lt"/>
                </a:rPr>
                <a:t>Gelenekler </a:t>
              </a:r>
            </a:p>
            <a:p>
              <a:pPr>
                <a:defRPr/>
              </a:pPr>
              <a:r>
                <a:rPr lang="tr-TR" sz="2400" b="1" i="1" dirty="0">
                  <a:solidFill>
                    <a:schemeClr val="bg1"/>
                  </a:solidFill>
                  <a:effectLst>
                    <a:outerShdw blurRad="38100" dist="38100" dir="2700000" algn="tl">
                      <a:srgbClr val="000000">
                        <a:alpha val="43137"/>
                      </a:srgbClr>
                    </a:outerShdw>
                  </a:effectLst>
                  <a:latin typeface="+mn-lt"/>
                </a:rPr>
                <a:t>Adetler</a:t>
              </a:r>
              <a:r>
                <a:rPr lang="tr-TR" sz="2400" dirty="0">
                  <a:latin typeface="Arial" pitchFamily="34" charset="0"/>
                </a:rPr>
                <a:t> </a:t>
              </a:r>
            </a:p>
          </p:txBody>
        </p:sp>
        <p:pic>
          <p:nvPicPr>
            <p:cNvPr id="38928" name="Picture 2" descr="D:\Aile_Users\aslihan.dogan\Desktop\stock-vector-set-of-jewish-religious-holiday-vector-symbols-11821425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951" y="4973710"/>
              <a:ext cx="84519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42436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3200" b="1">
                <a:solidFill>
                  <a:srgbClr val="C00000"/>
                </a:solidFill>
                <a:ea typeface="ＭＳ Ｐゴシック" pitchFamily="34" charset="-128"/>
              </a:rPr>
              <a:t>Neden Kız Çocukları Erken Yaşta Evlendiriliyor?</a:t>
            </a:r>
            <a:endParaRPr lang="tr-TR" sz="3600" b="1">
              <a:solidFill>
                <a:srgbClr val="C00000"/>
              </a:solidFill>
              <a:ea typeface="ＭＳ Ｐゴシック" pitchFamily="34" charset="-128"/>
            </a:endParaRPr>
          </a:p>
        </p:txBody>
      </p:sp>
      <p:sp>
        <p:nvSpPr>
          <p:cNvPr id="3993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B19284B-F933-429E-8BA6-C7C8DAA582BA}" type="slidenum">
              <a:rPr lang="tr-TR" smtClean="0">
                <a:solidFill>
                  <a:srgbClr val="898989"/>
                </a:solidFill>
              </a:rPr>
              <a:pPr eaLnBrk="1" hangingPunct="1"/>
              <a:t>19</a:t>
            </a:fld>
            <a:endParaRPr lang="tr-TR">
              <a:solidFill>
                <a:srgbClr val="898989"/>
              </a:solidFill>
            </a:endParaRPr>
          </a:p>
        </p:txBody>
      </p:sp>
      <p:sp>
        <p:nvSpPr>
          <p:cNvPr id="39940" name="TextBox 1"/>
          <p:cNvSpPr txBox="1">
            <a:spLocks noChangeArrowheads="1"/>
          </p:cNvSpPr>
          <p:nvPr/>
        </p:nvSpPr>
        <p:spPr bwMode="auto">
          <a:xfrm>
            <a:off x="827088" y="3216275"/>
            <a:ext cx="7273925"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p>
          <a:p>
            <a:pPr algn="just" eaLnBrk="1" hangingPunct="1"/>
            <a:r>
              <a:rPr lang="tr-TR" sz="2000" b="1">
                <a:cs typeface="Arial" charset="0"/>
              </a:rPr>
              <a:t>«</a:t>
            </a:r>
            <a:r>
              <a:rPr lang="tr-TR" sz="2000" b="1"/>
              <a:t>Benim evlilik kararımı annem verdi çünkü biz evsizdik.  Babam ölmüştü ve babaannem bizi evden atmıştı. Evliliğim annemin sorumluluklarını azaltmasına yardım etti.</a:t>
            </a:r>
            <a:r>
              <a:rPr lang="tr-TR" sz="2000" b="1">
                <a:cs typeface="Arial" charset="0"/>
              </a:rPr>
              <a:t>»</a:t>
            </a:r>
          </a:p>
          <a:p>
            <a:pPr algn="just" eaLnBrk="1" hangingPunct="1"/>
            <a:endParaRPr lang="tr-TR" b="1"/>
          </a:p>
          <a:p>
            <a:pPr eaLnBrk="1" hangingPunct="1"/>
            <a:r>
              <a:rPr lang="tr-TR"/>
              <a:t>(Plan Pakistan</a:t>
            </a:r>
            <a:r>
              <a:rPr lang="tr-TR" altLang="en-US"/>
              <a:t>’</a:t>
            </a:r>
            <a:r>
              <a:rPr lang="tr-TR"/>
              <a:t>ın röportaj yaptığı bir kız)   </a:t>
            </a:r>
          </a:p>
        </p:txBody>
      </p:sp>
      <p:grpSp>
        <p:nvGrpSpPr>
          <p:cNvPr id="39941" name="Grup 11"/>
          <p:cNvGrpSpPr>
            <a:grpSpLocks/>
          </p:cNvGrpSpPr>
          <p:nvPr/>
        </p:nvGrpSpPr>
        <p:grpSpPr bwMode="auto">
          <a:xfrm>
            <a:off x="827088" y="2100263"/>
            <a:ext cx="3448050" cy="1116012"/>
            <a:chOff x="683568" y="2240868"/>
            <a:chExt cx="3448050" cy="756084"/>
          </a:xfrm>
        </p:grpSpPr>
        <p:pic>
          <p:nvPicPr>
            <p:cNvPr id="399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1224905" y="2348419"/>
              <a:ext cx="2303463" cy="563568"/>
            </a:xfrm>
            <a:prstGeom prst="rect">
              <a:avLst/>
            </a:prstGeom>
            <a:noFill/>
          </p:spPr>
          <p:txBody>
            <a:bodyPr>
              <a:spAutoFit/>
            </a:bodyPr>
            <a:lstStyle/>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Ekonomik </a:t>
              </a:r>
            </a:p>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pic>
        <p:nvPicPr>
          <p:cNvPr id="3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2209800"/>
            <a:ext cx="7826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4056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Slayt Numarası Yer Tutucusu 3"/>
          <p:cNvSpPr>
            <a:spLocks noGrp="1"/>
          </p:cNvSpPr>
          <p:nvPr>
            <p:ph type="sldNum" sz="quarter" idx="12"/>
          </p:nvPr>
        </p:nvSpPr>
        <p:spPr/>
        <p:txBody>
          <a:bodyPr/>
          <a:lstStyle/>
          <a:p>
            <a:pPr>
              <a:defRPr/>
            </a:pPr>
            <a:fld id="{BA4C5DCD-79D6-044B-A560-007E6DD2022D}" type="slidenum">
              <a:rPr lang="tr-TR" smtClean="0"/>
              <a:pPr>
                <a:defRPr/>
              </a:pPr>
              <a:t>2</a:t>
            </a:fld>
            <a:endParaRPr lang="tr-TR"/>
          </a:p>
        </p:txBody>
      </p:sp>
      <p:pic>
        <p:nvPicPr>
          <p:cNvPr id="7" name="İçerik Yer Tutucusu 6" descr="çocuk gelin haberleri ile ilgili görsel sonuc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96" y="260648"/>
            <a:ext cx="4330280" cy="1499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descr="Hamile çocuk geline koca dayağı"/>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60648"/>
            <a:ext cx="4316338"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çocuk gelin haberler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939" y="2132856"/>
            <a:ext cx="4194641"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Konya'da 17 Yaşındaki Çocuk Gelin İnşaattan Atlayarak İntihar Et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28" y="1772816"/>
            <a:ext cx="4582627" cy="2204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58320"/>
            <a:ext cx="2648503" cy="2780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8503" y="3977429"/>
            <a:ext cx="2562225" cy="2761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2052" y="4381492"/>
            <a:ext cx="3260262" cy="2244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826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3200" b="1">
                <a:solidFill>
                  <a:srgbClr val="C00000"/>
                </a:solidFill>
                <a:ea typeface="ＭＳ Ｐゴシック" pitchFamily="34" charset="-128"/>
              </a:rPr>
              <a:t>Neden Kız Çocukları Erken Yaşta Evlendiriliyor?</a:t>
            </a:r>
            <a:endParaRPr lang="tr-TR" sz="3600" b="1">
              <a:solidFill>
                <a:srgbClr val="C00000"/>
              </a:solidFill>
              <a:ea typeface="ＭＳ Ｐゴシック" pitchFamily="34" charset="-128"/>
            </a:endParaRPr>
          </a:p>
        </p:txBody>
      </p:sp>
      <p:sp>
        <p:nvSpPr>
          <p:cNvPr id="4096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5FDE413-1F32-43BC-9D9B-063E0F3AB635}" type="slidenum">
              <a:rPr lang="tr-TR" smtClean="0">
                <a:solidFill>
                  <a:srgbClr val="898989"/>
                </a:solidFill>
              </a:rPr>
              <a:pPr eaLnBrk="1" hangingPunct="1"/>
              <a:t>20</a:t>
            </a:fld>
            <a:endParaRPr lang="tr-TR">
              <a:solidFill>
                <a:srgbClr val="898989"/>
              </a:solidFill>
            </a:endParaRPr>
          </a:p>
        </p:txBody>
      </p:sp>
      <p:sp>
        <p:nvSpPr>
          <p:cNvPr id="40964" name="TextBox 1"/>
          <p:cNvSpPr txBox="1">
            <a:spLocks noChangeArrowheads="1"/>
          </p:cNvSpPr>
          <p:nvPr/>
        </p:nvSpPr>
        <p:spPr bwMode="auto">
          <a:xfrm>
            <a:off x="827088" y="3213100"/>
            <a:ext cx="75612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tr-TR" dirty="0">
                <a:cs typeface="Arial" charset="0"/>
              </a:rPr>
              <a:t>Erken yaşta evliliğin en temel sebebi yoksulluktur.</a:t>
            </a:r>
          </a:p>
          <a:p>
            <a:pPr eaLnBrk="1" hangingPunct="1">
              <a:buFont typeface="Arial" charset="0"/>
              <a:buChar char="•"/>
            </a:pPr>
            <a:endParaRPr lang="tr-TR" dirty="0">
              <a:cs typeface="Arial" charset="0"/>
            </a:endParaRPr>
          </a:p>
          <a:p>
            <a:pPr eaLnBrk="1" hangingPunct="1">
              <a:buFont typeface="Arial" charset="0"/>
              <a:buChar char="•"/>
            </a:pPr>
            <a:r>
              <a:rPr lang="tr-TR" dirty="0"/>
              <a:t>K</a:t>
            </a:r>
            <a:r>
              <a:rPr lang="tr-TR" dirty="0">
                <a:cs typeface="Arial" charset="0"/>
              </a:rPr>
              <a:t>ız çocukları bazı ailelerde bir yük olarak görülebilmektedir. </a:t>
            </a:r>
          </a:p>
          <a:p>
            <a:pPr eaLnBrk="1" hangingPunct="1">
              <a:buFont typeface="Arial" charset="0"/>
              <a:buChar char="•"/>
            </a:pPr>
            <a:endParaRPr lang="tr-TR" dirty="0">
              <a:cs typeface="Arial" charset="0"/>
            </a:endParaRPr>
          </a:p>
          <a:p>
            <a:pPr algn="just" eaLnBrk="1" hangingPunct="1">
              <a:buFont typeface="Arial" charset="0"/>
              <a:buChar char="•"/>
            </a:pPr>
            <a:r>
              <a:rPr lang="tr-TR" dirty="0">
                <a:cs typeface="Arial" charset="0"/>
              </a:rPr>
              <a:t>Başlık parası vb. geleneklerin sürdüğü toplumlarda aileler kız çocuklarını erken yaşta evlendirebilmektedir. </a:t>
            </a:r>
          </a:p>
          <a:p>
            <a:pPr algn="just" eaLnBrk="1" hangingPunct="1">
              <a:buFont typeface="Arial" charset="0"/>
              <a:buChar char="•"/>
            </a:pPr>
            <a:endParaRPr lang="tr-TR" dirty="0">
              <a:cs typeface="Arial" charset="0"/>
            </a:endParaRPr>
          </a:p>
          <a:p>
            <a:pPr eaLnBrk="1" hangingPunct="1">
              <a:buFont typeface="Arial" charset="0"/>
              <a:buChar char="•"/>
            </a:pPr>
            <a:r>
              <a:rPr lang="tr-TR" dirty="0">
                <a:cs typeface="Arial" charset="0"/>
              </a:rPr>
              <a:t>Aileler evlilik yoluyla kız çocuğunun hayatını garanti altına almak isteyebilmektedir. </a:t>
            </a:r>
          </a:p>
          <a:p>
            <a:pPr eaLnBrk="1" hangingPunct="1"/>
            <a:r>
              <a:rPr lang="tr-TR" b="1" dirty="0"/>
              <a:t>   </a:t>
            </a:r>
          </a:p>
        </p:txBody>
      </p:sp>
      <p:grpSp>
        <p:nvGrpSpPr>
          <p:cNvPr id="40965" name="Grup 11"/>
          <p:cNvGrpSpPr>
            <a:grpSpLocks/>
          </p:cNvGrpSpPr>
          <p:nvPr/>
        </p:nvGrpSpPr>
        <p:grpSpPr bwMode="auto">
          <a:xfrm>
            <a:off x="971550" y="1989138"/>
            <a:ext cx="3448050" cy="1116012"/>
            <a:chOff x="5364584" y="2741567"/>
            <a:chExt cx="3448050" cy="756084"/>
          </a:xfrm>
        </p:grpSpPr>
        <p:pic>
          <p:nvPicPr>
            <p:cNvPr id="409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584" y="2741567"/>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7"/>
            <p:cNvSpPr txBox="1"/>
            <p:nvPr/>
          </p:nvSpPr>
          <p:spPr>
            <a:xfrm>
              <a:off x="6156747" y="2791041"/>
              <a:ext cx="2303462" cy="563568"/>
            </a:xfrm>
            <a:prstGeom prst="rect">
              <a:avLst/>
            </a:prstGeom>
            <a:noFill/>
          </p:spPr>
          <p:txBody>
            <a:bodyPr>
              <a:spAutoFit/>
            </a:bodyPr>
            <a:lstStyle/>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Ekonomik </a:t>
              </a:r>
            </a:p>
            <a:p>
              <a:pPr algn="ctr">
                <a:defRPr/>
              </a:pPr>
              <a:r>
                <a:rPr lang="tr-TR" sz="24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pic>
        <p:nvPicPr>
          <p:cNvPr id="409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081213"/>
            <a:ext cx="7826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568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3200" b="1">
                <a:solidFill>
                  <a:srgbClr val="C00000"/>
                </a:solidFill>
                <a:ea typeface="ＭＳ Ｐゴシック" pitchFamily="34" charset="-128"/>
              </a:rPr>
              <a:t>Neden Kız Çocukları Erken Yaşta Evlendiriliyor?</a:t>
            </a:r>
            <a:endParaRPr lang="tr-TR" sz="3600" b="1">
              <a:solidFill>
                <a:srgbClr val="C00000"/>
              </a:solidFill>
              <a:ea typeface="ＭＳ Ｐゴシック" pitchFamily="34" charset="-128"/>
            </a:endParaRPr>
          </a:p>
        </p:txBody>
      </p:sp>
      <p:sp>
        <p:nvSpPr>
          <p:cNvPr id="41987"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60E9179-7773-45B0-A513-B70C1E4139C4}" type="slidenum">
              <a:rPr lang="tr-TR" smtClean="0">
                <a:solidFill>
                  <a:srgbClr val="898989"/>
                </a:solidFill>
              </a:rPr>
              <a:pPr eaLnBrk="1" hangingPunct="1"/>
              <a:t>21</a:t>
            </a:fld>
            <a:endParaRPr lang="tr-TR">
              <a:solidFill>
                <a:srgbClr val="898989"/>
              </a:solidFill>
            </a:endParaRPr>
          </a:p>
        </p:txBody>
      </p:sp>
      <p:sp>
        <p:nvSpPr>
          <p:cNvPr id="41988" name="TextBox 1"/>
          <p:cNvSpPr txBox="1">
            <a:spLocks noChangeArrowheads="1"/>
          </p:cNvSpPr>
          <p:nvPr/>
        </p:nvSpPr>
        <p:spPr bwMode="auto">
          <a:xfrm>
            <a:off x="1425575" y="3213100"/>
            <a:ext cx="6337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b="1"/>
              <a:t> </a:t>
            </a:r>
          </a:p>
          <a:p>
            <a:pPr algn="just" eaLnBrk="1" hangingPunct="1"/>
            <a:r>
              <a:rPr lang="tr-TR" sz="2000" b="1">
                <a:cs typeface="Arial" charset="0"/>
              </a:rPr>
              <a:t>«</a:t>
            </a:r>
            <a:r>
              <a:rPr lang="tr-TR" sz="2000" b="1"/>
              <a:t>Biz 11 kardeşiz. 6</a:t>
            </a:r>
            <a:r>
              <a:rPr lang="tr-TR" altLang="en-US" sz="2000" b="1"/>
              <a:t>’</a:t>
            </a:r>
            <a:r>
              <a:rPr lang="tr-TR" sz="2000" b="1"/>
              <a:t>sı kız... Biz kızlar okumadık, kızlar okumaz evlenir, dediler. Ben 14</a:t>
            </a:r>
            <a:r>
              <a:rPr lang="tr-TR" altLang="en-US" sz="2000" b="1"/>
              <a:t>’</a:t>
            </a:r>
            <a:r>
              <a:rPr lang="tr-TR" sz="2000" b="1"/>
              <a:t>ümde evlendim ama eşimi sevmiyordum.</a:t>
            </a:r>
            <a:r>
              <a:rPr lang="tr-TR" sz="2000" b="1">
                <a:cs typeface="Arial" charset="0"/>
              </a:rPr>
              <a:t>»</a:t>
            </a:r>
            <a:r>
              <a:rPr lang="tr-TR" sz="2000" b="1"/>
              <a:t> H. N. </a:t>
            </a:r>
          </a:p>
          <a:p>
            <a:pPr eaLnBrk="1" hangingPunct="1"/>
            <a:endParaRPr lang="tr-TR" b="1"/>
          </a:p>
          <a:p>
            <a:pPr eaLnBrk="1" hangingPunct="1"/>
            <a:endParaRPr lang="tr-TR" b="1"/>
          </a:p>
          <a:p>
            <a:pPr eaLnBrk="1" hangingPunct="1"/>
            <a:endParaRPr lang="tr-TR" b="1"/>
          </a:p>
          <a:p>
            <a:pPr algn="ctr" eaLnBrk="1" hangingPunct="1"/>
            <a:r>
              <a:rPr lang="tr-TR" b="1"/>
              <a:t>(Kadın Sığınmaevleri Alan Araştırması)</a:t>
            </a:r>
          </a:p>
        </p:txBody>
      </p:sp>
      <p:grpSp>
        <p:nvGrpSpPr>
          <p:cNvPr id="41989" name="Grup 1"/>
          <p:cNvGrpSpPr>
            <a:grpSpLocks/>
          </p:cNvGrpSpPr>
          <p:nvPr/>
        </p:nvGrpSpPr>
        <p:grpSpPr bwMode="auto">
          <a:xfrm>
            <a:off x="744538" y="2078038"/>
            <a:ext cx="3486150" cy="1084262"/>
            <a:chOff x="1220328" y="2077984"/>
            <a:chExt cx="3486150" cy="1084262"/>
          </a:xfrm>
        </p:grpSpPr>
        <p:grpSp>
          <p:nvGrpSpPr>
            <p:cNvPr id="41990" name="Grup 10"/>
            <p:cNvGrpSpPr>
              <a:grpSpLocks/>
            </p:cNvGrpSpPr>
            <p:nvPr/>
          </p:nvGrpSpPr>
          <p:grpSpPr bwMode="auto">
            <a:xfrm>
              <a:off x="1220328" y="2077984"/>
              <a:ext cx="3486150" cy="1084262"/>
              <a:chOff x="666850" y="3497015"/>
              <a:chExt cx="3486150" cy="698326"/>
            </a:xfrm>
          </p:grpSpPr>
          <p:pic>
            <p:nvPicPr>
              <p:cNvPr id="419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50" y="3497015"/>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1589187" y="3620730"/>
                <a:ext cx="2087563" cy="454986"/>
              </a:xfrm>
              <a:prstGeom prst="rect">
                <a:avLst/>
              </a:prstGeom>
              <a:noFill/>
            </p:spPr>
            <p:txBody>
              <a:bodyPr>
                <a:spAutoFit/>
              </a:bodyPr>
              <a:lstStyle>
                <a:defPPr>
                  <a:defRPr lang="tr-TR"/>
                </a:defPPr>
              </a:lstStyle>
              <a:p>
                <a:pPr>
                  <a:defRPr/>
                </a:pPr>
                <a:r>
                  <a:rPr lang="tr-TR" sz="2800" b="1" i="1" dirty="0">
                    <a:solidFill>
                      <a:schemeClr val="bg1"/>
                    </a:solidFill>
                    <a:effectLst>
                      <a:outerShdw blurRad="38100" dist="38100" dir="2700000" algn="tl">
                        <a:srgbClr val="000000">
                          <a:alpha val="43137"/>
                        </a:srgbClr>
                      </a:outerShdw>
                    </a:effectLst>
                    <a:latin typeface="+mn-lt"/>
                    <a:cs typeface="Vijaya" pitchFamily="34" charset="0"/>
                  </a:rPr>
                  <a:t>Eğitimsizlik</a:t>
                </a:r>
              </a:p>
            </p:txBody>
          </p:sp>
        </p:grpSp>
        <p:pic>
          <p:nvPicPr>
            <p:cNvPr id="419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261" y="2204984"/>
              <a:ext cx="6096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784769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3200" b="1">
                <a:solidFill>
                  <a:srgbClr val="C00000"/>
                </a:solidFill>
                <a:ea typeface="ＭＳ Ｐゴシック" pitchFamily="34" charset="-128"/>
              </a:rPr>
              <a:t>Neden Kız Çocukları Erken Yaşta Evlendiriliyor?</a:t>
            </a:r>
            <a:endParaRPr lang="tr-TR" sz="3600" b="1">
              <a:solidFill>
                <a:srgbClr val="C00000"/>
              </a:solidFill>
              <a:ea typeface="ＭＳ Ｐゴシック" pitchFamily="34" charset="-128"/>
            </a:endParaRPr>
          </a:p>
        </p:txBody>
      </p:sp>
      <p:sp>
        <p:nvSpPr>
          <p:cNvPr id="43011"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83F0020-0EEF-47CE-BE1A-65B3D366652D}" type="slidenum">
              <a:rPr lang="tr-TR" smtClean="0">
                <a:solidFill>
                  <a:srgbClr val="898989"/>
                </a:solidFill>
              </a:rPr>
              <a:pPr eaLnBrk="1" hangingPunct="1"/>
              <a:t>22</a:t>
            </a:fld>
            <a:endParaRPr lang="tr-TR">
              <a:solidFill>
                <a:srgbClr val="898989"/>
              </a:solidFill>
            </a:endParaRPr>
          </a:p>
        </p:txBody>
      </p:sp>
      <p:sp>
        <p:nvSpPr>
          <p:cNvPr id="43012" name="TextBox 1"/>
          <p:cNvSpPr txBox="1">
            <a:spLocks noChangeArrowheads="1"/>
          </p:cNvSpPr>
          <p:nvPr/>
        </p:nvSpPr>
        <p:spPr bwMode="auto">
          <a:xfrm>
            <a:off x="762000" y="3028950"/>
            <a:ext cx="69786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endParaRPr lang="tr-TR" sz="2000" dirty="0">
              <a:cs typeface="Arial" charset="0"/>
            </a:endParaRPr>
          </a:p>
          <a:p>
            <a:pPr algn="just" eaLnBrk="1" hangingPunct="1">
              <a:buFont typeface="Arial" charset="0"/>
              <a:buChar char="•"/>
            </a:pPr>
            <a:r>
              <a:rPr lang="tr-TR" dirty="0">
                <a:cs typeface="Arial" charset="0"/>
              </a:rPr>
              <a:t>Okulda geçirilen süre ve erken yaş evlilik arasında güçlü bir ilişki vardır.</a:t>
            </a:r>
          </a:p>
          <a:p>
            <a:pPr algn="just" eaLnBrk="1" hangingPunct="1">
              <a:buFont typeface="Arial" charset="0"/>
              <a:buChar char="•"/>
            </a:pPr>
            <a:endParaRPr lang="tr-TR" dirty="0">
              <a:cs typeface="Arial" charset="0"/>
            </a:endParaRPr>
          </a:p>
          <a:p>
            <a:pPr algn="just" eaLnBrk="1" hangingPunct="1">
              <a:buFont typeface="Arial" charset="0"/>
              <a:buChar char="•"/>
            </a:pPr>
            <a:r>
              <a:rPr lang="tr-TR" dirty="0">
                <a:cs typeface="Arial" charset="0"/>
              </a:rPr>
              <a:t>Yoksul aileler tercihlerini erkek çocuklarını okutmaktan yana kullanmak zorunda kalmaktadır. </a:t>
            </a:r>
          </a:p>
          <a:p>
            <a:pPr algn="just" eaLnBrk="1" hangingPunct="1">
              <a:buFont typeface="Arial" charset="0"/>
              <a:buChar char="•"/>
            </a:pPr>
            <a:endParaRPr lang="tr-TR" dirty="0">
              <a:cs typeface="Arial" charset="0"/>
            </a:endParaRPr>
          </a:p>
          <a:p>
            <a:pPr algn="just" eaLnBrk="1" hangingPunct="1">
              <a:buFont typeface="Arial" charset="0"/>
              <a:buChar char="•"/>
            </a:pPr>
            <a:r>
              <a:rPr lang="tr-TR" dirty="0"/>
              <a:t> A</a:t>
            </a:r>
            <a:r>
              <a:rPr lang="tr-TR" dirty="0">
                <a:cs typeface="Arial" charset="0"/>
              </a:rPr>
              <a:t>nne babalar kız çocuklarının haklarından, hukuk kurallarından, erken yaşta evliliğin yaratacağı sağlık sorunlarını konusunda bilgi sahibi olmay</a:t>
            </a:r>
            <a:r>
              <a:rPr lang="tr-TR" dirty="0"/>
              <a:t>a</a:t>
            </a:r>
            <a:r>
              <a:rPr lang="tr-TR" dirty="0">
                <a:cs typeface="Arial" charset="0"/>
              </a:rPr>
              <a:t>bilirler. </a:t>
            </a:r>
            <a:endParaRPr lang="tr-TR" b="1" dirty="0">
              <a:latin typeface="Calibri" pitchFamily="34" charset="0"/>
            </a:endParaRPr>
          </a:p>
          <a:p>
            <a:pPr eaLnBrk="1" hangingPunct="1"/>
            <a:endParaRPr lang="tr-TR" b="1" dirty="0">
              <a:latin typeface="Calibri" pitchFamily="34" charset="0"/>
            </a:endParaRPr>
          </a:p>
        </p:txBody>
      </p:sp>
      <p:grpSp>
        <p:nvGrpSpPr>
          <p:cNvPr id="43013" name="Grup 4"/>
          <p:cNvGrpSpPr>
            <a:grpSpLocks/>
          </p:cNvGrpSpPr>
          <p:nvPr/>
        </p:nvGrpSpPr>
        <p:grpSpPr bwMode="auto">
          <a:xfrm>
            <a:off x="611188" y="1957388"/>
            <a:ext cx="3486150" cy="1084262"/>
            <a:chOff x="1220328" y="2077984"/>
            <a:chExt cx="3486150" cy="1084262"/>
          </a:xfrm>
        </p:grpSpPr>
        <p:grpSp>
          <p:nvGrpSpPr>
            <p:cNvPr id="43014" name="Grup 10"/>
            <p:cNvGrpSpPr>
              <a:grpSpLocks/>
            </p:cNvGrpSpPr>
            <p:nvPr/>
          </p:nvGrpSpPr>
          <p:grpSpPr bwMode="auto">
            <a:xfrm>
              <a:off x="1220328" y="2077984"/>
              <a:ext cx="3486150" cy="1084262"/>
              <a:chOff x="666850" y="3497015"/>
              <a:chExt cx="3486150" cy="698326"/>
            </a:xfrm>
          </p:grpSpPr>
          <p:pic>
            <p:nvPicPr>
              <p:cNvPr id="430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50" y="3497015"/>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Metin kutusu 8"/>
              <p:cNvSpPr txBox="1"/>
              <p:nvPr/>
            </p:nvSpPr>
            <p:spPr>
              <a:xfrm>
                <a:off x="1589187" y="3620730"/>
                <a:ext cx="2087563" cy="454986"/>
              </a:xfrm>
              <a:prstGeom prst="rect">
                <a:avLst/>
              </a:prstGeom>
              <a:noFill/>
            </p:spPr>
            <p:txBody>
              <a:bodyPr>
                <a:spAutoFit/>
              </a:bodyPr>
              <a:lstStyle>
                <a:defPPr>
                  <a:defRPr lang="tr-TR"/>
                </a:defPPr>
              </a:lstStyle>
              <a:p>
                <a:pPr>
                  <a:defRPr/>
                </a:pPr>
                <a:r>
                  <a:rPr lang="tr-TR" sz="2800" b="1" i="1" dirty="0">
                    <a:solidFill>
                      <a:schemeClr val="bg1"/>
                    </a:solidFill>
                    <a:effectLst>
                      <a:outerShdw blurRad="38100" dist="38100" dir="2700000" algn="tl">
                        <a:srgbClr val="000000">
                          <a:alpha val="43137"/>
                        </a:srgbClr>
                      </a:outerShdw>
                    </a:effectLst>
                    <a:latin typeface="+mn-lt"/>
                    <a:cs typeface="Vijaya" pitchFamily="34" charset="0"/>
                  </a:rPr>
                  <a:t>Eğitimsizlik</a:t>
                </a:r>
              </a:p>
            </p:txBody>
          </p:sp>
        </p:grpSp>
        <p:pic>
          <p:nvPicPr>
            <p:cNvPr id="430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261" y="2204984"/>
              <a:ext cx="60960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148146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3200" b="1">
                <a:solidFill>
                  <a:srgbClr val="C00000"/>
                </a:solidFill>
                <a:ea typeface="ＭＳ Ｐゴシック" pitchFamily="34" charset="-128"/>
              </a:rPr>
              <a:t>Neden Kız Çocukları Erken Yaşta Evlendiriliyor?</a:t>
            </a:r>
            <a:endParaRPr lang="tr-TR" sz="3600" b="1">
              <a:solidFill>
                <a:srgbClr val="C00000"/>
              </a:solidFill>
              <a:ea typeface="ＭＳ Ｐゴシック" pitchFamily="34" charset="-128"/>
            </a:endParaRPr>
          </a:p>
        </p:txBody>
      </p:sp>
      <p:sp>
        <p:nvSpPr>
          <p:cNvPr id="4403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32D62D4-BC05-4D98-93B2-273612785EDD}" type="slidenum">
              <a:rPr lang="tr-TR" smtClean="0">
                <a:solidFill>
                  <a:srgbClr val="898989"/>
                </a:solidFill>
              </a:rPr>
              <a:pPr eaLnBrk="1" hangingPunct="1"/>
              <a:t>23</a:t>
            </a:fld>
            <a:endParaRPr lang="tr-TR">
              <a:solidFill>
                <a:srgbClr val="898989"/>
              </a:solidFill>
            </a:endParaRPr>
          </a:p>
        </p:txBody>
      </p:sp>
      <p:sp>
        <p:nvSpPr>
          <p:cNvPr id="44036" name="TextBox 1"/>
          <p:cNvSpPr txBox="1">
            <a:spLocks noChangeArrowheads="1"/>
          </p:cNvSpPr>
          <p:nvPr/>
        </p:nvSpPr>
        <p:spPr bwMode="auto">
          <a:xfrm>
            <a:off x="323850" y="2420938"/>
            <a:ext cx="813593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buFont typeface="Arial" charset="0"/>
              <a:buChar char="•"/>
            </a:pPr>
            <a:endParaRPr lang="tr-TR" sz="2000" dirty="0">
              <a:cs typeface="Arial" charset="0"/>
            </a:endParaRPr>
          </a:p>
          <a:p>
            <a:pPr algn="just" eaLnBrk="1" hangingPunct="1">
              <a:buFont typeface="Arial" charset="0"/>
              <a:buChar char="•"/>
            </a:pPr>
            <a:endParaRPr lang="tr-TR" sz="2000" dirty="0">
              <a:cs typeface="Arial" charset="0"/>
            </a:endParaRPr>
          </a:p>
          <a:p>
            <a:pPr algn="just" eaLnBrk="1" hangingPunct="1">
              <a:buFont typeface="Arial" charset="0"/>
              <a:buChar char="•"/>
            </a:pPr>
            <a:endParaRPr lang="tr-TR" sz="2000" dirty="0">
              <a:cs typeface="Arial" charset="0"/>
            </a:endParaRPr>
          </a:p>
          <a:p>
            <a:pPr algn="just" eaLnBrk="1" hangingPunct="1"/>
            <a:r>
              <a:rPr lang="tr-TR" sz="2000" b="1" dirty="0">
                <a:cs typeface="Arial" charset="0"/>
              </a:rPr>
              <a:t>«</a:t>
            </a:r>
            <a:r>
              <a:rPr lang="tr-TR" sz="2000" b="1" dirty="0"/>
              <a:t>Kız çocuğunu taşımak zor, başına bir iş gelmeden evlendirelim diyorlar. Bakarsın birini sever, kaçar gider veya yanlış bir şey yapar; evlendiriyorlar. Nasılsa evlenecek yanlış yapmadan evlensin gitsin işte! Mantık bu.</a:t>
            </a:r>
            <a:r>
              <a:rPr lang="tr-TR" sz="2000" b="1" dirty="0">
                <a:cs typeface="Arial" charset="0"/>
              </a:rPr>
              <a:t>»</a:t>
            </a:r>
            <a:endParaRPr lang="tr-TR" sz="2000" b="1" dirty="0"/>
          </a:p>
          <a:p>
            <a:pPr eaLnBrk="1" hangingPunct="1"/>
            <a:endParaRPr lang="tr-TR" dirty="0"/>
          </a:p>
          <a:p>
            <a:pPr eaLnBrk="1" hangingPunct="1"/>
            <a:r>
              <a:rPr lang="tr-TR" dirty="0"/>
              <a:t>(Tunceli</a:t>
            </a:r>
            <a:r>
              <a:rPr lang="tr-TR" altLang="en-US" dirty="0"/>
              <a:t>’</a:t>
            </a:r>
            <a:r>
              <a:rPr lang="tr-TR" dirty="0"/>
              <a:t>den lise öğrencisi bir kız çocuk</a:t>
            </a:r>
          </a:p>
          <a:p>
            <a:pPr eaLnBrk="1" hangingPunct="1"/>
            <a:r>
              <a:rPr lang="tr-TR" dirty="0"/>
              <a:t>Uçan Süpürge Çocuk Gelinler Projesi)</a:t>
            </a:r>
            <a:endParaRPr lang="en-US" dirty="0"/>
          </a:p>
          <a:p>
            <a:pPr eaLnBrk="1" hangingPunct="1"/>
            <a:endParaRPr lang="en-US" dirty="0"/>
          </a:p>
          <a:p>
            <a:pPr eaLnBrk="1" hangingPunct="1"/>
            <a:endParaRPr lang="en-US" b="1" dirty="0">
              <a:latin typeface="Calibri" pitchFamily="34" charset="0"/>
            </a:endParaRPr>
          </a:p>
          <a:p>
            <a:pPr eaLnBrk="1" hangingPunct="1"/>
            <a:endParaRPr lang="tr-TR" b="1" dirty="0">
              <a:latin typeface="Calibri" pitchFamily="34" charset="0"/>
            </a:endParaRPr>
          </a:p>
          <a:p>
            <a:pPr eaLnBrk="1" hangingPunct="1"/>
            <a:endParaRPr lang="tr-TR" b="1" dirty="0">
              <a:latin typeface="Calibri" pitchFamily="34" charset="0"/>
            </a:endParaRPr>
          </a:p>
        </p:txBody>
      </p:sp>
      <p:grpSp>
        <p:nvGrpSpPr>
          <p:cNvPr id="44037" name="Grup 4"/>
          <p:cNvGrpSpPr>
            <a:grpSpLocks/>
          </p:cNvGrpSpPr>
          <p:nvPr/>
        </p:nvGrpSpPr>
        <p:grpSpPr bwMode="auto">
          <a:xfrm>
            <a:off x="468313" y="2276475"/>
            <a:ext cx="3505200" cy="1045406"/>
            <a:chOff x="4719638" y="3608387"/>
            <a:chExt cx="3505200" cy="1045076"/>
          </a:xfrm>
        </p:grpSpPr>
        <p:grpSp>
          <p:nvGrpSpPr>
            <p:cNvPr id="44038" name="Grup 15"/>
            <p:cNvGrpSpPr>
              <a:grpSpLocks/>
            </p:cNvGrpSpPr>
            <p:nvPr/>
          </p:nvGrpSpPr>
          <p:grpSpPr bwMode="auto">
            <a:xfrm>
              <a:off x="4719638" y="3608387"/>
              <a:ext cx="3505200" cy="1045076"/>
              <a:chOff x="4668091" y="2244355"/>
              <a:chExt cx="3505200" cy="1044465"/>
            </a:xfrm>
          </p:grpSpPr>
          <p:pic>
            <p:nvPicPr>
              <p:cNvPr id="4404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091" y="2244355"/>
                <a:ext cx="3505200" cy="10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5384053" y="2298281"/>
                <a:ext cx="2520950" cy="707249"/>
              </a:xfrm>
              <a:prstGeom prst="rect">
                <a:avLst/>
              </a:prstGeom>
              <a:noFill/>
            </p:spPr>
            <p:txBody>
              <a:bodyPr>
                <a:spAutoFit/>
              </a:bodyPr>
              <a:lstStyle/>
              <a:p>
                <a:pPr>
                  <a:defRPr/>
                </a:pPr>
                <a:r>
                  <a:rPr lang="tr-TR" sz="2000" b="1" i="1" dirty="0">
                    <a:solidFill>
                      <a:schemeClr val="bg1"/>
                    </a:solidFill>
                    <a:effectLst>
                      <a:outerShdw blurRad="38100" dist="38100" dir="2700000" algn="tl">
                        <a:srgbClr val="000000">
                          <a:alpha val="43137"/>
                        </a:srgbClr>
                      </a:outerShdw>
                    </a:effectLst>
                    <a:latin typeface="+mn-lt"/>
                  </a:rPr>
                  <a:t>Kız çocuklarını koruma isteği </a:t>
                </a:r>
              </a:p>
            </p:txBody>
          </p:sp>
        </p:grpSp>
        <p:pic>
          <p:nvPicPr>
            <p:cNvPr id="44039" name="Picture 5" descr="D:\Aile_Users\aslihan.dogan\Desktop\stock-vector-vector-children-silhouettes-173127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963" y="3662363"/>
              <a:ext cx="541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567716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3200" b="1">
                <a:solidFill>
                  <a:srgbClr val="C00000"/>
                </a:solidFill>
                <a:ea typeface="ＭＳ Ｐゴシック" pitchFamily="34" charset="-128"/>
              </a:rPr>
              <a:t>Neden Kız Çocukları Erken Yaşta Evlendiriliyor?</a:t>
            </a:r>
            <a:endParaRPr lang="tr-TR" sz="3600" b="1">
              <a:solidFill>
                <a:srgbClr val="C00000"/>
              </a:solidFill>
              <a:ea typeface="ＭＳ Ｐゴシック" pitchFamily="34" charset="-128"/>
            </a:endParaRPr>
          </a:p>
        </p:txBody>
      </p:sp>
      <p:sp>
        <p:nvSpPr>
          <p:cNvPr id="4505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51BFDE3-72DB-4F2B-9350-A6B77CC866F4}" type="slidenum">
              <a:rPr lang="tr-TR" smtClean="0">
                <a:solidFill>
                  <a:srgbClr val="898989"/>
                </a:solidFill>
              </a:rPr>
              <a:pPr eaLnBrk="1" hangingPunct="1"/>
              <a:t>24</a:t>
            </a:fld>
            <a:endParaRPr lang="tr-TR">
              <a:solidFill>
                <a:srgbClr val="898989"/>
              </a:solidFill>
            </a:endParaRPr>
          </a:p>
        </p:txBody>
      </p:sp>
      <p:sp>
        <p:nvSpPr>
          <p:cNvPr id="43012" name="TextBox 1"/>
          <p:cNvSpPr txBox="1">
            <a:spLocks noChangeArrowheads="1"/>
          </p:cNvSpPr>
          <p:nvPr/>
        </p:nvSpPr>
        <p:spPr bwMode="auto">
          <a:xfrm>
            <a:off x="323850" y="3059113"/>
            <a:ext cx="8496622"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lvl="1" algn="just" eaLnBrk="1" hangingPunct="1">
              <a:buFont typeface="Arial" charset="0"/>
              <a:buChar char="•"/>
              <a:defRPr/>
            </a:pPr>
            <a:endParaRPr lang="tr-TR" sz="2000" dirty="0">
              <a:cs typeface="Arial" charset="0"/>
            </a:endParaRPr>
          </a:p>
          <a:p>
            <a:pPr marL="285750" indent="-285750" algn="just" eaLnBrk="1" hangingPunct="1">
              <a:buFont typeface="Arial" pitchFamily="34" charset="0"/>
              <a:buChar char="•"/>
              <a:defRPr/>
            </a:pPr>
            <a:r>
              <a:rPr lang="tr-TR" dirty="0"/>
              <a:t>Geleneksel toplumlarda ebeveynler evliliği, kızlarının yabancıların tecavüz, saldırı ve istismarından koruyacak bir yol olarak görmektedirler</a:t>
            </a:r>
            <a:r>
              <a:rPr lang="en-US" dirty="0"/>
              <a:t>.</a:t>
            </a:r>
          </a:p>
          <a:p>
            <a:pPr marL="285750" indent="-285750" algn="just" eaLnBrk="1" hangingPunct="1">
              <a:buFont typeface="Arial" pitchFamily="34" charset="0"/>
              <a:buChar char="•"/>
              <a:defRPr/>
            </a:pPr>
            <a:endParaRPr lang="en-US" dirty="0"/>
          </a:p>
          <a:p>
            <a:pPr marL="285750" indent="-285750" algn="just" eaLnBrk="1" hangingPunct="1">
              <a:buFont typeface="Arial" pitchFamily="34" charset="0"/>
              <a:buChar char="•"/>
              <a:defRPr/>
            </a:pPr>
            <a:r>
              <a:rPr lang="tr-TR" dirty="0"/>
              <a:t>Bazı kırsal toplumlarda kızlar ergenliğin hemen ardından, çevreden gelecek tehlikelerden korumak için  okuldan alınabilmektedir. </a:t>
            </a:r>
            <a:endParaRPr lang="en-US" dirty="0"/>
          </a:p>
          <a:p>
            <a:pPr marL="285750" indent="-285750" algn="just" eaLnBrk="1" hangingPunct="1">
              <a:buFont typeface="Arial" pitchFamily="34" charset="0"/>
              <a:buChar char="•"/>
              <a:defRPr/>
            </a:pPr>
            <a:endParaRPr lang="en-US" dirty="0"/>
          </a:p>
          <a:p>
            <a:pPr marL="285750" indent="-285750" algn="just" eaLnBrk="1" hangingPunct="1">
              <a:buFont typeface="Arial" pitchFamily="34" charset="0"/>
              <a:buChar char="•"/>
              <a:defRPr/>
            </a:pPr>
            <a:endParaRPr lang="en-US" b="1" dirty="0">
              <a:latin typeface="Calibri" pitchFamily="34" charset="0"/>
            </a:endParaRPr>
          </a:p>
          <a:p>
            <a:pPr eaLnBrk="1" hangingPunct="1">
              <a:defRPr/>
            </a:pPr>
            <a:endParaRPr lang="tr-TR" b="1" dirty="0">
              <a:latin typeface="Calibri" pitchFamily="34" charset="0"/>
            </a:endParaRPr>
          </a:p>
          <a:p>
            <a:pPr eaLnBrk="1" hangingPunct="1">
              <a:defRPr/>
            </a:pPr>
            <a:endParaRPr lang="tr-TR" b="1" dirty="0">
              <a:latin typeface="Calibri" pitchFamily="34" charset="0"/>
            </a:endParaRPr>
          </a:p>
        </p:txBody>
      </p:sp>
      <p:grpSp>
        <p:nvGrpSpPr>
          <p:cNvPr id="45061" name="Grup 4"/>
          <p:cNvGrpSpPr>
            <a:grpSpLocks/>
          </p:cNvGrpSpPr>
          <p:nvPr/>
        </p:nvGrpSpPr>
        <p:grpSpPr bwMode="auto">
          <a:xfrm>
            <a:off x="468313" y="1989138"/>
            <a:ext cx="3505200" cy="1069975"/>
            <a:chOff x="4719638" y="3608386"/>
            <a:chExt cx="3505200" cy="1069637"/>
          </a:xfrm>
        </p:grpSpPr>
        <p:grpSp>
          <p:nvGrpSpPr>
            <p:cNvPr id="45062" name="Grup 15"/>
            <p:cNvGrpSpPr>
              <a:grpSpLocks/>
            </p:cNvGrpSpPr>
            <p:nvPr/>
          </p:nvGrpSpPr>
          <p:grpSpPr bwMode="auto">
            <a:xfrm>
              <a:off x="4719638" y="3608386"/>
              <a:ext cx="3505200" cy="1069637"/>
              <a:chOff x="4668091" y="2244355"/>
              <a:chExt cx="3505200" cy="1069012"/>
            </a:xfrm>
          </p:grpSpPr>
          <p:pic>
            <p:nvPicPr>
              <p:cNvPr id="4506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091" y="2244355"/>
                <a:ext cx="3505200" cy="104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5384053" y="2298281"/>
                <a:ext cx="2520950" cy="1015086"/>
              </a:xfrm>
              <a:prstGeom prst="rect">
                <a:avLst/>
              </a:prstGeom>
              <a:noFill/>
            </p:spPr>
            <p:txBody>
              <a:bodyPr>
                <a:spAutoFit/>
              </a:bodyPr>
              <a:lstStyle/>
              <a:p>
                <a:pPr>
                  <a:defRPr/>
                </a:pPr>
                <a:r>
                  <a:rPr lang="tr-TR" sz="2000" b="1" i="1" dirty="0">
                    <a:solidFill>
                      <a:schemeClr val="bg1"/>
                    </a:solidFill>
                    <a:effectLst>
                      <a:outerShdw blurRad="38100" dist="38100" dir="2700000" algn="tl">
                        <a:srgbClr val="000000">
                          <a:alpha val="43137"/>
                        </a:srgbClr>
                      </a:outerShdw>
                    </a:effectLst>
                    <a:latin typeface="+mn-lt"/>
                  </a:rPr>
                  <a:t>Kız çocukların cinselliğini  koruma isteği </a:t>
                </a:r>
              </a:p>
            </p:txBody>
          </p:sp>
        </p:grpSp>
        <p:pic>
          <p:nvPicPr>
            <p:cNvPr id="45063" name="Picture 5" descr="D:\Aile_Users\aslihan.dogan\Desktop\stock-vector-vector-children-silhouettes-173127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963" y="3662363"/>
              <a:ext cx="541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549499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2800" b="1">
                <a:solidFill>
                  <a:srgbClr val="C00000"/>
                </a:solidFill>
                <a:latin typeface="Arial" charset="0"/>
                <a:ea typeface="ＭＳ Ｐゴシック" pitchFamily="34" charset="-128"/>
                <a:cs typeface="Arial" charset="0"/>
              </a:rPr>
              <a:t>Neden Kız Çocukları Erken Yaşta Evlendiriliyor?</a:t>
            </a:r>
          </a:p>
        </p:txBody>
      </p:sp>
      <p:sp>
        <p:nvSpPr>
          <p:cNvPr id="4608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F191D8C-8897-4484-A8A8-28BD9FCA43FA}" type="slidenum">
              <a:rPr lang="tr-TR" smtClean="0">
                <a:solidFill>
                  <a:srgbClr val="898989"/>
                </a:solidFill>
              </a:rPr>
              <a:pPr eaLnBrk="1" hangingPunct="1"/>
              <a:t>25</a:t>
            </a:fld>
            <a:endParaRPr lang="tr-TR">
              <a:solidFill>
                <a:srgbClr val="898989"/>
              </a:solidFill>
            </a:endParaRPr>
          </a:p>
        </p:txBody>
      </p:sp>
      <p:sp>
        <p:nvSpPr>
          <p:cNvPr id="46084" name="TextBox 1"/>
          <p:cNvSpPr txBox="1">
            <a:spLocks noChangeArrowheads="1"/>
          </p:cNvSpPr>
          <p:nvPr/>
        </p:nvSpPr>
        <p:spPr bwMode="auto">
          <a:xfrm>
            <a:off x="323850" y="2420938"/>
            <a:ext cx="7488238"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endParaRPr lang="tr-TR" sz="2000" b="1">
              <a:cs typeface="Arial" charset="0"/>
            </a:endParaRPr>
          </a:p>
          <a:p>
            <a:pPr algn="just" eaLnBrk="1" hangingPunct="1"/>
            <a:endParaRPr lang="tr-TR" sz="2000" b="1">
              <a:cs typeface="Arial" charset="0"/>
            </a:endParaRPr>
          </a:p>
          <a:p>
            <a:pPr algn="just" eaLnBrk="1" hangingPunct="1"/>
            <a:endParaRPr lang="tr-TR" sz="2000" b="1">
              <a:cs typeface="Arial" charset="0"/>
            </a:endParaRPr>
          </a:p>
          <a:p>
            <a:pPr algn="just" eaLnBrk="1" hangingPunct="1"/>
            <a:endParaRPr lang="tr-TR" sz="2000" b="1">
              <a:cs typeface="Arial" charset="0"/>
            </a:endParaRPr>
          </a:p>
          <a:p>
            <a:pPr algn="just" eaLnBrk="1" hangingPunct="1"/>
            <a:r>
              <a:rPr lang="tr-TR" sz="2000" b="1">
                <a:cs typeface="Arial" charset="0"/>
              </a:rPr>
              <a:t>«</a:t>
            </a:r>
            <a:r>
              <a:rPr lang="tr-TR" sz="2000" b="1"/>
              <a:t>Ben 15 yaşımda evlendim. Erkek kardeşimle berdel edildim, babam erkek çocuğu  için beni feda etti. Babam yaşındaki adama verdi, benden tam 30 yaş büyüktü. Ben onun üçüncü karısıydım. O küçük yaşta kuma  ve çocuklarıyla yaşadım, çok zorluklar yaşadım.</a:t>
            </a:r>
            <a:r>
              <a:rPr lang="tr-TR" sz="2000" b="1">
                <a:cs typeface="Arial" charset="0"/>
              </a:rPr>
              <a:t>» </a:t>
            </a:r>
            <a:r>
              <a:rPr lang="en-US" sz="2000"/>
              <a:t>(Evlenme yaşı 15) </a:t>
            </a:r>
            <a:endParaRPr lang="tr-TR" sz="2000"/>
          </a:p>
          <a:p>
            <a:pPr eaLnBrk="1" hangingPunct="1"/>
            <a:endParaRPr lang="tr-TR" b="1">
              <a:latin typeface="Calibri" pitchFamily="34" charset="0"/>
            </a:endParaRPr>
          </a:p>
        </p:txBody>
      </p:sp>
      <p:sp>
        <p:nvSpPr>
          <p:cNvPr id="46085" name="TextBox 2"/>
          <p:cNvSpPr txBox="1">
            <a:spLocks noChangeArrowheads="1"/>
          </p:cNvSpPr>
          <p:nvPr/>
        </p:nvSpPr>
        <p:spPr bwMode="auto">
          <a:xfrm>
            <a:off x="743744" y="4725144"/>
            <a:ext cx="33909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tr-TR" dirty="0"/>
          </a:p>
          <a:p>
            <a:pPr eaLnBrk="1" hangingPunct="1"/>
            <a:endParaRPr lang="tr-TR" dirty="0"/>
          </a:p>
          <a:p>
            <a:pPr eaLnBrk="1" hangingPunct="1"/>
            <a:endParaRPr lang="tr-TR" dirty="0"/>
          </a:p>
          <a:p>
            <a:pPr eaLnBrk="1" hangingPunct="1"/>
            <a:endParaRPr lang="tr-TR" dirty="0"/>
          </a:p>
          <a:p>
            <a:pPr eaLnBrk="1" hangingPunct="1"/>
            <a:r>
              <a:rPr lang="en-US" dirty="0"/>
              <a:t>Erken Yaş Evlilik Van İli </a:t>
            </a:r>
            <a:r>
              <a:rPr lang="en-US" dirty="0" err="1"/>
              <a:t>Örneği</a:t>
            </a:r>
            <a:r>
              <a:rPr lang="en-US" dirty="0"/>
              <a:t>.</a:t>
            </a:r>
          </a:p>
        </p:txBody>
      </p:sp>
      <p:grpSp>
        <p:nvGrpSpPr>
          <p:cNvPr id="46086" name="Grup 2"/>
          <p:cNvGrpSpPr>
            <a:grpSpLocks/>
          </p:cNvGrpSpPr>
          <p:nvPr/>
        </p:nvGrpSpPr>
        <p:grpSpPr bwMode="auto">
          <a:xfrm>
            <a:off x="487363" y="2400300"/>
            <a:ext cx="3470275" cy="1176338"/>
            <a:chOff x="487016" y="2400144"/>
            <a:chExt cx="3470275" cy="1176337"/>
          </a:xfrm>
        </p:grpSpPr>
        <p:pic>
          <p:nvPicPr>
            <p:cNvPr id="4608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16" y="2400144"/>
              <a:ext cx="3470275"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8" name="Picture 2" descr="D:\Aile_Users\aslihan.dogan\Desktop\stock-vector-set-of-jewish-religious-holiday-vector-symbols-1182142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19037"/>
              <a:ext cx="84519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547466" y="2665257"/>
              <a:ext cx="1782762" cy="646111"/>
            </a:xfrm>
            <a:prstGeom prst="rect">
              <a:avLst/>
            </a:prstGeom>
          </p:spPr>
          <p:txBody>
            <a:bodyPr>
              <a:spAutoFit/>
            </a:bodyPr>
            <a:lstStyle/>
            <a:p>
              <a:pPr>
                <a:defRPr/>
              </a:pPr>
              <a:r>
                <a:rPr lang="tr-TR" b="1" i="1" dirty="0">
                  <a:solidFill>
                    <a:schemeClr val="bg1"/>
                  </a:solidFill>
                  <a:effectLst>
                    <a:outerShdw blurRad="38100" dist="38100" dir="2700000" algn="tl">
                      <a:srgbClr val="000000">
                        <a:alpha val="43137"/>
                      </a:srgbClr>
                    </a:outerShdw>
                  </a:effectLst>
                </a:rPr>
                <a:t>Gelenekler </a:t>
              </a:r>
            </a:p>
            <a:p>
              <a:pPr>
                <a:defRPr/>
              </a:pPr>
              <a:r>
                <a:rPr lang="tr-TR" b="1" i="1" dirty="0">
                  <a:solidFill>
                    <a:schemeClr val="bg1"/>
                  </a:solidFill>
                  <a:effectLst>
                    <a:outerShdw blurRad="38100" dist="38100" dir="2700000" algn="tl">
                      <a:srgbClr val="000000">
                        <a:alpha val="43137"/>
                      </a:srgbClr>
                    </a:outerShdw>
                  </a:effectLst>
                </a:rPr>
                <a:t>Adetler</a:t>
              </a:r>
              <a:r>
                <a:rPr lang="tr-TR" dirty="0">
                  <a:latin typeface="Arial" pitchFamily="34" charset="0"/>
                </a:rPr>
                <a:t> </a:t>
              </a:r>
            </a:p>
          </p:txBody>
        </p:sp>
      </p:grpSp>
    </p:spTree>
    <p:extLst>
      <p:ext uri="{BB962C8B-B14F-4D97-AF65-F5344CB8AC3E}">
        <p14:creationId xmlns:p14="http://schemas.microsoft.com/office/powerpoint/2010/main" val="11928611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2800" b="1">
                <a:solidFill>
                  <a:srgbClr val="C00000"/>
                </a:solidFill>
                <a:latin typeface="Arial" charset="0"/>
                <a:ea typeface="ＭＳ Ｐゴシック" pitchFamily="34" charset="-128"/>
                <a:cs typeface="Arial" charset="0"/>
              </a:rPr>
              <a:t>Neden Kız Çocukları Erken Yaşta Evlendiriliyor?</a:t>
            </a:r>
          </a:p>
        </p:txBody>
      </p:sp>
      <p:sp>
        <p:nvSpPr>
          <p:cNvPr id="47107"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92E4391-ACDF-454D-9C60-C7E37EFEE968}" type="slidenum">
              <a:rPr lang="tr-TR" smtClean="0">
                <a:solidFill>
                  <a:srgbClr val="898989"/>
                </a:solidFill>
              </a:rPr>
              <a:pPr eaLnBrk="1" hangingPunct="1"/>
              <a:t>26</a:t>
            </a:fld>
            <a:endParaRPr lang="tr-TR">
              <a:solidFill>
                <a:srgbClr val="898989"/>
              </a:solidFill>
            </a:endParaRPr>
          </a:p>
        </p:txBody>
      </p:sp>
      <p:sp>
        <p:nvSpPr>
          <p:cNvPr id="47108" name="TextBox 1"/>
          <p:cNvSpPr txBox="1">
            <a:spLocks noChangeArrowheads="1"/>
          </p:cNvSpPr>
          <p:nvPr/>
        </p:nvSpPr>
        <p:spPr bwMode="auto">
          <a:xfrm>
            <a:off x="323850" y="2420938"/>
            <a:ext cx="7344494"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tr-TR" dirty="0"/>
          </a:p>
          <a:p>
            <a:pPr eaLnBrk="1" hangingPunct="1"/>
            <a:endParaRPr lang="tr-TR" dirty="0"/>
          </a:p>
          <a:p>
            <a:pPr eaLnBrk="1" hangingPunct="1"/>
            <a:endParaRPr lang="tr-TR" dirty="0"/>
          </a:p>
          <a:p>
            <a:pPr eaLnBrk="1" hangingPunct="1"/>
            <a:endParaRPr lang="en-US" dirty="0"/>
          </a:p>
          <a:p>
            <a:pPr eaLnBrk="1" hangingPunct="1">
              <a:buFont typeface="Arial" charset="0"/>
              <a:buChar char="•"/>
            </a:pPr>
            <a:endParaRPr lang="tr-TR" dirty="0"/>
          </a:p>
          <a:p>
            <a:pPr eaLnBrk="1" hangingPunct="1">
              <a:buFont typeface="Arial" charset="0"/>
              <a:buChar char="•"/>
            </a:pPr>
            <a:r>
              <a:rPr lang="tr-TR" dirty="0"/>
              <a:t>Berdel, kan bedeli evliliği, başlık parası, beşik kertmesi geleneği sürmektedir. </a:t>
            </a:r>
          </a:p>
          <a:p>
            <a:pPr eaLnBrk="1" hangingPunct="1">
              <a:buFont typeface="Arial" charset="0"/>
              <a:buChar char="•"/>
            </a:pPr>
            <a:endParaRPr lang="tr-TR" dirty="0"/>
          </a:p>
          <a:p>
            <a:pPr eaLnBrk="1" hangingPunct="1">
              <a:buFont typeface="Arial" charset="0"/>
              <a:buChar char="•"/>
            </a:pPr>
            <a:r>
              <a:rPr lang="tr-TR" dirty="0"/>
              <a:t>Atasözleri ve deyimler kızları erken evlendirmeyi öğütlemektedir. </a:t>
            </a:r>
          </a:p>
          <a:p>
            <a:pPr eaLnBrk="1" hangingPunct="1">
              <a:buFont typeface="Arial" charset="0"/>
              <a:buChar char="•"/>
            </a:pPr>
            <a:endParaRPr lang="tr-TR" b="1" dirty="0">
              <a:latin typeface="Calibri" pitchFamily="34" charset="0"/>
            </a:endParaRPr>
          </a:p>
          <a:p>
            <a:pPr eaLnBrk="1" hangingPunct="1">
              <a:buFont typeface="Arial" charset="0"/>
              <a:buChar char="•"/>
            </a:pPr>
            <a:r>
              <a:rPr lang="tr-TR" dirty="0">
                <a:cs typeface="Arial" charset="0"/>
              </a:rPr>
              <a:t>Evde kalırsın baskısı kız çocuklarını evlenmeye yöneltmektedir.</a:t>
            </a:r>
          </a:p>
          <a:p>
            <a:pPr eaLnBrk="1" hangingPunct="1"/>
            <a:endParaRPr lang="tr-TR" b="1" dirty="0">
              <a:latin typeface="Calibri" pitchFamily="34" charset="0"/>
            </a:endParaRPr>
          </a:p>
          <a:p>
            <a:pPr eaLnBrk="1" hangingPunct="1"/>
            <a:endParaRPr lang="tr-TR" b="1" dirty="0">
              <a:latin typeface="Calibri" pitchFamily="34" charset="0"/>
            </a:endParaRPr>
          </a:p>
        </p:txBody>
      </p:sp>
      <p:grpSp>
        <p:nvGrpSpPr>
          <p:cNvPr id="47109" name="Grup 4"/>
          <p:cNvGrpSpPr>
            <a:grpSpLocks/>
          </p:cNvGrpSpPr>
          <p:nvPr/>
        </p:nvGrpSpPr>
        <p:grpSpPr bwMode="auto">
          <a:xfrm>
            <a:off x="487363" y="2400300"/>
            <a:ext cx="3470275" cy="1176338"/>
            <a:chOff x="487016" y="2400144"/>
            <a:chExt cx="3470275" cy="1176337"/>
          </a:xfrm>
        </p:grpSpPr>
        <p:pic>
          <p:nvPicPr>
            <p:cNvPr id="471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16" y="2400144"/>
              <a:ext cx="3470275"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11" name="Picture 2" descr="D:\Aile_Users\aslihan.dogan\Desktop\stock-vector-set-of-jewish-religious-holiday-vector-symbols-1182142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519037"/>
              <a:ext cx="84519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ikdörtgen 7"/>
            <p:cNvSpPr/>
            <p:nvPr/>
          </p:nvSpPr>
          <p:spPr>
            <a:xfrm>
              <a:off x="1547466" y="2665257"/>
              <a:ext cx="1782762" cy="646111"/>
            </a:xfrm>
            <a:prstGeom prst="rect">
              <a:avLst/>
            </a:prstGeom>
          </p:spPr>
          <p:txBody>
            <a:bodyPr>
              <a:spAutoFit/>
            </a:bodyPr>
            <a:lstStyle/>
            <a:p>
              <a:pPr>
                <a:defRPr/>
              </a:pPr>
              <a:r>
                <a:rPr lang="tr-TR" b="1" i="1" dirty="0">
                  <a:solidFill>
                    <a:schemeClr val="bg1"/>
                  </a:solidFill>
                  <a:effectLst>
                    <a:outerShdw blurRad="38100" dist="38100" dir="2700000" algn="tl">
                      <a:srgbClr val="000000">
                        <a:alpha val="43137"/>
                      </a:srgbClr>
                    </a:outerShdw>
                  </a:effectLst>
                </a:rPr>
                <a:t>Gelenekler </a:t>
              </a:r>
            </a:p>
            <a:p>
              <a:pPr>
                <a:defRPr/>
              </a:pPr>
              <a:r>
                <a:rPr lang="tr-TR" b="1" i="1" dirty="0">
                  <a:solidFill>
                    <a:schemeClr val="bg1"/>
                  </a:solidFill>
                  <a:effectLst>
                    <a:outerShdw blurRad="38100" dist="38100" dir="2700000" algn="tl">
                      <a:srgbClr val="000000">
                        <a:alpha val="43137"/>
                      </a:srgbClr>
                    </a:outerShdw>
                  </a:effectLst>
                </a:rPr>
                <a:t>Adetler</a:t>
              </a:r>
              <a:r>
                <a:rPr lang="tr-TR" dirty="0">
                  <a:latin typeface="Arial" pitchFamily="34" charset="0"/>
                </a:rPr>
                <a:t> </a:t>
              </a:r>
            </a:p>
          </p:txBody>
        </p:sp>
      </p:grpSp>
    </p:spTree>
    <p:extLst>
      <p:ext uri="{BB962C8B-B14F-4D97-AF65-F5344CB8AC3E}">
        <p14:creationId xmlns:p14="http://schemas.microsoft.com/office/powerpoint/2010/main" val="5458111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2"/>
          <p:cNvSpPr>
            <a:spLocks noGrp="1"/>
          </p:cNvSpPr>
          <p:nvPr>
            <p:ph type="ctrTitle"/>
          </p:nvPr>
        </p:nvSpPr>
        <p:spPr>
          <a:xfrm>
            <a:off x="179388" y="1412875"/>
            <a:ext cx="8429625" cy="576263"/>
          </a:xfrm>
        </p:spPr>
        <p:txBody>
          <a:bodyPr/>
          <a:lstStyle/>
          <a:p>
            <a:r>
              <a:rPr lang="tr-TR" b="1">
                <a:solidFill>
                  <a:srgbClr val="C00000"/>
                </a:solidFill>
                <a:ea typeface="ＭＳ Ｐゴシック" pitchFamily="34" charset="-128"/>
              </a:rPr>
              <a:t>   </a:t>
            </a:r>
            <a:r>
              <a:rPr lang="tr-TR" sz="2800" b="1">
                <a:solidFill>
                  <a:srgbClr val="C00000"/>
                </a:solidFill>
                <a:latin typeface="Arial" charset="0"/>
                <a:ea typeface="ＭＳ Ｐゴシック" pitchFamily="34" charset="-128"/>
                <a:cs typeface="Arial" charset="0"/>
              </a:rPr>
              <a:t>Neden Kız Çocukları Erken Yaşta Evlendiriliyor?</a:t>
            </a:r>
          </a:p>
        </p:txBody>
      </p:sp>
      <p:sp>
        <p:nvSpPr>
          <p:cNvPr id="48131"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1E8226A-F80B-465C-BBEF-E62A478DFD12}" type="slidenum">
              <a:rPr lang="tr-TR" smtClean="0">
                <a:solidFill>
                  <a:srgbClr val="898989"/>
                </a:solidFill>
              </a:rPr>
              <a:pPr eaLnBrk="1" hangingPunct="1"/>
              <a:t>27</a:t>
            </a:fld>
            <a:endParaRPr lang="tr-TR">
              <a:solidFill>
                <a:srgbClr val="898989"/>
              </a:solidFill>
            </a:endParaRPr>
          </a:p>
        </p:txBody>
      </p:sp>
      <p:sp>
        <p:nvSpPr>
          <p:cNvPr id="48132" name="TextBox 3"/>
          <p:cNvSpPr txBox="1">
            <a:spLocks noChangeArrowheads="1"/>
          </p:cNvSpPr>
          <p:nvPr/>
        </p:nvSpPr>
        <p:spPr bwMode="auto">
          <a:xfrm>
            <a:off x="611188" y="3611563"/>
            <a:ext cx="7993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tr-TR" altLang="en-US" sz="2000" b="1" dirty="0"/>
              <a:t>“</a:t>
            </a:r>
            <a:r>
              <a:rPr lang="tr-TR" sz="2000" b="1" dirty="0"/>
              <a:t>15</a:t>
            </a:r>
            <a:r>
              <a:rPr lang="tr-TR" altLang="en-US" sz="2000" b="1" dirty="0"/>
              <a:t>’</a:t>
            </a:r>
            <a:r>
              <a:rPr lang="tr-TR" sz="2000" b="1" dirty="0"/>
              <a:t>imde nişanlandım, bir sene sonra da evlendim. Babam ölmüştü, başımızda erkek yoktu. Evlenirsem adam bana bakar diye umdum. Yanımda erkek olursa güvende hissederim dedim.</a:t>
            </a:r>
            <a:r>
              <a:rPr lang="tr-TR" altLang="en-US" sz="2000" b="1" dirty="0"/>
              <a:t>”</a:t>
            </a:r>
            <a:r>
              <a:rPr lang="tr-TR" sz="2000" b="1" dirty="0"/>
              <a:t> </a:t>
            </a:r>
            <a:r>
              <a:rPr lang="tr-TR" sz="2000" dirty="0"/>
              <a:t>(Bolu)</a:t>
            </a:r>
            <a:endParaRPr lang="en-US" sz="2000" b="1" dirty="0"/>
          </a:p>
        </p:txBody>
      </p:sp>
      <p:sp>
        <p:nvSpPr>
          <p:cNvPr id="48133" name="TextBox 4"/>
          <p:cNvSpPr txBox="1">
            <a:spLocks noChangeArrowheads="1"/>
          </p:cNvSpPr>
          <p:nvPr/>
        </p:nvSpPr>
        <p:spPr bwMode="auto">
          <a:xfrm>
            <a:off x="652463" y="4935538"/>
            <a:ext cx="75596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en-US" altLang="en-US" sz="2000" b="1"/>
              <a:t>“</a:t>
            </a:r>
            <a:r>
              <a:rPr lang="en-US" sz="2000" b="1"/>
              <a:t>Biz karar veremiyoruz. Bizim dilimiz yok. Babamız ne derse o olacak. Sabah kalktı, hadi gidiyoruz. Nereye gidiyoruz? Kocana.</a:t>
            </a:r>
            <a:r>
              <a:rPr lang="en-US" altLang="en-US" sz="2000" b="1"/>
              <a:t>”</a:t>
            </a:r>
            <a:r>
              <a:rPr lang="en-US" sz="2000" b="1"/>
              <a:t> </a:t>
            </a:r>
            <a:r>
              <a:rPr lang="en-US" sz="2000"/>
              <a:t>(Aynur)</a:t>
            </a:r>
          </a:p>
        </p:txBody>
      </p:sp>
      <p:sp>
        <p:nvSpPr>
          <p:cNvPr id="48134" name="TextBox 5"/>
          <p:cNvSpPr txBox="1">
            <a:spLocks noChangeArrowheads="1"/>
          </p:cNvSpPr>
          <p:nvPr/>
        </p:nvSpPr>
        <p:spPr bwMode="auto">
          <a:xfrm>
            <a:off x="971550" y="5949950"/>
            <a:ext cx="4008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Uçan Süpürge Çocuk Gelinler Projesi</a:t>
            </a:r>
          </a:p>
        </p:txBody>
      </p:sp>
      <p:grpSp>
        <p:nvGrpSpPr>
          <p:cNvPr id="48135" name="Grup 7"/>
          <p:cNvGrpSpPr>
            <a:grpSpLocks/>
          </p:cNvGrpSpPr>
          <p:nvPr/>
        </p:nvGrpSpPr>
        <p:grpSpPr bwMode="auto">
          <a:xfrm>
            <a:off x="647700" y="2311400"/>
            <a:ext cx="3467100" cy="1082675"/>
            <a:chOff x="4779963" y="2274888"/>
            <a:chExt cx="3467100" cy="1082675"/>
          </a:xfrm>
        </p:grpSpPr>
        <p:grpSp>
          <p:nvGrpSpPr>
            <p:cNvPr id="48136" name="Grup 9"/>
            <p:cNvGrpSpPr>
              <a:grpSpLocks/>
            </p:cNvGrpSpPr>
            <p:nvPr/>
          </p:nvGrpSpPr>
          <p:grpSpPr bwMode="auto">
            <a:xfrm>
              <a:off x="4779963" y="2274888"/>
              <a:ext cx="3467100" cy="1082675"/>
              <a:chOff x="4777276" y="2416436"/>
              <a:chExt cx="3467100" cy="687072"/>
            </a:xfrm>
          </p:grpSpPr>
          <p:pic>
            <p:nvPicPr>
              <p:cNvPr id="481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276" y="2416436"/>
                <a:ext cx="3467100" cy="68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Metin kutusu 11"/>
              <p:cNvSpPr txBox="1"/>
              <p:nvPr/>
            </p:nvSpPr>
            <p:spPr>
              <a:xfrm>
                <a:off x="5432914" y="2556470"/>
                <a:ext cx="2789237" cy="527897"/>
              </a:xfrm>
              <a:prstGeom prst="rect">
                <a:avLst/>
              </a:prstGeom>
              <a:noFill/>
            </p:spPr>
            <p:txBody>
              <a:bodyPr>
                <a:spAutoFit/>
              </a:bodyPr>
              <a:lstStyle/>
              <a:p>
                <a:pPr>
                  <a:defRPr/>
                </a:pPr>
                <a:r>
                  <a:rPr lang="tr-TR" sz="2400" b="1" i="1" dirty="0">
                    <a:solidFill>
                      <a:schemeClr val="bg1"/>
                    </a:solidFill>
                    <a:effectLst>
                      <a:outerShdw blurRad="38100" dist="38100" dir="2700000" algn="tl">
                        <a:srgbClr val="000000">
                          <a:alpha val="43137"/>
                        </a:srgbClr>
                      </a:outerShdw>
                    </a:effectLst>
                    <a:latin typeface="+mn-lt"/>
                  </a:rPr>
                  <a:t>  Toplumsal Cinsiyet</a:t>
                </a:r>
              </a:p>
              <a:p>
                <a:pPr algn="ctr">
                  <a:defRPr/>
                </a:pPr>
                <a:r>
                  <a:rPr lang="tr-TR" sz="2400" b="1" i="1" dirty="0">
                    <a:solidFill>
                      <a:schemeClr val="bg1"/>
                    </a:solidFill>
                    <a:effectLst>
                      <a:outerShdw blurRad="38100" dist="38100" dir="2700000" algn="tl">
                        <a:srgbClr val="000000">
                          <a:alpha val="43137"/>
                        </a:srgbClr>
                      </a:outerShdw>
                    </a:effectLst>
                    <a:latin typeface="+mn-lt"/>
                  </a:rPr>
                  <a:t>Eşitsizliği</a:t>
                </a:r>
              </a:p>
            </p:txBody>
          </p:sp>
        </p:grpSp>
        <p:pic>
          <p:nvPicPr>
            <p:cNvPr id="48137" name="Picture 4" descr="D:\Aile_Users\aslihan.dogan\Desktop\stock-photo-scales-of-justice-with-man-and-woman-sexual-equality-120048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275" y="2400300"/>
              <a:ext cx="7572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974584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Başlık 2"/>
          <p:cNvSpPr>
            <a:spLocks noGrp="1"/>
          </p:cNvSpPr>
          <p:nvPr>
            <p:ph type="ctrTitle"/>
          </p:nvPr>
        </p:nvSpPr>
        <p:spPr>
          <a:xfrm>
            <a:off x="179388" y="1412875"/>
            <a:ext cx="8429625" cy="576263"/>
          </a:xfrm>
        </p:spPr>
        <p:txBody>
          <a:bodyPr/>
          <a:lstStyle/>
          <a:p>
            <a:r>
              <a:rPr lang="tr-TR" sz="2400" b="1">
                <a:solidFill>
                  <a:srgbClr val="C00000"/>
                </a:solidFill>
                <a:ea typeface="ＭＳ Ｐゴシック" pitchFamily="34" charset="-128"/>
              </a:rPr>
              <a:t>   </a:t>
            </a:r>
            <a:r>
              <a:rPr lang="tr-TR" sz="2400" b="1">
                <a:solidFill>
                  <a:srgbClr val="C00000"/>
                </a:solidFill>
                <a:latin typeface="Arial" charset="0"/>
                <a:ea typeface="ＭＳ Ｐゴシック" pitchFamily="34" charset="-128"/>
                <a:cs typeface="Arial" charset="0"/>
              </a:rPr>
              <a:t>Neden Kız Çocukları Erken Yaşta Evlendiriliyor?</a:t>
            </a:r>
          </a:p>
        </p:txBody>
      </p:sp>
      <p:sp>
        <p:nvSpPr>
          <p:cNvPr id="4915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0D47C7B6-3132-4800-BB6A-9A8A1F6E4250}" type="slidenum">
              <a:rPr lang="tr-TR" smtClean="0">
                <a:solidFill>
                  <a:srgbClr val="898989"/>
                </a:solidFill>
              </a:rPr>
              <a:pPr eaLnBrk="1" hangingPunct="1"/>
              <a:t>28</a:t>
            </a:fld>
            <a:endParaRPr lang="tr-TR">
              <a:solidFill>
                <a:srgbClr val="898989"/>
              </a:solidFill>
            </a:endParaRPr>
          </a:p>
        </p:txBody>
      </p:sp>
      <p:sp>
        <p:nvSpPr>
          <p:cNvPr id="49156" name="TextBox 3"/>
          <p:cNvSpPr txBox="1">
            <a:spLocks noChangeArrowheads="1"/>
          </p:cNvSpPr>
          <p:nvPr/>
        </p:nvSpPr>
        <p:spPr bwMode="auto">
          <a:xfrm>
            <a:off x="611188" y="3141663"/>
            <a:ext cx="79932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endParaRPr lang="en-US" sz="2000" dirty="0"/>
          </a:p>
          <a:p>
            <a:pPr eaLnBrk="1" hangingPunct="1">
              <a:buFont typeface="Arial" charset="0"/>
              <a:buChar char="•"/>
            </a:pPr>
            <a:r>
              <a:rPr lang="en-US" sz="2000" dirty="0"/>
              <a:t>Tüm </a:t>
            </a:r>
            <a:r>
              <a:rPr lang="en-US" sz="2000" dirty="0" err="1"/>
              <a:t>dünyada</a:t>
            </a:r>
            <a:r>
              <a:rPr lang="en-US" sz="2000" dirty="0"/>
              <a:t> aileler </a:t>
            </a:r>
            <a:r>
              <a:rPr lang="en-US" sz="2000" dirty="0" err="1"/>
              <a:t>kız</a:t>
            </a:r>
            <a:r>
              <a:rPr lang="en-US" sz="2000" dirty="0"/>
              <a:t> çocuklarına </a:t>
            </a:r>
            <a:r>
              <a:rPr lang="en-US" sz="2000" dirty="0" err="1"/>
              <a:t>ve</a:t>
            </a:r>
            <a:r>
              <a:rPr lang="en-US" sz="2000" dirty="0"/>
              <a:t> </a:t>
            </a:r>
            <a:r>
              <a:rPr lang="en-US" sz="2000" dirty="0" err="1"/>
              <a:t>erke</a:t>
            </a:r>
            <a:r>
              <a:rPr lang="tr-TR" sz="2000" dirty="0"/>
              <a:t>k</a:t>
            </a:r>
            <a:r>
              <a:rPr lang="en-US" sz="2000" dirty="0"/>
              <a:t> çocuklarına farklı </a:t>
            </a:r>
            <a:r>
              <a:rPr lang="en-US" sz="2000" dirty="0" err="1"/>
              <a:t>davranı</a:t>
            </a:r>
            <a:r>
              <a:rPr lang="tr-TR" sz="2000" dirty="0" err="1"/>
              <a:t>şlar</a:t>
            </a:r>
            <a:r>
              <a:rPr lang="tr-TR" sz="2000" dirty="0"/>
              <a:t> geliştirmektedir. </a:t>
            </a:r>
            <a:endParaRPr lang="en-US" sz="2000" dirty="0"/>
          </a:p>
          <a:p>
            <a:pPr eaLnBrk="1" hangingPunct="1">
              <a:buFont typeface="Arial" charset="0"/>
              <a:buChar char="•"/>
            </a:pPr>
            <a:endParaRPr lang="en-US" sz="2000" dirty="0"/>
          </a:p>
          <a:p>
            <a:pPr eaLnBrk="1" hangingPunct="1">
              <a:buFont typeface="Arial" charset="0"/>
              <a:buChar char="•"/>
            </a:pPr>
            <a:r>
              <a:rPr lang="tr-TR" sz="2000" dirty="0"/>
              <a:t>Bazı toplumlarda k</a:t>
            </a:r>
            <a:r>
              <a:rPr lang="en-US" sz="2000" dirty="0" err="1"/>
              <a:t>adınların</a:t>
            </a:r>
            <a:r>
              <a:rPr lang="en-US" sz="2000" dirty="0"/>
              <a:t> ve </a:t>
            </a:r>
            <a:r>
              <a:rPr lang="en-US" sz="2000" dirty="0" err="1"/>
              <a:t>kız</a:t>
            </a:r>
            <a:r>
              <a:rPr lang="en-US" sz="2000" dirty="0"/>
              <a:t> </a:t>
            </a:r>
            <a:r>
              <a:rPr lang="en-US" sz="2000" dirty="0" err="1"/>
              <a:t>çocuklarının</a:t>
            </a:r>
            <a:r>
              <a:rPr lang="en-US" sz="2000" dirty="0"/>
              <a:t> </a:t>
            </a:r>
            <a:r>
              <a:rPr lang="en-US" sz="2000" dirty="0" err="1"/>
              <a:t>kendi</a:t>
            </a:r>
            <a:r>
              <a:rPr lang="en-US" sz="2000" dirty="0"/>
              <a:t> </a:t>
            </a:r>
            <a:r>
              <a:rPr lang="en-US" sz="2000" dirty="0" err="1"/>
              <a:t>hayatları</a:t>
            </a:r>
            <a:r>
              <a:rPr lang="en-US" sz="2000" dirty="0"/>
              <a:t> </a:t>
            </a:r>
            <a:r>
              <a:rPr lang="en-US" sz="2000" dirty="0" err="1"/>
              <a:t>ile</a:t>
            </a:r>
            <a:r>
              <a:rPr lang="en-US" sz="2000" dirty="0"/>
              <a:t> </a:t>
            </a:r>
            <a:r>
              <a:rPr lang="en-US" sz="2000" dirty="0" err="1"/>
              <a:t>ilgili</a:t>
            </a:r>
            <a:r>
              <a:rPr lang="en-US" sz="2000" dirty="0"/>
              <a:t> </a:t>
            </a:r>
            <a:r>
              <a:rPr lang="en-US" sz="2000" dirty="0" err="1"/>
              <a:t>karar</a:t>
            </a:r>
            <a:r>
              <a:rPr lang="en-US" sz="2000" dirty="0"/>
              <a:t> alma </a:t>
            </a:r>
            <a:r>
              <a:rPr lang="en-US" sz="2000" dirty="0" err="1"/>
              <a:t>hakkı</a:t>
            </a:r>
            <a:r>
              <a:rPr lang="en-US" sz="2000" dirty="0"/>
              <a:t> </a:t>
            </a:r>
            <a:r>
              <a:rPr lang="en-US" sz="2000" dirty="0" err="1"/>
              <a:t>yoktur</a:t>
            </a:r>
            <a:r>
              <a:rPr lang="en-US" sz="2000" dirty="0"/>
              <a:t>.</a:t>
            </a:r>
          </a:p>
        </p:txBody>
      </p:sp>
      <p:grpSp>
        <p:nvGrpSpPr>
          <p:cNvPr id="49157" name="Grup 5"/>
          <p:cNvGrpSpPr>
            <a:grpSpLocks/>
          </p:cNvGrpSpPr>
          <p:nvPr/>
        </p:nvGrpSpPr>
        <p:grpSpPr bwMode="auto">
          <a:xfrm>
            <a:off x="684213" y="2063750"/>
            <a:ext cx="3467100" cy="1082675"/>
            <a:chOff x="4779963" y="2274888"/>
            <a:chExt cx="3467100" cy="1082675"/>
          </a:xfrm>
        </p:grpSpPr>
        <p:grpSp>
          <p:nvGrpSpPr>
            <p:cNvPr id="49158" name="Grup 9"/>
            <p:cNvGrpSpPr>
              <a:grpSpLocks/>
            </p:cNvGrpSpPr>
            <p:nvPr/>
          </p:nvGrpSpPr>
          <p:grpSpPr bwMode="auto">
            <a:xfrm>
              <a:off x="4779963" y="2274888"/>
              <a:ext cx="3467100" cy="1082675"/>
              <a:chOff x="4777276" y="2416436"/>
              <a:chExt cx="3467100" cy="687072"/>
            </a:xfrm>
          </p:grpSpPr>
          <p:pic>
            <p:nvPicPr>
              <p:cNvPr id="491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276" y="2416436"/>
                <a:ext cx="3467100" cy="68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5432913" y="2556470"/>
                <a:ext cx="2789238" cy="292975"/>
              </a:xfrm>
              <a:prstGeom prst="rect">
                <a:avLst/>
              </a:prstGeom>
              <a:noFill/>
            </p:spPr>
            <p:txBody>
              <a:bodyPr>
                <a:spAutoFit/>
              </a:bodyPr>
              <a:lstStyle/>
              <a:p>
                <a:pPr>
                  <a:defRPr/>
                </a:pPr>
                <a:r>
                  <a:rPr lang="tr-TR" sz="2400" b="1" i="1" dirty="0">
                    <a:solidFill>
                      <a:schemeClr val="bg1"/>
                    </a:solidFill>
                    <a:effectLst>
                      <a:outerShdw blurRad="38100" dist="38100" dir="2700000" algn="tl">
                        <a:srgbClr val="000000">
                          <a:alpha val="43137"/>
                        </a:srgbClr>
                      </a:outerShdw>
                    </a:effectLst>
                    <a:latin typeface="+mn-lt"/>
                  </a:rPr>
                  <a:t>  Eşitsizlik</a:t>
                </a:r>
              </a:p>
            </p:txBody>
          </p:sp>
        </p:grpSp>
        <p:pic>
          <p:nvPicPr>
            <p:cNvPr id="49159" name="Picture 4" descr="D:\Aile_Users\aslihan.dogan\Desktop\stock-photo-scales-of-justice-with-man-and-woman-sexual-equality-120048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275" y="2400300"/>
              <a:ext cx="75723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85958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5017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2A09C64-3B9A-45ED-AA51-E8A85A328190}" type="slidenum">
              <a:rPr lang="tr-TR" smtClean="0">
                <a:solidFill>
                  <a:srgbClr val="898989"/>
                </a:solidFill>
              </a:rPr>
              <a:pPr eaLnBrk="1" hangingPunct="1"/>
              <a:t>29</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sp>
        <p:nvSpPr>
          <p:cNvPr id="50181" name="Başlık 2"/>
          <p:cNvSpPr txBox="1">
            <a:spLocks/>
          </p:cNvSpPr>
          <p:nvPr/>
        </p:nvSpPr>
        <p:spPr bwMode="auto">
          <a:xfrm>
            <a:off x="28575" y="1268413"/>
            <a:ext cx="84296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tr-TR" sz="4400" b="1">
                <a:solidFill>
                  <a:srgbClr val="C00000"/>
                </a:solidFill>
                <a:latin typeface="Calibri" pitchFamily="34" charset="0"/>
              </a:rPr>
              <a:t>   </a:t>
            </a:r>
            <a:r>
              <a:rPr lang="tr-TR" sz="2800" b="1">
                <a:solidFill>
                  <a:srgbClr val="C00000"/>
                </a:solidFill>
                <a:latin typeface="Calibri" pitchFamily="34" charset="0"/>
              </a:rPr>
              <a:t>Erken Yaşta Evlenen Kız Çocuğunu Neler Bekliyor</a:t>
            </a:r>
            <a:r>
              <a:rPr lang="tr-TR" sz="3200" b="1">
                <a:solidFill>
                  <a:srgbClr val="C00000"/>
                </a:solidFill>
                <a:latin typeface="Calibri" pitchFamily="34" charset="0"/>
              </a:rPr>
              <a:t>? </a:t>
            </a:r>
            <a:endParaRPr lang="tr-TR" sz="3600" b="1">
              <a:solidFill>
                <a:srgbClr val="C00000"/>
              </a:solidFill>
              <a:latin typeface="Calibri" pitchFamily="34" charset="0"/>
            </a:endParaRPr>
          </a:p>
        </p:txBody>
      </p:sp>
      <p:sp>
        <p:nvSpPr>
          <p:cNvPr id="50182" name="Slayt Numarası Yer Tutucusu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DDF014A5-FF8E-41D4-A70C-EB668CF3E634}" type="slidenum">
              <a:rPr lang="tr-TR" sz="1200">
                <a:solidFill>
                  <a:srgbClr val="898989"/>
                </a:solidFill>
                <a:cs typeface="Arial" charset="0"/>
              </a:rPr>
              <a:pPr algn="r" eaLnBrk="1" hangingPunct="1"/>
              <a:t>29</a:t>
            </a:fld>
            <a:endParaRPr lang="tr-TR" sz="1200">
              <a:solidFill>
                <a:srgbClr val="898989"/>
              </a:solidFill>
              <a:cs typeface="Arial" charset="0"/>
            </a:endParaRPr>
          </a:p>
        </p:txBody>
      </p:sp>
      <p:sp>
        <p:nvSpPr>
          <p:cNvPr id="24" name="Metin kutusu 23"/>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grpSp>
        <p:nvGrpSpPr>
          <p:cNvPr id="50184" name="Grup 11"/>
          <p:cNvGrpSpPr>
            <a:grpSpLocks/>
          </p:cNvGrpSpPr>
          <p:nvPr/>
        </p:nvGrpSpPr>
        <p:grpSpPr bwMode="auto">
          <a:xfrm>
            <a:off x="684213" y="2241550"/>
            <a:ext cx="3448050" cy="755650"/>
            <a:chOff x="683568" y="2240868"/>
            <a:chExt cx="3448050" cy="756084"/>
          </a:xfrm>
        </p:grpSpPr>
        <p:pic>
          <p:nvPicPr>
            <p:cNvPr id="50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etin kutusu 26"/>
            <p:cNvSpPr txBox="1"/>
            <p:nvPr/>
          </p:nvSpPr>
          <p:spPr>
            <a:xfrm>
              <a:off x="1464618" y="2298051"/>
              <a:ext cx="2232025" cy="584536"/>
            </a:xfrm>
            <a:prstGeom prst="rect">
              <a:avLst/>
            </a:prstGeom>
            <a:noFill/>
          </p:spPr>
          <p:txBody>
            <a:bodyPr>
              <a:spAutoFit/>
            </a:bodyPr>
            <a:lstStyle/>
            <a:p>
              <a:pPr>
                <a:defRPr/>
              </a:pPr>
              <a:r>
                <a:rPr lang="tr-TR" sz="3200" b="1" i="1" dirty="0">
                  <a:solidFill>
                    <a:schemeClr val="bg1"/>
                  </a:solidFill>
                  <a:effectLst>
                    <a:outerShdw blurRad="38100" dist="38100" dir="2700000" algn="tl">
                      <a:srgbClr val="000000">
                        <a:alpha val="43137"/>
                      </a:srgbClr>
                    </a:outerShdw>
                  </a:effectLst>
                  <a:latin typeface="+mn-lt"/>
                  <a:cs typeface="Vijaya" pitchFamily="34" charset="0"/>
                </a:rPr>
                <a:t>Yoksulluk</a:t>
              </a:r>
            </a:p>
          </p:txBody>
        </p:sp>
      </p:grpSp>
      <p:grpSp>
        <p:nvGrpSpPr>
          <p:cNvPr id="50185" name="Grup 10"/>
          <p:cNvGrpSpPr>
            <a:grpSpLocks/>
          </p:cNvGrpSpPr>
          <p:nvPr/>
        </p:nvGrpSpPr>
        <p:grpSpPr bwMode="auto">
          <a:xfrm>
            <a:off x="666750" y="3497263"/>
            <a:ext cx="3486150" cy="803275"/>
            <a:chOff x="666850" y="3497015"/>
            <a:chExt cx="3486150" cy="698326"/>
          </a:xfrm>
        </p:grpSpPr>
        <p:pic>
          <p:nvPicPr>
            <p:cNvPr id="5020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50" y="3497015"/>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Metin kutusu 29"/>
            <p:cNvSpPr txBox="1"/>
            <p:nvPr/>
          </p:nvSpPr>
          <p:spPr>
            <a:xfrm>
              <a:off x="1547913" y="3553598"/>
              <a:ext cx="1871662" cy="507873"/>
            </a:xfrm>
            <a:prstGeom prst="rect">
              <a:avLst/>
            </a:prstGeom>
            <a:noFill/>
          </p:spPr>
          <p:txBody>
            <a:bodyPr>
              <a:spAutoFit/>
            </a:bodyPr>
            <a:lstStyle>
              <a:defPPr>
                <a:defRPr lang="tr-TR"/>
              </a:defPPr>
            </a:lstStyle>
            <a:p>
              <a:pPr>
                <a:defRPr/>
              </a:pPr>
              <a:r>
                <a:rPr lang="tr-TR" sz="3200" b="1" i="1" dirty="0">
                  <a:solidFill>
                    <a:schemeClr val="bg1"/>
                  </a:solidFill>
                  <a:effectLst>
                    <a:outerShdw blurRad="38100" dist="38100" dir="2700000" algn="tl">
                      <a:srgbClr val="000000">
                        <a:alpha val="43137"/>
                      </a:srgbClr>
                    </a:outerShdw>
                  </a:effectLst>
                  <a:latin typeface="+mn-lt"/>
                  <a:cs typeface="Vijaya" pitchFamily="34" charset="0"/>
                </a:rPr>
                <a:t>Eğitim</a:t>
              </a:r>
            </a:p>
          </p:txBody>
        </p:sp>
      </p:grpSp>
      <p:grpSp>
        <p:nvGrpSpPr>
          <p:cNvPr id="50187" name="Grup 15"/>
          <p:cNvGrpSpPr>
            <a:grpSpLocks/>
          </p:cNvGrpSpPr>
          <p:nvPr/>
        </p:nvGrpSpPr>
        <p:grpSpPr bwMode="auto">
          <a:xfrm>
            <a:off x="4719638" y="3608388"/>
            <a:ext cx="3505200" cy="692150"/>
            <a:chOff x="4668091" y="2244355"/>
            <a:chExt cx="3505200" cy="691964"/>
          </a:xfrm>
        </p:grpSpPr>
        <p:pic>
          <p:nvPicPr>
            <p:cNvPr id="5019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091" y="2244355"/>
              <a:ext cx="3505200" cy="69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Metin kutusu 35"/>
            <p:cNvSpPr txBox="1"/>
            <p:nvPr/>
          </p:nvSpPr>
          <p:spPr>
            <a:xfrm>
              <a:off x="5671391" y="2298315"/>
              <a:ext cx="1250950" cy="584043"/>
            </a:xfrm>
            <a:prstGeom prst="rect">
              <a:avLst/>
            </a:prstGeom>
            <a:noFill/>
          </p:spPr>
          <p:txBody>
            <a:bodyPr wrap="none">
              <a:spAutoFit/>
            </a:bodyPr>
            <a:lstStyle/>
            <a:p>
              <a:pPr>
                <a:defRPr/>
              </a:pPr>
              <a:r>
                <a:rPr lang="tr-TR" sz="3200" b="1" i="1" dirty="0">
                  <a:solidFill>
                    <a:schemeClr val="bg1"/>
                  </a:solidFill>
                  <a:effectLst>
                    <a:outerShdw blurRad="38100" dist="38100" dir="2700000" algn="tl">
                      <a:srgbClr val="000000">
                        <a:alpha val="43137"/>
                      </a:srgbClr>
                    </a:outerShdw>
                  </a:effectLst>
                  <a:latin typeface="+mn-lt"/>
                </a:rPr>
                <a:t>Şiddet</a:t>
              </a:r>
            </a:p>
          </p:txBody>
        </p:sp>
      </p:grpSp>
      <p:pic>
        <p:nvPicPr>
          <p:cNvPr id="50191"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63" y="2290763"/>
            <a:ext cx="68421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92"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950" y="3594100"/>
            <a:ext cx="7508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up 2"/>
          <p:cNvGrpSpPr/>
          <p:nvPr/>
        </p:nvGrpSpPr>
        <p:grpSpPr>
          <a:xfrm>
            <a:off x="4613275" y="2241550"/>
            <a:ext cx="3470275" cy="744537"/>
            <a:chOff x="608013" y="4916488"/>
            <a:chExt cx="3470275" cy="744537"/>
          </a:xfrm>
        </p:grpSpPr>
        <p:pic>
          <p:nvPicPr>
            <p:cNvPr id="5018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013" y="4916488"/>
              <a:ext cx="3470275" cy="74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Metin kutusu 40"/>
            <p:cNvSpPr txBox="1"/>
            <p:nvPr/>
          </p:nvSpPr>
          <p:spPr>
            <a:xfrm>
              <a:off x="1606550" y="4995863"/>
              <a:ext cx="1271588" cy="585787"/>
            </a:xfrm>
            <a:prstGeom prst="rect">
              <a:avLst/>
            </a:prstGeom>
            <a:noFill/>
          </p:spPr>
          <p:txBody>
            <a:bodyPr wrap="none">
              <a:spAutoFit/>
            </a:bodyPr>
            <a:lstStyle/>
            <a:p>
              <a:pPr>
                <a:defRPr/>
              </a:pPr>
              <a:r>
                <a:rPr lang="tr-TR" sz="3200" b="1" i="1" dirty="0">
                  <a:solidFill>
                    <a:schemeClr val="bg1"/>
                  </a:solidFill>
                  <a:effectLst>
                    <a:outerShdw blurRad="38100" dist="38100" dir="2700000" algn="tl">
                      <a:srgbClr val="000000">
                        <a:alpha val="43137"/>
                      </a:srgbClr>
                    </a:outerShdw>
                  </a:effectLst>
                  <a:latin typeface="+mn-lt"/>
                </a:rPr>
                <a:t>Sağlık</a:t>
              </a:r>
              <a:r>
                <a:rPr lang="tr-TR" dirty="0">
                  <a:latin typeface="Arial" pitchFamily="34" charset="0"/>
                </a:rPr>
                <a:t> </a:t>
              </a:r>
            </a:p>
          </p:txBody>
        </p:sp>
        <p:pic>
          <p:nvPicPr>
            <p:cNvPr id="50194"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163" y="4978400"/>
              <a:ext cx="68738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0195"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3300" y="3662363"/>
            <a:ext cx="528638"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954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2"/>
          <p:cNvSpPr>
            <a:spLocks noGrp="1"/>
          </p:cNvSpPr>
          <p:nvPr>
            <p:ph type="ctrTitle"/>
          </p:nvPr>
        </p:nvSpPr>
        <p:spPr>
          <a:xfrm>
            <a:off x="1907704" y="260003"/>
            <a:ext cx="6768752" cy="720725"/>
          </a:xfrm>
        </p:spPr>
        <p:txBody>
          <a:bodyPr/>
          <a:lstStyle/>
          <a:p>
            <a:r>
              <a:rPr lang="tr-TR" b="1" dirty="0">
                <a:solidFill>
                  <a:srgbClr val="C00000"/>
                </a:solidFill>
                <a:latin typeface="Arial" charset="0"/>
                <a:cs typeface="Arial" charset="0"/>
              </a:rPr>
              <a:t>   </a:t>
            </a:r>
            <a:r>
              <a:rPr lang="tr-TR" sz="4000" b="1" dirty="0">
                <a:solidFill>
                  <a:srgbClr val="C00000"/>
                </a:solidFill>
                <a:latin typeface="Arial" charset="0"/>
                <a:cs typeface="Arial" charset="0"/>
              </a:rPr>
              <a:t>Çocuk Nedir?</a:t>
            </a:r>
          </a:p>
        </p:txBody>
      </p:sp>
      <p:sp>
        <p:nvSpPr>
          <p:cNvPr id="2969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3C64A5-80FD-9840-8D4F-287158A36910}" type="slidenum">
              <a:rPr lang="tr-TR" sz="1200">
                <a:solidFill>
                  <a:srgbClr val="898989"/>
                </a:solidFill>
                <a:cs typeface="Arial" charset="0"/>
              </a:rPr>
              <a:pPr eaLnBrk="1" hangingPunct="1"/>
              <a:t>3</a:t>
            </a:fld>
            <a:endParaRPr lang="tr-TR" sz="1200">
              <a:solidFill>
                <a:srgbClr val="898989"/>
              </a:solidFill>
              <a:cs typeface="Arial" charset="0"/>
            </a:endParaRPr>
          </a:p>
        </p:txBody>
      </p:sp>
      <p:sp>
        <p:nvSpPr>
          <p:cNvPr id="29700" name="Metin kutusu 1"/>
          <p:cNvSpPr txBox="1">
            <a:spLocks noChangeArrowheads="1"/>
          </p:cNvSpPr>
          <p:nvPr/>
        </p:nvSpPr>
        <p:spPr bwMode="auto">
          <a:xfrm>
            <a:off x="611560" y="1988839"/>
            <a:ext cx="4752652"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tr-TR" b="1" dirty="0">
                <a:cs typeface="Arial" charset="0"/>
              </a:rPr>
              <a:t>Birleşmiş Milletler Çocuk Haklarına Dair Sözleşme</a:t>
            </a:r>
            <a:r>
              <a:rPr lang="tr-TR" dirty="0">
                <a:cs typeface="Arial" charset="0"/>
              </a:rPr>
              <a:t> gibi uluslararası sözleşmelere ve ulusal mevzuatımızda yer alan </a:t>
            </a:r>
            <a:r>
              <a:rPr lang="tr-TR" b="1" dirty="0">
                <a:cs typeface="Arial" charset="0"/>
              </a:rPr>
              <a:t>Çocuk Koruma Kanununa</a:t>
            </a:r>
            <a:r>
              <a:rPr lang="tr-TR" dirty="0">
                <a:cs typeface="Arial" charset="0"/>
              </a:rPr>
              <a:t> göre;</a:t>
            </a:r>
          </a:p>
          <a:p>
            <a:pPr algn="just" eaLnBrk="1" hangingPunct="1"/>
            <a:endParaRPr lang="tr-TR" dirty="0">
              <a:cs typeface="Arial" charset="0"/>
            </a:endParaRPr>
          </a:p>
          <a:p>
            <a:pPr algn="just" eaLnBrk="1" hangingPunct="1"/>
            <a:r>
              <a:rPr lang="tr-TR" i="1" dirty="0">
                <a:cs typeface="Arial" charset="0"/>
              </a:rPr>
              <a:t>“18 yaşından küçük her birey </a:t>
            </a:r>
            <a:r>
              <a:rPr lang="tr-TR" b="1" i="1" u="sng" dirty="0">
                <a:solidFill>
                  <a:srgbClr val="C00000"/>
                </a:solidFill>
                <a:cs typeface="Arial" charset="0"/>
              </a:rPr>
              <a:t>çocuktur</a:t>
            </a:r>
            <a:r>
              <a:rPr lang="tr-TR" i="1" dirty="0">
                <a:solidFill>
                  <a:srgbClr val="C00000"/>
                </a:solidFill>
                <a:cs typeface="Arial" charset="0"/>
              </a:rPr>
              <a:t>.</a:t>
            </a:r>
            <a:r>
              <a:rPr lang="tr-TR" i="1" dirty="0">
                <a:cs typeface="Arial" charset="0"/>
              </a:rPr>
              <a:t>”</a:t>
            </a:r>
          </a:p>
          <a:p>
            <a:pPr algn="just" eaLnBrk="1" hangingPunct="1"/>
            <a:endParaRPr lang="tr-TR" b="1" u="sng" dirty="0">
              <a:solidFill>
                <a:srgbClr val="C00000"/>
              </a:solidFill>
              <a:cs typeface="Arial" charset="0"/>
            </a:endParaRPr>
          </a:p>
          <a:p>
            <a:pPr algn="just" eaLnBrk="1" hangingPunct="1"/>
            <a:endParaRPr lang="tr-TR" b="1" u="sng" dirty="0">
              <a:solidFill>
                <a:srgbClr val="C00000"/>
              </a:solidFill>
              <a:cs typeface="Arial" charset="0"/>
            </a:endParaRPr>
          </a:p>
          <a:p>
            <a:pPr algn="just" eaLnBrk="1" hangingPunct="1"/>
            <a:endParaRPr lang="tr-TR" b="1" u="sng" dirty="0">
              <a:solidFill>
                <a:srgbClr val="C00000"/>
              </a:solidFill>
              <a:cs typeface="Arial" charset="0"/>
            </a:endParaRPr>
          </a:p>
        </p:txBody>
      </p:sp>
      <p:pic>
        <p:nvPicPr>
          <p:cNvPr id="266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558" y="1916832"/>
            <a:ext cx="3238914"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9376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52227"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D89FF42-A4A5-48AF-B906-BC07D04B6C8D}" type="slidenum">
              <a:rPr lang="tr-TR" smtClean="0">
                <a:solidFill>
                  <a:srgbClr val="898989"/>
                </a:solidFill>
              </a:rPr>
              <a:pPr eaLnBrk="1" hangingPunct="1"/>
              <a:t>30</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grpSp>
        <p:nvGrpSpPr>
          <p:cNvPr id="52229" name="Grup 11"/>
          <p:cNvGrpSpPr>
            <a:grpSpLocks/>
          </p:cNvGrpSpPr>
          <p:nvPr/>
        </p:nvGrpSpPr>
        <p:grpSpPr bwMode="auto">
          <a:xfrm>
            <a:off x="684213" y="2241550"/>
            <a:ext cx="3448050" cy="755650"/>
            <a:chOff x="683568" y="2240868"/>
            <a:chExt cx="3448050" cy="756084"/>
          </a:xfrm>
        </p:grpSpPr>
        <p:pic>
          <p:nvPicPr>
            <p:cNvPr id="522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1464618" y="2298051"/>
              <a:ext cx="2232025" cy="584536"/>
            </a:xfrm>
            <a:prstGeom prst="rect">
              <a:avLst/>
            </a:prstGeom>
            <a:noFill/>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a:solidFill>
                    <a:schemeClr val="bg1"/>
                  </a:solidFill>
                  <a:effectLst>
                    <a:outerShdw blurRad="38100" dist="38100" dir="2700000" algn="tl">
                      <a:srgbClr val="C0C0C0"/>
                    </a:outerShdw>
                  </a:effectLst>
                  <a:latin typeface="Calibri" pitchFamily="34" charset="0"/>
                </a:rPr>
                <a:t>Yoksulluk</a:t>
              </a:r>
            </a:p>
          </p:txBody>
        </p:sp>
      </p:grpSp>
      <p:sp>
        <p:nvSpPr>
          <p:cNvPr id="52230" name="Metin kutusu 2"/>
          <p:cNvSpPr txBox="1">
            <a:spLocks noChangeArrowheads="1"/>
          </p:cNvSpPr>
          <p:nvPr/>
        </p:nvSpPr>
        <p:spPr bwMode="auto">
          <a:xfrm>
            <a:off x="684213" y="3141663"/>
            <a:ext cx="76327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tr-TR" sz="2000" b="1" dirty="0">
                <a:cs typeface="Arial" charset="0"/>
              </a:rPr>
              <a:t>«</a:t>
            </a:r>
            <a:r>
              <a:rPr lang="tr-TR" sz="2000" b="1" dirty="0"/>
              <a:t>Beni 11 yaşında evlendirdiler 40 yaşındaydı eşim, ben çok küçüktüm o da çok büyük. Sonra zaten eşim vefat etti,  genç yaşta, beş parasız, 7 çocukla aç perişan ortada kaldım. Yani anlayacağınız saçımın tüyü kadar çektim şu hayattan.</a:t>
            </a:r>
            <a:r>
              <a:rPr lang="tr-TR" altLang="ja-JP" sz="2000" b="1" dirty="0"/>
              <a:t> </a:t>
            </a:r>
            <a:r>
              <a:rPr lang="tr-TR" sz="2000" b="1" dirty="0">
                <a:cs typeface="Arial" charset="0"/>
              </a:rPr>
              <a:t>»</a:t>
            </a:r>
            <a:endParaRPr lang="en-US" sz="2000" b="1" dirty="0"/>
          </a:p>
          <a:p>
            <a:endParaRPr lang="en-US" altLang="ja-JP" sz="2000" dirty="0"/>
          </a:p>
          <a:p>
            <a:endParaRPr lang="en-US" altLang="ja-JP" sz="2000" dirty="0"/>
          </a:p>
          <a:p>
            <a:r>
              <a:rPr lang="en-US" altLang="ja-JP" sz="1600" dirty="0"/>
              <a:t>(Erken </a:t>
            </a:r>
            <a:r>
              <a:rPr lang="en-US" altLang="ja-JP" sz="1600" dirty="0" err="1"/>
              <a:t>Yaşta</a:t>
            </a:r>
            <a:r>
              <a:rPr lang="en-US" altLang="ja-JP" sz="1600" dirty="0"/>
              <a:t> Evlilik </a:t>
            </a:r>
            <a:r>
              <a:rPr lang="en-US" altLang="ja-JP" sz="1600" dirty="0" err="1"/>
              <a:t>Kaderimiz</a:t>
            </a:r>
            <a:r>
              <a:rPr lang="en-US" altLang="ja-JP" sz="1600" dirty="0"/>
              <a:t> </a:t>
            </a:r>
            <a:r>
              <a:rPr lang="en-US" altLang="ja-JP" sz="1600" dirty="0" err="1"/>
              <a:t>Olmasın</a:t>
            </a:r>
            <a:r>
              <a:rPr lang="en-US" altLang="ja-JP" sz="1600" dirty="0"/>
              <a:t> </a:t>
            </a:r>
            <a:r>
              <a:rPr lang="en-US" altLang="ja-JP" sz="1600" dirty="0" err="1"/>
              <a:t>Projesi</a:t>
            </a:r>
            <a:r>
              <a:rPr lang="en-US" altLang="ja-JP" sz="1600" dirty="0"/>
              <a:t>: </a:t>
            </a:r>
            <a:r>
              <a:rPr lang="tr-TR" altLang="ja-JP" sz="1600" dirty="0"/>
              <a:t>Yaş 56, Evlilik Yaşı 11) </a:t>
            </a:r>
            <a:endParaRPr lang="en-US" altLang="ja-JP" sz="1600" dirty="0"/>
          </a:p>
          <a:p>
            <a:endParaRPr lang="tr-TR" sz="2000" i="1" dirty="0"/>
          </a:p>
        </p:txBody>
      </p:sp>
      <p:pic>
        <p:nvPicPr>
          <p:cNvPr id="52231"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3" y="2290763"/>
            <a:ext cx="68421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966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5120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186CC3A-5D32-4E46-9498-B4B3F3BEE675}" type="slidenum">
              <a:rPr lang="tr-TR" smtClean="0">
                <a:solidFill>
                  <a:srgbClr val="898989"/>
                </a:solidFill>
              </a:rPr>
              <a:pPr eaLnBrk="1" hangingPunct="1"/>
              <a:t>31</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grpSp>
        <p:nvGrpSpPr>
          <p:cNvPr id="51205" name="Grup 11"/>
          <p:cNvGrpSpPr>
            <a:grpSpLocks/>
          </p:cNvGrpSpPr>
          <p:nvPr/>
        </p:nvGrpSpPr>
        <p:grpSpPr bwMode="auto">
          <a:xfrm>
            <a:off x="684213" y="2241550"/>
            <a:ext cx="3448050" cy="755650"/>
            <a:chOff x="683568" y="2240868"/>
            <a:chExt cx="3448050" cy="756084"/>
          </a:xfrm>
        </p:grpSpPr>
        <p:pic>
          <p:nvPicPr>
            <p:cNvPr id="512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40868"/>
              <a:ext cx="3448050" cy="75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1464618" y="2298051"/>
              <a:ext cx="2232025" cy="584536"/>
            </a:xfrm>
            <a:prstGeom prst="rect">
              <a:avLst/>
            </a:prstGeom>
            <a:noFill/>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a:solidFill>
                    <a:schemeClr val="bg1"/>
                  </a:solidFill>
                  <a:effectLst>
                    <a:outerShdw blurRad="38100" dist="38100" dir="2700000" algn="tl">
                      <a:srgbClr val="C0C0C0"/>
                    </a:outerShdw>
                  </a:effectLst>
                  <a:latin typeface="Calibri" pitchFamily="34" charset="0"/>
                </a:rPr>
                <a:t>Yoksulluk</a:t>
              </a:r>
            </a:p>
          </p:txBody>
        </p:sp>
      </p:grpSp>
      <p:pic>
        <p:nvPicPr>
          <p:cNvPr id="51206" name="Picture 2" descr="D:\Aile_Users\aslihan.dogan\Desktop\yoksulluk 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3429000"/>
            <a:ext cx="23590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Metin kutusu 2"/>
          <p:cNvSpPr txBox="1">
            <a:spLocks noChangeArrowheads="1"/>
          </p:cNvSpPr>
          <p:nvPr/>
        </p:nvSpPr>
        <p:spPr bwMode="auto">
          <a:xfrm>
            <a:off x="4132263" y="3500438"/>
            <a:ext cx="41846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tr-TR" sz="2000"/>
              <a:t>Eğitim ve istihdam olanaklarından yeteri kadar yararlanamamış çocuklar, evlendiklerinde ekonomik özgürlükten yoksun, eğitimsiz bireyler olarak kalmakta bu durum onları daha da yoksullaşmaktadır</a:t>
            </a:r>
            <a:r>
              <a:rPr lang="tr-TR"/>
              <a:t>.  </a:t>
            </a:r>
          </a:p>
        </p:txBody>
      </p:sp>
      <p:pic>
        <p:nvPicPr>
          <p:cNvPr id="51208"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2290763"/>
            <a:ext cx="684212"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3872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5427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B11E85A-0F02-4AA4-8451-508E11F07F85}" type="slidenum">
              <a:rPr lang="tr-TR" smtClean="0">
                <a:solidFill>
                  <a:srgbClr val="898989"/>
                </a:solidFill>
              </a:rPr>
              <a:pPr eaLnBrk="1" hangingPunct="1"/>
              <a:t>32</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grpSp>
        <p:nvGrpSpPr>
          <p:cNvPr id="54277" name="Grup 9"/>
          <p:cNvGrpSpPr>
            <a:grpSpLocks/>
          </p:cNvGrpSpPr>
          <p:nvPr/>
        </p:nvGrpSpPr>
        <p:grpSpPr bwMode="auto">
          <a:xfrm>
            <a:off x="684213" y="2060575"/>
            <a:ext cx="3486150" cy="804863"/>
            <a:chOff x="751838" y="2532333"/>
            <a:chExt cx="3486150" cy="698326"/>
          </a:xfrm>
        </p:grpSpPr>
        <p:pic>
          <p:nvPicPr>
            <p:cNvPr id="542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38" y="2532333"/>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etin kutusu 12"/>
            <p:cNvSpPr txBox="1"/>
            <p:nvPr/>
          </p:nvSpPr>
          <p:spPr>
            <a:xfrm>
              <a:off x="1831338" y="2627372"/>
              <a:ext cx="1873250" cy="508248"/>
            </a:xfrm>
            <a:prstGeom prst="rect">
              <a:avLst/>
            </a:prstGeom>
            <a:noFill/>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dirty="0">
                  <a:solidFill>
                    <a:schemeClr val="bg1"/>
                  </a:solidFill>
                  <a:effectLst>
                    <a:outerShdw blurRad="38100" dist="38100" dir="2700000" algn="tl">
                      <a:srgbClr val="C0C0C0"/>
                    </a:outerShdw>
                  </a:effectLst>
                  <a:latin typeface="Calibri" pitchFamily="34" charset="0"/>
                </a:rPr>
                <a:t>Eğitim</a:t>
              </a:r>
            </a:p>
          </p:txBody>
        </p:sp>
      </p:grpSp>
      <p:sp>
        <p:nvSpPr>
          <p:cNvPr id="54278" name="TextBox 3"/>
          <p:cNvSpPr txBox="1">
            <a:spLocks noChangeArrowheads="1"/>
          </p:cNvSpPr>
          <p:nvPr/>
        </p:nvSpPr>
        <p:spPr bwMode="auto">
          <a:xfrm>
            <a:off x="755650" y="3357563"/>
            <a:ext cx="75612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en-US" altLang="en-US" sz="2000" b="1"/>
              <a:t>“</a:t>
            </a:r>
            <a:r>
              <a:rPr lang="en-US" altLang="ja-JP" sz="2000" b="1"/>
              <a:t>Bizim toplumda, sorumluluklarından dolayı evlenen kızın okumasına izin vermeyiz. Zaten okula gidecek boş zamanı da olmaz. Kaynanası, kayınbabası ve evi onun önceliğidir.</a:t>
            </a:r>
            <a:r>
              <a:rPr lang="en-US" altLang="en-US" sz="2000" b="1"/>
              <a:t>”</a:t>
            </a:r>
            <a:endParaRPr lang="en-US" altLang="ja-JP" sz="2000" b="1"/>
          </a:p>
          <a:p>
            <a:pPr algn="just" eaLnBrk="1" hangingPunct="1"/>
            <a:endParaRPr lang="en-US" sz="2000" b="1"/>
          </a:p>
          <a:p>
            <a:pPr algn="just" eaLnBrk="1" hangingPunct="1"/>
            <a:endParaRPr lang="en-US" sz="2000" b="1"/>
          </a:p>
          <a:p>
            <a:pPr algn="just" eaLnBrk="1" hangingPunct="1"/>
            <a:r>
              <a:rPr lang="en-US" sz="2000"/>
              <a:t>Pakistan</a:t>
            </a:r>
            <a:r>
              <a:rPr lang="en-US" altLang="en-US" sz="2000"/>
              <a:t>’</a:t>
            </a:r>
            <a:r>
              <a:rPr lang="en-US" sz="2000"/>
              <a:t>da  yapılan bir odak grup görüşmesinden (Plan Because I am Girl)</a:t>
            </a:r>
          </a:p>
        </p:txBody>
      </p:sp>
      <p:pic>
        <p:nvPicPr>
          <p:cNvPr id="5427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2170113"/>
            <a:ext cx="7508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8201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53251"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D49AA1B-9DEC-4FA2-AAAC-5D4148E5436C}" type="slidenum">
              <a:rPr lang="tr-TR" smtClean="0">
                <a:solidFill>
                  <a:srgbClr val="898989"/>
                </a:solidFill>
              </a:rPr>
              <a:pPr eaLnBrk="1" hangingPunct="1"/>
              <a:t>33</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pic>
        <p:nvPicPr>
          <p:cNvPr id="532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3500438"/>
            <a:ext cx="2087562" cy="208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254" name="Grup 9"/>
          <p:cNvGrpSpPr>
            <a:grpSpLocks/>
          </p:cNvGrpSpPr>
          <p:nvPr/>
        </p:nvGrpSpPr>
        <p:grpSpPr bwMode="auto">
          <a:xfrm>
            <a:off x="752475" y="2386013"/>
            <a:ext cx="3486150" cy="804862"/>
            <a:chOff x="751838" y="2532333"/>
            <a:chExt cx="3486150" cy="698326"/>
          </a:xfrm>
        </p:grpSpPr>
        <p:pic>
          <p:nvPicPr>
            <p:cNvPr id="532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838" y="2532333"/>
              <a:ext cx="3486150" cy="69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Metin kutusu 12"/>
            <p:cNvSpPr txBox="1"/>
            <p:nvPr/>
          </p:nvSpPr>
          <p:spPr>
            <a:xfrm>
              <a:off x="1547176" y="2627371"/>
              <a:ext cx="1873250" cy="508250"/>
            </a:xfrm>
            <a:prstGeom prst="rect">
              <a:avLst/>
            </a:prstGeom>
            <a:noFill/>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a:solidFill>
                    <a:schemeClr val="bg1"/>
                  </a:solidFill>
                  <a:effectLst>
                    <a:outerShdw blurRad="38100" dist="38100" dir="2700000" algn="tl">
                      <a:srgbClr val="C0C0C0"/>
                    </a:outerShdw>
                  </a:effectLst>
                  <a:latin typeface="Calibri" pitchFamily="34" charset="0"/>
                </a:rPr>
                <a:t>Eğitim</a:t>
              </a:r>
            </a:p>
          </p:txBody>
        </p:sp>
      </p:grpSp>
      <p:sp>
        <p:nvSpPr>
          <p:cNvPr id="53255" name="Metin kutusu 2"/>
          <p:cNvSpPr txBox="1">
            <a:spLocks noChangeArrowheads="1"/>
          </p:cNvSpPr>
          <p:nvPr/>
        </p:nvSpPr>
        <p:spPr bwMode="auto">
          <a:xfrm flipH="1">
            <a:off x="4427538" y="2852738"/>
            <a:ext cx="33845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a:cs typeface="Arial" charset="0"/>
              </a:rPr>
              <a:t>Erken yaşta evlendirilen kız çocuklarının eğitim yaşamları sona ermektedir. </a:t>
            </a:r>
          </a:p>
          <a:p>
            <a:pPr eaLnBrk="1" hangingPunct="1"/>
            <a:endParaRPr lang="tr-TR" sz="2000">
              <a:cs typeface="Arial" charset="0"/>
            </a:endParaRPr>
          </a:p>
          <a:p>
            <a:pPr algn="ctr" eaLnBrk="1" hangingPunct="1"/>
            <a:r>
              <a:rPr lang="tr-TR" sz="2000" b="1">
                <a:cs typeface="Arial" charset="0"/>
              </a:rPr>
              <a:t>ERKEN EVLİLİK ÇOCUKLARIN EĞİTİM HAKKININ İHLALİDİR</a:t>
            </a:r>
            <a:r>
              <a:rPr lang="tr-TR" sz="2000">
                <a:cs typeface="Arial" charset="0"/>
              </a:rPr>
              <a:t>.  </a:t>
            </a:r>
          </a:p>
        </p:txBody>
      </p:sp>
      <p:pic>
        <p:nvPicPr>
          <p:cNvPr id="53256"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925" y="2495550"/>
            <a:ext cx="7508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574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5632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3E26688-8D07-441C-ADDC-61A281F91AA2}" type="slidenum">
              <a:rPr lang="tr-TR" smtClean="0">
                <a:solidFill>
                  <a:srgbClr val="898989"/>
                </a:solidFill>
              </a:rPr>
              <a:pPr eaLnBrk="1" hangingPunct="1"/>
              <a:t>34</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sp>
        <p:nvSpPr>
          <p:cNvPr id="56325" name="Metin kutusu 2"/>
          <p:cNvSpPr txBox="1">
            <a:spLocks noChangeArrowheads="1"/>
          </p:cNvSpPr>
          <p:nvPr/>
        </p:nvSpPr>
        <p:spPr bwMode="auto">
          <a:xfrm flipH="1">
            <a:off x="468313" y="2997200"/>
            <a:ext cx="806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dirty="0"/>
              <a:t>12 </a:t>
            </a:r>
            <a:r>
              <a:rPr lang="en-US" sz="2000" b="1" dirty="0" err="1"/>
              <a:t>yaşımda</a:t>
            </a:r>
            <a:r>
              <a:rPr lang="en-US" sz="2000" b="1" dirty="0"/>
              <a:t> </a:t>
            </a:r>
            <a:r>
              <a:rPr lang="en-US" sz="2000" b="1" dirty="0" err="1"/>
              <a:t>evlendim</a:t>
            </a:r>
            <a:r>
              <a:rPr lang="en-US" sz="2000" b="1" dirty="0"/>
              <a:t>. 13</a:t>
            </a:r>
            <a:r>
              <a:rPr lang="en-US" altLang="en-US" sz="2000" b="1" dirty="0"/>
              <a:t>’</a:t>
            </a:r>
            <a:r>
              <a:rPr lang="en-US" sz="2000" b="1" dirty="0"/>
              <a:t>ümdeydim. </a:t>
            </a:r>
            <a:r>
              <a:rPr lang="en-US" sz="2000" b="1" dirty="0" err="1"/>
              <a:t>Karnımda</a:t>
            </a:r>
            <a:r>
              <a:rPr lang="en-US" sz="2000" b="1" dirty="0"/>
              <a:t> </a:t>
            </a:r>
            <a:r>
              <a:rPr lang="en-US" sz="2000" b="1" dirty="0" err="1"/>
              <a:t>bir</a:t>
            </a:r>
            <a:r>
              <a:rPr lang="en-US" sz="2000" b="1" dirty="0"/>
              <a:t> </a:t>
            </a:r>
            <a:r>
              <a:rPr lang="en-US" sz="2000" b="1" dirty="0" err="1"/>
              <a:t>şeyler</a:t>
            </a:r>
            <a:r>
              <a:rPr lang="en-US" sz="2000" b="1" dirty="0"/>
              <a:t> </a:t>
            </a:r>
            <a:r>
              <a:rPr lang="en-US" sz="2000" b="1" dirty="0" err="1"/>
              <a:t>hareket</a:t>
            </a:r>
            <a:r>
              <a:rPr lang="en-US" sz="2000" b="1" dirty="0"/>
              <a:t> </a:t>
            </a:r>
            <a:r>
              <a:rPr lang="en-US" sz="2000" b="1" dirty="0" err="1"/>
              <a:t>edince</a:t>
            </a:r>
            <a:r>
              <a:rPr lang="en-US" sz="2000" b="1" dirty="0"/>
              <a:t> </a:t>
            </a:r>
            <a:r>
              <a:rPr lang="en-US" sz="2000" b="1" dirty="0" err="1"/>
              <a:t>içime</a:t>
            </a:r>
            <a:r>
              <a:rPr lang="en-US" sz="2000" b="1" dirty="0"/>
              <a:t> </a:t>
            </a:r>
            <a:r>
              <a:rPr lang="en-US" sz="2000" b="1" dirty="0" err="1"/>
              <a:t>yılan</a:t>
            </a:r>
            <a:r>
              <a:rPr lang="en-US" sz="2000" b="1" dirty="0"/>
              <a:t> </a:t>
            </a:r>
            <a:r>
              <a:rPr lang="en-US" sz="2000" b="1" dirty="0" err="1"/>
              <a:t>kaçtı</a:t>
            </a:r>
            <a:r>
              <a:rPr lang="en-US" sz="2000" b="1" dirty="0"/>
              <a:t> </a:t>
            </a:r>
            <a:r>
              <a:rPr lang="en-US" sz="2000" b="1" dirty="0" err="1"/>
              <a:t>sandım</a:t>
            </a:r>
            <a:r>
              <a:rPr lang="en-US" sz="2000" b="1" dirty="0"/>
              <a:t>. </a:t>
            </a:r>
            <a:r>
              <a:rPr lang="en-US" sz="2000" b="1" dirty="0" err="1"/>
              <a:t>Meğer</a:t>
            </a:r>
            <a:r>
              <a:rPr lang="en-US" sz="2000" b="1" dirty="0"/>
              <a:t> </a:t>
            </a:r>
            <a:r>
              <a:rPr lang="en-US" sz="2000" b="1" dirty="0" err="1"/>
              <a:t>hamileymişim</a:t>
            </a:r>
            <a:r>
              <a:rPr lang="en-US" sz="2000" b="1" dirty="0"/>
              <a:t>.  </a:t>
            </a:r>
          </a:p>
          <a:p>
            <a:pPr eaLnBrk="1" hangingPunct="1"/>
            <a:endParaRPr lang="tr-TR" sz="2000" dirty="0">
              <a:cs typeface="Arial" charset="0"/>
            </a:endParaRPr>
          </a:p>
        </p:txBody>
      </p:sp>
      <p:pic>
        <p:nvPicPr>
          <p:cNvPr id="5632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2187575"/>
            <a:ext cx="3468688"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Metin kutusu 13"/>
          <p:cNvSpPr txBox="1"/>
          <p:nvPr/>
        </p:nvSpPr>
        <p:spPr>
          <a:xfrm>
            <a:off x="1703388" y="2266950"/>
            <a:ext cx="1271587" cy="585788"/>
          </a:xfrm>
          <a:prstGeom prst="rect">
            <a:avLst/>
          </a:prstGeom>
          <a:noFill/>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a:solidFill>
                  <a:schemeClr val="bg1"/>
                </a:solidFill>
                <a:effectLst>
                  <a:outerShdw blurRad="38100" dist="38100" dir="2700000" algn="tl">
                    <a:srgbClr val="C0C0C0"/>
                  </a:outerShdw>
                </a:effectLst>
                <a:latin typeface="Calibri" pitchFamily="34" charset="0"/>
              </a:rPr>
              <a:t>Sağlık</a:t>
            </a:r>
            <a:r>
              <a:rPr lang="tr-TR" sz="1800"/>
              <a:t> </a:t>
            </a:r>
          </a:p>
        </p:txBody>
      </p:sp>
      <p:sp>
        <p:nvSpPr>
          <p:cNvPr id="56328" name="TextBox 3"/>
          <p:cNvSpPr txBox="1">
            <a:spLocks noChangeArrowheads="1"/>
          </p:cNvSpPr>
          <p:nvPr/>
        </p:nvSpPr>
        <p:spPr bwMode="auto">
          <a:xfrm>
            <a:off x="3492500" y="3357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p>
        </p:txBody>
      </p:sp>
      <p:sp>
        <p:nvSpPr>
          <p:cNvPr id="56329" name="TextBox 4"/>
          <p:cNvSpPr txBox="1">
            <a:spLocks noChangeArrowheads="1"/>
          </p:cNvSpPr>
          <p:nvPr/>
        </p:nvSpPr>
        <p:spPr bwMode="auto">
          <a:xfrm>
            <a:off x="395288" y="4149725"/>
            <a:ext cx="777716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dirty="0" err="1"/>
              <a:t>Uykusuzluğa</a:t>
            </a:r>
            <a:r>
              <a:rPr lang="en-US" sz="2000" b="1" dirty="0"/>
              <a:t> </a:t>
            </a:r>
            <a:r>
              <a:rPr lang="en-US" sz="2000" b="1" dirty="0" err="1"/>
              <a:t>dayanamıyordum</a:t>
            </a:r>
            <a:r>
              <a:rPr lang="en-US" sz="2000" b="1" dirty="0"/>
              <a:t>. </a:t>
            </a:r>
            <a:r>
              <a:rPr lang="en-US" sz="2000" b="1" dirty="0" err="1"/>
              <a:t>Çoğunlukla</a:t>
            </a:r>
            <a:r>
              <a:rPr lang="en-US" sz="2000" b="1" dirty="0"/>
              <a:t> </a:t>
            </a:r>
            <a:r>
              <a:rPr lang="en-US" sz="2000" b="1" dirty="0" err="1"/>
              <a:t>uykusuzdum</a:t>
            </a:r>
            <a:r>
              <a:rPr lang="en-US" sz="2000" b="1" dirty="0"/>
              <a:t>, </a:t>
            </a:r>
            <a:r>
              <a:rPr lang="en-US" sz="2000" b="1" dirty="0" err="1"/>
              <a:t>bir</a:t>
            </a:r>
            <a:r>
              <a:rPr lang="en-US" sz="2000" b="1" dirty="0"/>
              <a:t> </a:t>
            </a:r>
            <a:r>
              <a:rPr lang="en-US" sz="2000" b="1" dirty="0" err="1"/>
              <a:t>gün</a:t>
            </a:r>
            <a:r>
              <a:rPr lang="en-US" sz="2000" b="1" dirty="0"/>
              <a:t> </a:t>
            </a:r>
            <a:r>
              <a:rPr lang="en-US" sz="2000" b="1" dirty="0" err="1"/>
              <a:t>bebeği</a:t>
            </a:r>
            <a:r>
              <a:rPr lang="en-US" sz="2000" b="1" dirty="0"/>
              <a:t> </a:t>
            </a:r>
            <a:r>
              <a:rPr lang="en-US" sz="2000" b="1" dirty="0" err="1"/>
              <a:t>emzirirken</a:t>
            </a:r>
            <a:r>
              <a:rPr lang="en-US" sz="2000" b="1" dirty="0"/>
              <a:t> </a:t>
            </a:r>
            <a:r>
              <a:rPr lang="en-US" sz="2000" b="1" dirty="0" err="1"/>
              <a:t>uyumuşum</a:t>
            </a:r>
            <a:r>
              <a:rPr lang="en-US" sz="2000" b="1" dirty="0"/>
              <a:t>, </a:t>
            </a:r>
            <a:r>
              <a:rPr lang="en-US" sz="2000" b="1" dirty="0" err="1"/>
              <a:t>bebek</a:t>
            </a:r>
            <a:r>
              <a:rPr lang="en-US" sz="2000" b="1" dirty="0"/>
              <a:t> </a:t>
            </a:r>
            <a:r>
              <a:rPr lang="en-US" sz="2000" b="1" dirty="0" err="1"/>
              <a:t>düşmüş</a:t>
            </a:r>
            <a:r>
              <a:rPr lang="en-US" sz="2000" b="1" dirty="0"/>
              <a:t>. </a:t>
            </a:r>
            <a:r>
              <a:rPr lang="en-US" sz="2000" b="1" dirty="0" err="1"/>
              <a:t>Oğlum</a:t>
            </a:r>
            <a:r>
              <a:rPr lang="en-US" sz="2000" b="1" dirty="0"/>
              <a:t> </a:t>
            </a:r>
            <a:r>
              <a:rPr lang="en-US" sz="2000" b="1" dirty="0" err="1"/>
              <a:t>hep</a:t>
            </a:r>
            <a:r>
              <a:rPr lang="en-US" sz="2000" b="1" dirty="0"/>
              <a:t> </a:t>
            </a:r>
            <a:r>
              <a:rPr lang="en-US" sz="2000" b="1" dirty="0" err="1"/>
              <a:t>hastadır</a:t>
            </a:r>
            <a:r>
              <a:rPr lang="tr-TR" sz="2000" b="1" dirty="0"/>
              <a:t>.</a:t>
            </a:r>
            <a:endParaRPr lang="en-US" sz="2000" b="1" dirty="0"/>
          </a:p>
          <a:p>
            <a:pPr eaLnBrk="1" hangingPunct="1"/>
            <a:endParaRPr lang="en-US" dirty="0"/>
          </a:p>
        </p:txBody>
      </p:sp>
      <p:sp>
        <p:nvSpPr>
          <p:cNvPr id="56330" name="TextBox 5"/>
          <p:cNvSpPr txBox="1">
            <a:spLocks noChangeArrowheads="1"/>
          </p:cNvSpPr>
          <p:nvPr/>
        </p:nvSpPr>
        <p:spPr bwMode="auto">
          <a:xfrm>
            <a:off x="827088" y="5661025"/>
            <a:ext cx="6189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dirty="0" err="1"/>
              <a:t>Erken</a:t>
            </a:r>
            <a:r>
              <a:rPr lang="en-US" dirty="0"/>
              <a:t> </a:t>
            </a:r>
            <a:r>
              <a:rPr lang="en-US" dirty="0" err="1"/>
              <a:t>Yaş</a:t>
            </a:r>
            <a:r>
              <a:rPr lang="en-US" dirty="0"/>
              <a:t> </a:t>
            </a:r>
            <a:r>
              <a:rPr lang="en-US" dirty="0" err="1"/>
              <a:t>Evlilik</a:t>
            </a:r>
            <a:r>
              <a:rPr lang="en-US" dirty="0"/>
              <a:t> Van İli </a:t>
            </a:r>
            <a:r>
              <a:rPr lang="en-US" dirty="0" err="1"/>
              <a:t>örneği</a:t>
            </a:r>
            <a:r>
              <a:rPr lang="en-US" dirty="0"/>
              <a:t> </a:t>
            </a:r>
            <a:r>
              <a:rPr lang="en-US" dirty="0" err="1"/>
              <a:t>çalışmasından</a:t>
            </a:r>
            <a:r>
              <a:rPr lang="en-US" dirty="0"/>
              <a:t> </a:t>
            </a:r>
            <a:r>
              <a:rPr lang="en-US" dirty="0" err="1"/>
              <a:t>iki</a:t>
            </a:r>
            <a:r>
              <a:rPr lang="en-US" dirty="0"/>
              <a:t> </a:t>
            </a:r>
            <a:r>
              <a:rPr lang="en-US" dirty="0" err="1"/>
              <a:t>görüşmeci</a:t>
            </a:r>
            <a:endParaRPr lang="en-US" dirty="0"/>
          </a:p>
        </p:txBody>
      </p:sp>
      <p:pic>
        <p:nvPicPr>
          <p:cNvPr id="56331"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249488"/>
            <a:ext cx="687387"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4072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5529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87ADA6B-3A81-4053-A86C-A377B5CB3102}" type="slidenum">
              <a:rPr lang="tr-TR" smtClean="0">
                <a:solidFill>
                  <a:srgbClr val="898989"/>
                </a:solidFill>
              </a:rPr>
              <a:pPr eaLnBrk="1" hangingPunct="1"/>
              <a:t>35</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sp>
        <p:nvSpPr>
          <p:cNvPr id="55301" name="Metin kutusu 2"/>
          <p:cNvSpPr txBox="1">
            <a:spLocks noChangeArrowheads="1"/>
          </p:cNvSpPr>
          <p:nvPr/>
        </p:nvSpPr>
        <p:spPr bwMode="auto">
          <a:xfrm flipH="1">
            <a:off x="4067175" y="2932113"/>
            <a:ext cx="43926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dirty="0">
                <a:cs typeface="Arial" charset="0"/>
              </a:rPr>
              <a:t>Erken evlilik, kız çocukları için </a:t>
            </a:r>
            <a:r>
              <a:rPr lang="tr-TR" sz="2000" b="1" dirty="0">
                <a:cs typeface="Arial" charset="0"/>
              </a:rPr>
              <a:t>erken cinsel ilişki</a:t>
            </a:r>
            <a:r>
              <a:rPr lang="tr-TR" sz="2000" dirty="0">
                <a:cs typeface="Arial" charset="0"/>
              </a:rPr>
              <a:t> ve erken gebelik demek.</a:t>
            </a:r>
          </a:p>
          <a:p>
            <a:pPr eaLnBrk="1" hangingPunct="1"/>
            <a:endParaRPr lang="tr-TR" sz="2000" dirty="0">
              <a:cs typeface="Arial" charset="0"/>
            </a:endParaRPr>
          </a:p>
          <a:p>
            <a:pPr eaLnBrk="1" hangingPunct="1"/>
            <a:r>
              <a:rPr lang="tr-TR" sz="2000" b="1" dirty="0">
                <a:cs typeface="Arial" charset="0"/>
              </a:rPr>
              <a:t>Adölesan gebelik</a:t>
            </a:r>
            <a:r>
              <a:rPr lang="tr-TR" sz="2000" dirty="0">
                <a:cs typeface="Arial" charset="0"/>
              </a:rPr>
              <a:t>lerde anne ve bebek ölüm oranları daha yüksek. </a:t>
            </a:r>
          </a:p>
          <a:p>
            <a:pPr eaLnBrk="1" hangingPunct="1"/>
            <a:endParaRPr lang="tr-TR" sz="2000" dirty="0">
              <a:cs typeface="Arial" charset="0"/>
            </a:endParaRPr>
          </a:p>
          <a:p>
            <a:pPr eaLnBrk="1" hangingPunct="1"/>
            <a:r>
              <a:rPr lang="tr-TR" sz="2000" dirty="0"/>
              <a:t>Erken yaşta anne olan kız çocuğu, bebeğine yeterli bakımı veremediğinden sağlıksız çocuklar yetişmektedir. </a:t>
            </a:r>
            <a:endParaRPr lang="tr-TR" sz="2000" dirty="0">
              <a:cs typeface="Arial" charset="0"/>
            </a:endParaRPr>
          </a:p>
        </p:txBody>
      </p:sp>
      <p:pic>
        <p:nvPicPr>
          <p:cNvPr id="5530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2187575"/>
            <a:ext cx="3468688"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Metin kutusu 13"/>
          <p:cNvSpPr txBox="1"/>
          <p:nvPr/>
        </p:nvSpPr>
        <p:spPr>
          <a:xfrm>
            <a:off x="1703388" y="2266950"/>
            <a:ext cx="1271587" cy="585788"/>
          </a:xfrm>
          <a:prstGeom prst="rect">
            <a:avLst/>
          </a:prstGeom>
          <a:noFill/>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a:solidFill>
                  <a:schemeClr val="bg1"/>
                </a:solidFill>
                <a:effectLst>
                  <a:outerShdw blurRad="38100" dist="38100" dir="2700000" algn="tl">
                    <a:srgbClr val="C0C0C0"/>
                  </a:outerShdw>
                </a:effectLst>
                <a:latin typeface="Calibri" pitchFamily="34" charset="0"/>
              </a:rPr>
              <a:t>Sağlık</a:t>
            </a:r>
            <a:r>
              <a:rPr lang="tr-TR" sz="1800"/>
              <a:t> </a:t>
            </a:r>
          </a:p>
        </p:txBody>
      </p:sp>
      <p:pic>
        <p:nvPicPr>
          <p:cNvPr id="55304" name="Picture 2" descr="D:\Aile_Users\aslihan.dogan\Desktop\sağlık 2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3248025"/>
            <a:ext cx="250348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249488"/>
            <a:ext cx="687387"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3194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6041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29D25E7-F2C1-46CD-B609-0C307DA62919}" type="slidenum">
              <a:rPr lang="tr-TR" smtClean="0">
                <a:solidFill>
                  <a:srgbClr val="898989"/>
                </a:solidFill>
              </a:rPr>
              <a:pPr eaLnBrk="1" hangingPunct="1"/>
              <a:t>36</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sp>
        <p:nvSpPr>
          <p:cNvPr id="60421" name="Metin kutusu 13"/>
          <p:cNvSpPr txBox="1">
            <a:spLocks noChangeArrowheads="1"/>
          </p:cNvSpPr>
          <p:nvPr/>
        </p:nvSpPr>
        <p:spPr bwMode="auto">
          <a:xfrm>
            <a:off x="1703388" y="2266950"/>
            <a:ext cx="249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a:t> </a:t>
            </a:r>
          </a:p>
        </p:txBody>
      </p:sp>
      <p:grpSp>
        <p:nvGrpSpPr>
          <p:cNvPr id="60422" name="Grup 11"/>
          <p:cNvGrpSpPr>
            <a:grpSpLocks/>
          </p:cNvGrpSpPr>
          <p:nvPr/>
        </p:nvGrpSpPr>
        <p:grpSpPr bwMode="auto">
          <a:xfrm>
            <a:off x="587375" y="2174875"/>
            <a:ext cx="3505200" cy="692150"/>
            <a:chOff x="4668091" y="2244355"/>
            <a:chExt cx="3505200" cy="691964"/>
          </a:xfrm>
        </p:grpSpPr>
        <p:pic>
          <p:nvPicPr>
            <p:cNvPr id="44041" name="Picture 9"/>
            <p:cNvPicPr>
              <a:picLocks noChangeAspect="1" noChangeArrowheads="1"/>
            </p:cNvPicPr>
            <p:nvPr/>
          </p:nvPicPr>
          <p:blipFill>
            <a:blip r:embed="rId3"/>
            <a:srcRect/>
            <a:stretch>
              <a:fillRect/>
            </a:stretch>
          </p:blipFill>
          <p:spPr bwMode="auto">
            <a:xfrm>
              <a:off x="4668091" y="2244355"/>
              <a:ext cx="3505200" cy="69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Metin kutusu 15"/>
            <p:cNvSpPr txBox="1"/>
            <p:nvPr/>
          </p:nvSpPr>
          <p:spPr>
            <a:xfrm>
              <a:off x="5671391" y="2298315"/>
              <a:ext cx="1250950" cy="584043"/>
            </a:xfrm>
            <a:prstGeom prst="rect">
              <a:avLst/>
            </a:prstGeom>
            <a:noFill/>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a:solidFill>
                    <a:schemeClr val="bg1"/>
                  </a:solidFill>
                  <a:effectLst>
                    <a:outerShdw blurRad="38100" dist="38100" dir="2700000" algn="tl">
                      <a:srgbClr val="C0C0C0"/>
                    </a:outerShdw>
                  </a:effectLst>
                  <a:latin typeface="Calibri" pitchFamily="34" charset="0"/>
                </a:rPr>
                <a:t>Şiddet</a:t>
              </a:r>
            </a:p>
          </p:txBody>
        </p:sp>
      </p:grpSp>
      <p:sp>
        <p:nvSpPr>
          <p:cNvPr id="60423" name="TextBox 3"/>
          <p:cNvSpPr txBox="1">
            <a:spLocks noChangeArrowheads="1"/>
          </p:cNvSpPr>
          <p:nvPr/>
        </p:nvSpPr>
        <p:spPr bwMode="auto">
          <a:xfrm>
            <a:off x="900113" y="3213100"/>
            <a:ext cx="71278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r>
              <a:rPr lang="tr-TR" altLang="en-US" sz="2000" b="1"/>
              <a:t>“</a:t>
            </a:r>
            <a:r>
              <a:rPr lang="tr-TR" sz="2000" b="1"/>
              <a:t>15 günlük gelindim kaynatam geldi ineklerin önüne çağırdı ve ben ineklerin önüne hiç gitmemiştim ineklerin önüne geldiğimde çok korktum korktuğumdan dolayı inekler kaçtı kaçtığını gören kaynatam bana kızdı ve bana dayak attı. Senin seçme gibi bir hakkın olamaz onlar seçip önüne koyuyorlar.</a:t>
            </a:r>
            <a:r>
              <a:rPr lang="tr-TR" altLang="en-US" sz="2000" b="1"/>
              <a:t>”</a:t>
            </a:r>
            <a:endParaRPr lang="tr-TR" sz="2000" b="1"/>
          </a:p>
          <a:p>
            <a:pPr eaLnBrk="1" hangingPunct="1"/>
            <a:r>
              <a:rPr lang="en-US"/>
              <a:t> </a:t>
            </a:r>
          </a:p>
          <a:p>
            <a:pPr eaLnBrk="1" hangingPunct="1"/>
            <a:r>
              <a:rPr lang="en-US"/>
              <a:t>(Mukkader</a:t>
            </a:r>
            <a:r>
              <a:rPr lang="en-US" altLang="en-US"/>
              <a:t>’</a:t>
            </a:r>
            <a:r>
              <a:rPr lang="en-US"/>
              <a:t>in alan araştırmasından evlilik yaşı 15 olan bir görüşmeci)</a:t>
            </a:r>
          </a:p>
        </p:txBody>
      </p:sp>
      <p:pic>
        <p:nvPicPr>
          <p:cNvPr id="60424"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2212975"/>
            <a:ext cx="528637"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3267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Başlık 2"/>
          <p:cNvSpPr>
            <a:spLocks noGrp="1"/>
          </p:cNvSpPr>
          <p:nvPr>
            <p:ph type="ctrTitle"/>
          </p:nvPr>
        </p:nvSpPr>
        <p:spPr>
          <a:xfrm>
            <a:off x="28575" y="1268413"/>
            <a:ext cx="8429625" cy="576262"/>
          </a:xfrm>
        </p:spPr>
        <p:txBody>
          <a:bodyPr/>
          <a:lstStyle/>
          <a:p>
            <a:r>
              <a:rPr lang="tr-TR" b="1">
                <a:solidFill>
                  <a:srgbClr val="C00000"/>
                </a:solidFill>
                <a:ea typeface="ＭＳ Ｐゴシック" pitchFamily="34" charset="-128"/>
              </a:rPr>
              <a:t>   </a:t>
            </a:r>
            <a:r>
              <a:rPr lang="tr-TR" sz="2800" b="1">
                <a:solidFill>
                  <a:srgbClr val="C00000"/>
                </a:solidFill>
                <a:ea typeface="ＭＳ Ｐゴシック" pitchFamily="34" charset="-128"/>
              </a:rPr>
              <a:t>Erken Yaşta Evlenen Kız Çocuğunu Neler Bekliyor</a:t>
            </a:r>
            <a:r>
              <a:rPr lang="tr-TR" sz="3200" b="1">
                <a:solidFill>
                  <a:srgbClr val="C00000"/>
                </a:solidFill>
                <a:ea typeface="ＭＳ Ｐゴシック" pitchFamily="34" charset="-128"/>
              </a:rPr>
              <a:t>? </a:t>
            </a:r>
            <a:endParaRPr lang="tr-TR" sz="3600" b="1">
              <a:solidFill>
                <a:srgbClr val="C00000"/>
              </a:solidFill>
              <a:ea typeface="ＭＳ Ｐゴシック" pitchFamily="34" charset="-128"/>
            </a:endParaRPr>
          </a:p>
        </p:txBody>
      </p:sp>
      <p:sp>
        <p:nvSpPr>
          <p:cNvPr id="5939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59350DF-EC32-4510-9E29-7BBF6E1B1F82}" type="slidenum">
              <a:rPr lang="tr-TR" smtClean="0">
                <a:solidFill>
                  <a:srgbClr val="898989"/>
                </a:solidFill>
              </a:rPr>
              <a:pPr eaLnBrk="1" hangingPunct="1"/>
              <a:t>37</a:t>
            </a:fld>
            <a:endParaRPr lang="tr-TR">
              <a:solidFill>
                <a:srgbClr val="898989"/>
              </a:solidFill>
            </a:endParaRPr>
          </a:p>
        </p:txBody>
      </p:sp>
      <p:sp>
        <p:nvSpPr>
          <p:cNvPr id="2" name="Metin kutusu 1"/>
          <p:cNvSpPr txBox="1"/>
          <p:nvPr/>
        </p:nvSpPr>
        <p:spPr>
          <a:xfrm>
            <a:off x="468313" y="1916113"/>
            <a:ext cx="3743325" cy="1016000"/>
          </a:xfrm>
          <a:prstGeom prst="rect">
            <a:avLst/>
          </a:prstGeom>
          <a:noFill/>
        </p:spPr>
        <p:txBody>
          <a:bodyPr>
            <a:spAutoFit/>
          </a:bodyPr>
          <a:lstStyle/>
          <a:p>
            <a:pPr marL="342900" indent="-342900" algn="just">
              <a:buFont typeface="Arial"/>
              <a:buChar char="•"/>
              <a:defRPr/>
            </a:pPr>
            <a:endParaRPr lang="tr-TR" sz="2000" dirty="0">
              <a:latin typeface="+mj-lt"/>
            </a:endParaRPr>
          </a:p>
          <a:p>
            <a:pPr algn="just">
              <a:defRPr/>
            </a:pPr>
            <a:r>
              <a:rPr lang="tr-TR" sz="2000" dirty="0">
                <a:latin typeface="+mj-lt"/>
              </a:rPr>
              <a:t> </a:t>
            </a:r>
          </a:p>
          <a:p>
            <a:pPr algn="just">
              <a:defRPr/>
            </a:pPr>
            <a:endParaRPr lang="tr-TR" sz="2000" dirty="0">
              <a:latin typeface="+mj-lt"/>
            </a:endParaRPr>
          </a:p>
        </p:txBody>
      </p:sp>
      <p:sp>
        <p:nvSpPr>
          <p:cNvPr id="59397" name="Metin kutusu 2"/>
          <p:cNvSpPr txBox="1">
            <a:spLocks noChangeArrowheads="1"/>
          </p:cNvSpPr>
          <p:nvPr/>
        </p:nvSpPr>
        <p:spPr bwMode="auto">
          <a:xfrm flipH="1">
            <a:off x="4067173" y="2270694"/>
            <a:ext cx="43211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sz="2000" dirty="0">
                <a:latin typeface="Calibri" pitchFamily="34" charset="0"/>
              </a:rPr>
              <a:t>Şiddet araştırmalarına göre; kadına yönelik şiddet ve erken yaşta evlilik arasında güçlü bir ilişki vardır. </a:t>
            </a:r>
          </a:p>
          <a:p>
            <a:pPr eaLnBrk="1" hangingPunct="1"/>
            <a:endParaRPr lang="tr-TR" sz="2000" dirty="0">
              <a:latin typeface="Calibri" pitchFamily="34" charset="0"/>
            </a:endParaRPr>
          </a:p>
          <a:p>
            <a:pPr eaLnBrk="1" hangingPunct="1"/>
            <a:r>
              <a:rPr lang="tr-TR" sz="2000" dirty="0">
                <a:latin typeface="Calibri" pitchFamily="34" charset="0"/>
              </a:rPr>
              <a:t>Kendilerini koruyamayacak kadar küçük yaşta evlendirilen kız çocukları </a:t>
            </a:r>
            <a:r>
              <a:rPr lang="tr-TR" sz="2000" b="1" u="sng" dirty="0">
                <a:solidFill>
                  <a:srgbClr val="C00000"/>
                </a:solidFill>
                <a:latin typeface="Calibri" pitchFamily="34" charset="0"/>
              </a:rPr>
              <a:t>fiziksel, cinsel ve psikolojik şiddet</a:t>
            </a:r>
            <a:r>
              <a:rPr lang="tr-TR" sz="2000" dirty="0">
                <a:latin typeface="Calibri" pitchFamily="34" charset="0"/>
              </a:rPr>
              <a:t>e karşı daha savunmasızdır. </a:t>
            </a:r>
          </a:p>
          <a:p>
            <a:pPr eaLnBrk="1" hangingPunct="1"/>
            <a:endParaRPr lang="tr-TR" sz="2000" dirty="0">
              <a:latin typeface="Calibri" pitchFamily="34" charset="0"/>
            </a:endParaRPr>
          </a:p>
          <a:p>
            <a:pPr eaLnBrk="1" hangingPunct="1"/>
            <a:r>
              <a:rPr lang="tr-TR" sz="2000" dirty="0">
                <a:latin typeface="Calibri" pitchFamily="34" charset="0"/>
              </a:rPr>
              <a:t>Şiddetin kaynağı yalnızca eş değil, kaynana, kayınbaba, görümce vb. de olabilmektedir. </a:t>
            </a:r>
          </a:p>
          <a:p>
            <a:pPr eaLnBrk="1" hangingPunct="1"/>
            <a:endParaRPr lang="tr-TR" sz="2000" dirty="0">
              <a:latin typeface="Calibri" pitchFamily="34" charset="0"/>
            </a:endParaRPr>
          </a:p>
        </p:txBody>
      </p:sp>
      <p:sp>
        <p:nvSpPr>
          <p:cNvPr id="59398" name="Metin kutusu 13"/>
          <p:cNvSpPr txBox="1">
            <a:spLocks noChangeArrowheads="1"/>
          </p:cNvSpPr>
          <p:nvPr/>
        </p:nvSpPr>
        <p:spPr bwMode="auto">
          <a:xfrm>
            <a:off x="1703388" y="2266950"/>
            <a:ext cx="249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tr-TR"/>
              <a:t> </a:t>
            </a:r>
          </a:p>
        </p:txBody>
      </p:sp>
      <p:grpSp>
        <p:nvGrpSpPr>
          <p:cNvPr id="59399" name="Grup 11"/>
          <p:cNvGrpSpPr>
            <a:grpSpLocks/>
          </p:cNvGrpSpPr>
          <p:nvPr/>
        </p:nvGrpSpPr>
        <p:grpSpPr bwMode="auto">
          <a:xfrm>
            <a:off x="587375" y="2174875"/>
            <a:ext cx="3505200" cy="692150"/>
            <a:chOff x="4668091" y="2244355"/>
            <a:chExt cx="3505200" cy="691964"/>
          </a:xfrm>
        </p:grpSpPr>
        <p:pic>
          <p:nvPicPr>
            <p:cNvPr id="44041" name="Picture 9"/>
            <p:cNvPicPr>
              <a:picLocks noChangeAspect="1" noChangeArrowheads="1"/>
            </p:cNvPicPr>
            <p:nvPr/>
          </p:nvPicPr>
          <p:blipFill>
            <a:blip r:embed="rId3"/>
            <a:srcRect/>
            <a:stretch>
              <a:fillRect/>
            </a:stretch>
          </p:blipFill>
          <p:spPr bwMode="auto">
            <a:xfrm>
              <a:off x="4668091" y="2244355"/>
              <a:ext cx="3505200" cy="691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Metin kutusu 15"/>
            <p:cNvSpPr txBox="1"/>
            <p:nvPr/>
          </p:nvSpPr>
          <p:spPr>
            <a:xfrm>
              <a:off x="5671391" y="2298315"/>
              <a:ext cx="1250950" cy="584043"/>
            </a:xfrm>
            <a:prstGeom prst="rect">
              <a:avLst/>
            </a:prstGeom>
            <a:noFill/>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r>
                <a:rPr lang="tr-TR" sz="3200" b="1" i="1">
                  <a:solidFill>
                    <a:schemeClr val="bg1"/>
                  </a:solidFill>
                  <a:effectLst>
                    <a:outerShdw blurRad="38100" dist="38100" dir="2700000" algn="tl">
                      <a:srgbClr val="C0C0C0"/>
                    </a:outerShdw>
                  </a:effectLst>
                  <a:latin typeface="Calibri" pitchFamily="34" charset="0"/>
                </a:rPr>
                <a:t>Şiddet</a:t>
              </a:r>
            </a:p>
          </p:txBody>
        </p:sp>
      </p:grpSp>
      <p:pic>
        <p:nvPicPr>
          <p:cNvPr id="594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3573463"/>
            <a:ext cx="20383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1"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2228850"/>
            <a:ext cx="528637"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64522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lt Başlık 2"/>
          <p:cNvSpPr>
            <a:spLocks noGrp="1"/>
          </p:cNvSpPr>
          <p:nvPr>
            <p:ph type="subTitle" idx="4294967295"/>
          </p:nvPr>
        </p:nvSpPr>
        <p:spPr>
          <a:xfrm>
            <a:off x="-31750" y="3500438"/>
            <a:ext cx="8420100" cy="1584325"/>
          </a:xfrm>
        </p:spPr>
        <p:txBody>
          <a:bodyPr/>
          <a:lstStyle/>
          <a:p>
            <a:pPr marL="0" indent="0" algn="ctr" eaLnBrk="1" hangingPunct="1">
              <a:buNone/>
            </a:pPr>
            <a:r>
              <a:rPr lang="tr-TR" altLang="tr-TR" b="1" dirty="0">
                <a:solidFill>
                  <a:srgbClr val="C00000"/>
                </a:solidFill>
                <a:latin typeface="Times New Roman" pitchFamily="18" charset="0"/>
                <a:ea typeface="ＭＳ Ｐゴシック" pitchFamily="34" charset="-128"/>
                <a:cs typeface="Times New Roman" pitchFamily="18" charset="0"/>
              </a:rPr>
              <a:t>TEŞEKKÜRLER! </a:t>
            </a:r>
          </a:p>
        </p:txBody>
      </p:sp>
      <p:pic>
        <p:nvPicPr>
          <p:cNvPr id="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239442"/>
            <a:ext cx="2086786" cy="1948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1448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2"/>
          <p:cNvSpPr>
            <a:spLocks noGrp="1"/>
          </p:cNvSpPr>
          <p:nvPr>
            <p:ph type="ctrTitle"/>
          </p:nvPr>
        </p:nvSpPr>
        <p:spPr>
          <a:xfrm>
            <a:off x="1907704" y="260648"/>
            <a:ext cx="7142163" cy="720725"/>
          </a:xfrm>
        </p:spPr>
        <p:txBody>
          <a:bodyPr/>
          <a:lstStyle/>
          <a:p>
            <a:r>
              <a:rPr lang="tr-TR" b="1" dirty="0">
                <a:solidFill>
                  <a:srgbClr val="C00000"/>
                </a:solidFill>
                <a:latin typeface="Arial" charset="0"/>
                <a:cs typeface="Arial" charset="0"/>
              </a:rPr>
              <a:t>   </a:t>
            </a:r>
            <a:r>
              <a:rPr lang="tr-TR" sz="4000" b="1" dirty="0">
                <a:solidFill>
                  <a:srgbClr val="C00000"/>
                </a:solidFill>
                <a:latin typeface="Arial" charset="0"/>
                <a:cs typeface="Arial" charset="0"/>
              </a:rPr>
              <a:t>Erken Yaşta Evlilik Nedir?</a:t>
            </a:r>
          </a:p>
        </p:txBody>
      </p:sp>
      <p:sp>
        <p:nvSpPr>
          <p:cNvPr id="31747"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EC8AEF-681B-C848-92BF-AA9B86619DAE}" type="slidenum">
              <a:rPr lang="tr-TR" sz="1200">
                <a:solidFill>
                  <a:srgbClr val="898989"/>
                </a:solidFill>
                <a:cs typeface="Arial" charset="0"/>
              </a:rPr>
              <a:pPr eaLnBrk="1" hangingPunct="1"/>
              <a:t>4</a:t>
            </a:fld>
            <a:endParaRPr lang="tr-TR" sz="1200">
              <a:solidFill>
                <a:srgbClr val="898989"/>
              </a:solidFill>
              <a:cs typeface="Arial" charset="0"/>
            </a:endParaRPr>
          </a:p>
        </p:txBody>
      </p:sp>
      <p:sp>
        <p:nvSpPr>
          <p:cNvPr id="31748" name="Metin kutusu 1"/>
          <p:cNvSpPr txBox="1">
            <a:spLocks noChangeArrowheads="1"/>
          </p:cNvSpPr>
          <p:nvPr/>
        </p:nvSpPr>
        <p:spPr bwMode="auto">
          <a:xfrm>
            <a:off x="467544" y="1700808"/>
            <a:ext cx="63367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tr-TR" dirty="0"/>
              <a:t>Dünyanın birçok bölgesinde kadınların ve kız çocuklarının karşı karşıya kaldığı temel insan hakları ihlallerinden biri </a:t>
            </a:r>
            <a:r>
              <a:rPr lang="tr-TR" b="1" dirty="0"/>
              <a:t>erken yaşta ve zorla evliliklerdir</a:t>
            </a:r>
            <a:r>
              <a:rPr lang="tr-TR" dirty="0"/>
              <a:t>. </a:t>
            </a:r>
          </a:p>
          <a:p>
            <a:pPr algn="just" eaLnBrk="1" hangingPunct="1"/>
            <a:endParaRPr lang="tr-TR" b="1" u="sng" dirty="0">
              <a:solidFill>
                <a:srgbClr val="C00000"/>
              </a:solidFill>
            </a:endParaRPr>
          </a:p>
          <a:p>
            <a:pPr algn="just" eaLnBrk="1" hangingPunct="1"/>
            <a:r>
              <a:rPr lang="tr-TR" b="1" u="sng" dirty="0">
                <a:solidFill>
                  <a:srgbClr val="C00000"/>
                </a:solidFill>
              </a:rPr>
              <a:t>Erken yaşta evlilik;</a:t>
            </a:r>
            <a:r>
              <a:rPr lang="tr-TR" dirty="0">
                <a:solidFill>
                  <a:srgbClr val="C00000"/>
                </a:solidFill>
              </a:rPr>
              <a:t>  </a:t>
            </a:r>
            <a:r>
              <a:rPr lang="tr-TR" dirty="0"/>
              <a:t>taraflardan en az biri </a:t>
            </a:r>
            <a:r>
              <a:rPr lang="tr-TR" b="1" u="sng" dirty="0"/>
              <a:t>18 yaşından küçük</a:t>
            </a:r>
            <a:r>
              <a:rPr lang="tr-TR" dirty="0"/>
              <a:t> iki kişinin, resmî, dinî ya da geleneksel bir evlilik sözleşmesiyle birleşmesi anlamına gelmektedir. </a:t>
            </a:r>
          </a:p>
          <a:p>
            <a:pPr algn="just" eaLnBrk="1" hangingPunct="1"/>
            <a:endParaRPr lang="tr-TR" dirty="0"/>
          </a:p>
        </p:txBody>
      </p:sp>
      <p:pic>
        <p:nvPicPr>
          <p:cNvPr id="144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385" y="1700808"/>
            <a:ext cx="2456922" cy="35283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7932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2"/>
          <p:cNvSpPr>
            <a:spLocks noGrp="1"/>
          </p:cNvSpPr>
          <p:nvPr>
            <p:ph type="ctrTitle"/>
          </p:nvPr>
        </p:nvSpPr>
        <p:spPr>
          <a:xfrm>
            <a:off x="1408112" y="260648"/>
            <a:ext cx="7772400" cy="720725"/>
          </a:xfrm>
        </p:spPr>
        <p:txBody>
          <a:bodyPr/>
          <a:lstStyle/>
          <a:p>
            <a:r>
              <a:rPr lang="tr-TR" b="1" dirty="0">
                <a:solidFill>
                  <a:srgbClr val="C00000"/>
                </a:solidFill>
                <a:latin typeface="Calibri" charset="0"/>
              </a:rPr>
              <a:t> </a:t>
            </a:r>
            <a:r>
              <a:rPr lang="tr-TR" b="1" dirty="0">
                <a:solidFill>
                  <a:srgbClr val="C00000"/>
                </a:solidFill>
                <a:latin typeface="Arial" charset="0"/>
                <a:cs typeface="Arial" charset="0"/>
              </a:rPr>
              <a:t>  </a:t>
            </a:r>
            <a:r>
              <a:rPr lang="tr-TR" sz="4000" b="1" dirty="0">
                <a:solidFill>
                  <a:srgbClr val="C00000"/>
                </a:solidFill>
                <a:latin typeface="Arial" charset="0"/>
                <a:cs typeface="Arial" charset="0"/>
              </a:rPr>
              <a:t>Zorla Evlilik Nedir?</a:t>
            </a:r>
          </a:p>
        </p:txBody>
      </p:sp>
      <p:sp>
        <p:nvSpPr>
          <p:cNvPr id="3379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EADD7F-93BB-F242-8DD4-4C8F1949B4FF}" type="slidenum">
              <a:rPr lang="tr-TR" sz="1200">
                <a:solidFill>
                  <a:srgbClr val="898989"/>
                </a:solidFill>
                <a:cs typeface="Arial" charset="0"/>
              </a:rPr>
              <a:pPr eaLnBrk="1" hangingPunct="1"/>
              <a:t>5</a:t>
            </a:fld>
            <a:endParaRPr lang="tr-TR" sz="1200">
              <a:solidFill>
                <a:srgbClr val="898989"/>
              </a:solidFill>
              <a:cs typeface="Arial" charset="0"/>
            </a:endParaRPr>
          </a:p>
        </p:txBody>
      </p:sp>
      <p:sp>
        <p:nvSpPr>
          <p:cNvPr id="33796" name="Metin kutusu 1"/>
          <p:cNvSpPr txBox="1">
            <a:spLocks noChangeArrowheads="1"/>
          </p:cNvSpPr>
          <p:nvPr/>
        </p:nvSpPr>
        <p:spPr bwMode="auto">
          <a:xfrm>
            <a:off x="179388" y="1578273"/>
            <a:ext cx="56887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tr-TR" b="1" u="sng" dirty="0">
                <a:solidFill>
                  <a:srgbClr val="C00000"/>
                </a:solidFill>
                <a:cs typeface="Arial" charset="0"/>
              </a:rPr>
              <a:t>Zorla evlilik,</a:t>
            </a:r>
            <a:r>
              <a:rPr lang="tr-TR" b="1" i="1" dirty="0">
                <a:solidFill>
                  <a:srgbClr val="C00000"/>
                </a:solidFill>
                <a:cs typeface="Arial" charset="0"/>
              </a:rPr>
              <a:t> </a:t>
            </a:r>
            <a:r>
              <a:rPr lang="tr-TR" dirty="0">
                <a:cs typeface="Arial" charset="0"/>
              </a:rPr>
              <a:t>taraflardan en az birinin evlilik birliğinin gerçekleşmesine ilişkin rızasının, </a:t>
            </a:r>
            <a:r>
              <a:rPr lang="tr-TR" dirty="0"/>
              <a:t>tam ve özgür iradesinin</a:t>
            </a:r>
            <a:r>
              <a:rPr lang="tr-TR" dirty="0">
                <a:cs typeface="Arial" charset="0"/>
              </a:rPr>
              <a:t> olmadığı; </a:t>
            </a:r>
            <a:r>
              <a:rPr lang="tr-TR" b="1" u="sng" dirty="0">
                <a:solidFill>
                  <a:srgbClr val="C00000"/>
                </a:solidFill>
                <a:cs typeface="Arial" charset="0"/>
              </a:rPr>
              <a:t>baskı, tehdit ve şiddet </a:t>
            </a:r>
            <a:r>
              <a:rPr lang="tr-TR" dirty="0">
                <a:cs typeface="Arial" charset="0"/>
              </a:rPr>
              <a:t>ile gerçekleşen evliliklerdir. </a:t>
            </a:r>
          </a:p>
          <a:p>
            <a:pPr algn="just" eaLnBrk="1" hangingPunct="1"/>
            <a:endParaRPr lang="tr-TR" dirty="0">
              <a:cs typeface="Arial" charset="0"/>
            </a:endParaRPr>
          </a:p>
          <a:p>
            <a:pPr algn="just" eaLnBrk="1" hangingPunct="1"/>
            <a:r>
              <a:rPr lang="tr-TR" b="1" dirty="0">
                <a:cs typeface="Arial" charset="0"/>
              </a:rPr>
              <a:t>«Gelin kaçırma», «berdel»</a:t>
            </a:r>
            <a:r>
              <a:rPr lang="tr-TR" dirty="0">
                <a:cs typeface="Arial" charset="0"/>
              </a:rPr>
              <a:t>, «</a:t>
            </a:r>
            <a:r>
              <a:rPr lang="tr-TR" b="1" dirty="0">
                <a:cs typeface="Arial" charset="0"/>
              </a:rPr>
              <a:t>beşik kertmesi»</a:t>
            </a:r>
            <a:r>
              <a:rPr lang="tr-TR" dirty="0">
                <a:cs typeface="Arial" charset="0"/>
              </a:rPr>
              <a:t>, «</a:t>
            </a:r>
            <a:r>
              <a:rPr lang="tr-TR" b="1" dirty="0">
                <a:cs typeface="Arial" charset="0"/>
              </a:rPr>
              <a:t>kan bedeli evliliği», «kayın/baldız evliliği», «erken yaşta evlilik»</a:t>
            </a:r>
            <a:r>
              <a:rPr lang="tr-TR" dirty="0">
                <a:cs typeface="Arial" charset="0"/>
              </a:rPr>
              <a:t> zorla evlilik kapsamda değerlendirilebilir.</a:t>
            </a:r>
          </a:p>
        </p:txBody>
      </p:sp>
      <p:pic>
        <p:nvPicPr>
          <p:cNvPr id="276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060848"/>
            <a:ext cx="2882900" cy="2352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7573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2"/>
          <p:cNvSpPr>
            <a:spLocks noGrp="1"/>
          </p:cNvSpPr>
          <p:nvPr>
            <p:ph type="ctrTitle"/>
          </p:nvPr>
        </p:nvSpPr>
        <p:spPr>
          <a:xfrm>
            <a:off x="1547664" y="260648"/>
            <a:ext cx="7772400" cy="720725"/>
          </a:xfrm>
        </p:spPr>
        <p:txBody>
          <a:bodyPr/>
          <a:lstStyle/>
          <a:p>
            <a:r>
              <a:rPr lang="tr-TR" sz="4000" b="1" dirty="0">
                <a:solidFill>
                  <a:srgbClr val="C00000"/>
                </a:solidFill>
                <a:latin typeface="Calibri" charset="0"/>
              </a:rPr>
              <a:t>   </a:t>
            </a:r>
            <a:r>
              <a:rPr lang="tr-TR" sz="3600" b="1" dirty="0">
                <a:solidFill>
                  <a:srgbClr val="C00000"/>
                </a:solidFill>
                <a:latin typeface="Arial" charset="0"/>
                <a:cs typeface="Arial" charset="0"/>
              </a:rPr>
              <a:t>Uluslararası Hukuk Ne Diyor?</a:t>
            </a:r>
          </a:p>
        </p:txBody>
      </p:sp>
      <p:sp>
        <p:nvSpPr>
          <p:cNvPr id="3584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FDE66A-94B4-5840-9581-88C4B7E40A91}" type="slidenum">
              <a:rPr lang="tr-TR" sz="1200">
                <a:solidFill>
                  <a:srgbClr val="898989"/>
                </a:solidFill>
                <a:cs typeface="Arial" charset="0"/>
              </a:rPr>
              <a:pPr eaLnBrk="1" hangingPunct="1"/>
              <a:t>6</a:t>
            </a:fld>
            <a:endParaRPr lang="tr-TR" sz="1200">
              <a:solidFill>
                <a:srgbClr val="898989"/>
              </a:solidFill>
              <a:cs typeface="Arial" charset="0"/>
            </a:endParaRPr>
          </a:p>
        </p:txBody>
      </p:sp>
      <p:sp>
        <p:nvSpPr>
          <p:cNvPr id="35844" name="Metin kutusu 1"/>
          <p:cNvSpPr txBox="1">
            <a:spLocks noChangeArrowheads="1"/>
          </p:cNvSpPr>
          <p:nvPr/>
        </p:nvSpPr>
        <p:spPr bwMode="auto">
          <a:xfrm>
            <a:off x="178990" y="1434257"/>
            <a:ext cx="626521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tr-TR" b="1" dirty="0">
                <a:solidFill>
                  <a:srgbClr val="C00000"/>
                </a:solidFill>
                <a:cs typeface="Arial" charset="0"/>
              </a:rPr>
              <a:t>İnsan Hakları Evrensel Beyannamesi</a:t>
            </a:r>
            <a:r>
              <a:rPr lang="ja-JP" altLang="tr-TR" dirty="0">
                <a:cs typeface="Arial" charset="0"/>
              </a:rPr>
              <a:t>’</a:t>
            </a:r>
            <a:r>
              <a:rPr lang="tr-TR" altLang="ja-JP" dirty="0">
                <a:cs typeface="Arial" charset="0"/>
              </a:rPr>
              <a:t>ne göre </a:t>
            </a:r>
            <a:r>
              <a:rPr lang="tr-TR" altLang="ja-JP" b="1" dirty="0">
                <a:cs typeface="Arial" charset="0"/>
              </a:rPr>
              <a:t>evlenme sözleşmesi ancak evlenenlerin özgür ve tam iradesi </a:t>
            </a:r>
            <a:r>
              <a:rPr lang="tr-TR" altLang="ja-JP" dirty="0">
                <a:cs typeface="Arial" charset="0"/>
              </a:rPr>
              <a:t>ile yapılır.</a:t>
            </a:r>
          </a:p>
          <a:p>
            <a:pPr algn="just" eaLnBrk="1" hangingPunct="1"/>
            <a:endParaRPr lang="tr-TR" b="1" dirty="0">
              <a:cs typeface="Arial" charset="0"/>
            </a:endParaRPr>
          </a:p>
          <a:p>
            <a:pPr algn="just" eaLnBrk="1" hangingPunct="1"/>
            <a:r>
              <a:rPr lang="tr-TR" b="1" dirty="0">
                <a:solidFill>
                  <a:srgbClr val="C00000"/>
                </a:solidFill>
                <a:cs typeface="Arial" charset="0"/>
              </a:rPr>
              <a:t>Kadınlara Karşı Her Türlü Ayrımcılığın Önlenmesi Sözleşmesi (CEDAW)</a:t>
            </a:r>
            <a:r>
              <a:rPr lang="ja-JP" altLang="tr-TR" dirty="0">
                <a:cs typeface="Arial" charset="0"/>
              </a:rPr>
              <a:t>’</a:t>
            </a:r>
            <a:r>
              <a:rPr lang="tr-TR" altLang="ja-JP" dirty="0">
                <a:cs typeface="Arial" charset="0"/>
              </a:rPr>
              <a:t>ne</a:t>
            </a:r>
            <a:r>
              <a:rPr lang="tr-TR" altLang="ja-JP" b="1" dirty="0">
                <a:cs typeface="Arial" charset="0"/>
              </a:rPr>
              <a:t> </a:t>
            </a:r>
            <a:r>
              <a:rPr lang="tr-TR" altLang="ja-JP" dirty="0">
                <a:cs typeface="Arial" charset="0"/>
              </a:rPr>
              <a:t>göre </a:t>
            </a:r>
            <a:r>
              <a:rPr lang="tr-TR" altLang="ja-JP" b="1" dirty="0">
                <a:cs typeface="Arial" charset="0"/>
              </a:rPr>
              <a:t>çocukların evlenmesi yasal sayılmayacak, asgari evlilik yaşı belirlenecek ve  evlilikler kayıt altında tutulacaktır. </a:t>
            </a:r>
            <a:endParaRPr lang="tr-TR" b="1" dirty="0">
              <a:cs typeface="Arial" charset="0"/>
            </a:endParaRP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484784"/>
            <a:ext cx="1909763"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6" name="Picture 2" descr="council of europe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669" y="3429000"/>
            <a:ext cx="198177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1133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2"/>
          <p:cNvSpPr>
            <a:spLocks noGrp="1"/>
          </p:cNvSpPr>
          <p:nvPr>
            <p:ph type="ctrTitle"/>
          </p:nvPr>
        </p:nvSpPr>
        <p:spPr>
          <a:xfrm>
            <a:off x="1547664" y="260648"/>
            <a:ext cx="7772400" cy="720725"/>
          </a:xfrm>
        </p:spPr>
        <p:txBody>
          <a:bodyPr/>
          <a:lstStyle/>
          <a:p>
            <a:r>
              <a:rPr lang="tr-TR" sz="4000" b="1" dirty="0">
                <a:solidFill>
                  <a:srgbClr val="C00000"/>
                </a:solidFill>
                <a:latin typeface="Calibri" charset="0"/>
              </a:rPr>
              <a:t>   </a:t>
            </a:r>
            <a:r>
              <a:rPr lang="tr-TR" sz="3600" b="1" dirty="0">
                <a:solidFill>
                  <a:srgbClr val="C00000"/>
                </a:solidFill>
                <a:latin typeface="Arial" charset="0"/>
                <a:cs typeface="Arial" charset="0"/>
              </a:rPr>
              <a:t>Uluslararası Hukuk Ne Diyor?</a:t>
            </a:r>
          </a:p>
        </p:txBody>
      </p:sp>
      <p:sp>
        <p:nvSpPr>
          <p:cNvPr id="3584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FDE66A-94B4-5840-9581-88C4B7E40A91}" type="slidenum">
              <a:rPr lang="tr-TR" sz="1200">
                <a:solidFill>
                  <a:srgbClr val="898989"/>
                </a:solidFill>
                <a:cs typeface="Arial" charset="0"/>
              </a:rPr>
              <a:pPr eaLnBrk="1" hangingPunct="1"/>
              <a:t>7</a:t>
            </a:fld>
            <a:endParaRPr lang="tr-TR" sz="1200">
              <a:solidFill>
                <a:srgbClr val="898989"/>
              </a:solidFill>
              <a:cs typeface="Arial" charset="0"/>
            </a:endParaRPr>
          </a:p>
        </p:txBody>
      </p:sp>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484784"/>
            <a:ext cx="1909763"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6" name="Picture 2" descr="council of europe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669" y="3429000"/>
            <a:ext cx="198177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etin kutusu 1"/>
          <p:cNvSpPr txBox="1">
            <a:spLocks noChangeArrowheads="1"/>
          </p:cNvSpPr>
          <p:nvPr/>
        </p:nvSpPr>
        <p:spPr bwMode="auto">
          <a:xfrm>
            <a:off x="251521" y="1268760"/>
            <a:ext cx="59046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tr-TR" dirty="0">
              <a:cs typeface="Arial" charset="0"/>
            </a:endParaRPr>
          </a:p>
          <a:p>
            <a:pPr algn="just" eaLnBrk="1" hangingPunct="1"/>
            <a:r>
              <a:rPr lang="tr-TR" b="1" dirty="0">
                <a:solidFill>
                  <a:srgbClr val="C00000"/>
                </a:solidFill>
                <a:cs typeface="Arial" charset="0"/>
              </a:rPr>
              <a:t>Çocuk Hakları Sözleşmesi</a:t>
            </a:r>
            <a:r>
              <a:rPr lang="ja-JP" altLang="tr-TR" b="1" dirty="0">
                <a:solidFill>
                  <a:srgbClr val="C00000"/>
                </a:solidFill>
                <a:cs typeface="Arial" charset="0"/>
              </a:rPr>
              <a:t>’</a:t>
            </a:r>
            <a:r>
              <a:rPr lang="tr-TR" altLang="ja-JP" dirty="0">
                <a:cs typeface="Arial" charset="0"/>
              </a:rPr>
              <a:t>ne göre 18  yaşından küçük herkes çocuktur ve taraf devletler </a:t>
            </a:r>
            <a:r>
              <a:rPr lang="tr-TR" altLang="ja-JP" b="1" dirty="0">
                <a:cs typeface="Arial" charset="0"/>
              </a:rPr>
              <a:t>çocuğu her türlü sömürüye karşı korumakla yükümlüdür</a:t>
            </a:r>
            <a:r>
              <a:rPr lang="tr-TR" altLang="ja-JP" dirty="0">
                <a:cs typeface="Arial" charset="0"/>
              </a:rPr>
              <a:t>.  </a:t>
            </a:r>
          </a:p>
          <a:p>
            <a:pPr eaLnBrk="1" hangingPunct="1"/>
            <a:endParaRPr lang="tr-TR" dirty="0">
              <a:cs typeface="Arial" charset="0"/>
            </a:endParaRPr>
          </a:p>
          <a:p>
            <a:pPr eaLnBrk="1" hangingPunct="1"/>
            <a:endParaRPr lang="tr-TR" b="1" dirty="0">
              <a:solidFill>
                <a:srgbClr val="C00000"/>
              </a:solidFill>
              <a:cs typeface="Arial" charset="0"/>
            </a:endParaRPr>
          </a:p>
          <a:p>
            <a:pPr algn="just" eaLnBrk="1" hangingPunct="1"/>
            <a:r>
              <a:rPr lang="tr-TR" b="1" dirty="0">
                <a:solidFill>
                  <a:srgbClr val="C00000"/>
                </a:solidFill>
                <a:cs typeface="Arial" charset="0"/>
              </a:rPr>
              <a:t>İstanbul Sözleşmesi </a:t>
            </a:r>
            <a:r>
              <a:rPr lang="tr-TR" dirty="0">
                <a:cs typeface="Arial" charset="0"/>
              </a:rPr>
              <a:t>ile taraf devletlere </a:t>
            </a:r>
            <a:r>
              <a:rPr lang="tr-TR" b="1" dirty="0">
                <a:cs typeface="Arial" charset="0"/>
              </a:rPr>
              <a:t>çocuğu evliliğe zorlamanın suç sayılmasını sağlamak için yasal tedbirleri alma yükümlülüğü </a:t>
            </a:r>
            <a:r>
              <a:rPr lang="tr-TR" dirty="0">
                <a:cs typeface="Arial" charset="0"/>
              </a:rPr>
              <a:t>getirilmiştir.</a:t>
            </a:r>
          </a:p>
        </p:txBody>
      </p:sp>
    </p:spTree>
    <p:extLst>
      <p:ext uri="{BB962C8B-B14F-4D97-AF65-F5344CB8AC3E}">
        <p14:creationId xmlns:p14="http://schemas.microsoft.com/office/powerpoint/2010/main" val="28994090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2"/>
          <p:cNvSpPr>
            <a:spLocks noGrp="1"/>
          </p:cNvSpPr>
          <p:nvPr>
            <p:ph type="ctrTitle"/>
          </p:nvPr>
        </p:nvSpPr>
        <p:spPr>
          <a:xfrm>
            <a:off x="1619672" y="260648"/>
            <a:ext cx="7772400" cy="720725"/>
          </a:xfrm>
        </p:spPr>
        <p:txBody>
          <a:bodyPr/>
          <a:lstStyle/>
          <a:p>
            <a:r>
              <a:rPr lang="tr-TR" b="1" dirty="0">
                <a:solidFill>
                  <a:srgbClr val="C00000"/>
                </a:solidFill>
                <a:latin typeface="Calibri" charset="0"/>
              </a:rPr>
              <a:t>   </a:t>
            </a:r>
            <a:r>
              <a:rPr lang="tr-TR" b="1" dirty="0">
                <a:solidFill>
                  <a:srgbClr val="C00000"/>
                </a:solidFill>
                <a:latin typeface="Arial" charset="0"/>
                <a:cs typeface="Arial" charset="0"/>
              </a:rPr>
              <a:t>Kimler Evlenebilir?</a:t>
            </a:r>
          </a:p>
        </p:txBody>
      </p:sp>
      <p:sp>
        <p:nvSpPr>
          <p:cNvPr id="39939"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B549CA-F08A-AF46-8C9A-ACC6F351490F}" type="slidenum">
              <a:rPr lang="tr-TR" sz="1200">
                <a:solidFill>
                  <a:srgbClr val="898989"/>
                </a:solidFill>
                <a:cs typeface="Arial" charset="0"/>
              </a:rPr>
              <a:pPr eaLnBrk="1" hangingPunct="1"/>
              <a:t>8</a:t>
            </a:fld>
            <a:endParaRPr lang="tr-TR" sz="1200">
              <a:solidFill>
                <a:srgbClr val="898989"/>
              </a:solidFill>
              <a:cs typeface="Arial" charset="0"/>
            </a:endParaRPr>
          </a:p>
        </p:txBody>
      </p:sp>
      <p:sp>
        <p:nvSpPr>
          <p:cNvPr id="39940" name="Metin kutusu 1"/>
          <p:cNvSpPr txBox="1">
            <a:spLocks noChangeArrowheads="1"/>
          </p:cNvSpPr>
          <p:nvPr/>
        </p:nvSpPr>
        <p:spPr bwMode="auto">
          <a:xfrm>
            <a:off x="179512" y="1340768"/>
            <a:ext cx="576064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tr-TR" sz="2300" b="1" dirty="0">
                <a:solidFill>
                  <a:srgbClr val="C00000"/>
                </a:solidFill>
                <a:cs typeface="Arial" charset="0"/>
              </a:rPr>
              <a:t>Türk Medeni Kanunu ve İlgili Mevzuata göre;</a:t>
            </a:r>
          </a:p>
          <a:p>
            <a:pPr algn="just" eaLnBrk="1" hangingPunct="1"/>
            <a:endParaRPr lang="tr-TR" sz="2300" b="1" dirty="0">
              <a:solidFill>
                <a:srgbClr val="C00000"/>
              </a:solidFill>
              <a:cs typeface="Arial" charset="0"/>
            </a:endParaRPr>
          </a:p>
          <a:p>
            <a:pPr algn="just" eaLnBrk="1" hangingPunct="1">
              <a:buFont typeface="Arial" charset="0"/>
              <a:buChar char="•"/>
            </a:pPr>
            <a:r>
              <a:rPr lang="tr-TR" sz="2300" dirty="0">
                <a:cs typeface="Arial" charset="0"/>
              </a:rPr>
              <a:t>18 yaşını dolduran kadın ve erkek</a:t>
            </a:r>
            <a:r>
              <a:rPr lang="tr-TR" sz="2300" dirty="0">
                <a:solidFill>
                  <a:srgbClr val="800000"/>
                </a:solidFill>
                <a:cs typeface="Arial" charset="0"/>
              </a:rPr>
              <a:t> </a:t>
            </a:r>
            <a:r>
              <a:rPr lang="tr-TR" sz="2300" b="1" u="sng" dirty="0">
                <a:solidFill>
                  <a:srgbClr val="C00000"/>
                </a:solidFill>
                <a:cs typeface="Arial" charset="0"/>
              </a:rPr>
              <a:t>başka bir kimsenin rızası veya iznine bağlı olmaksızın </a:t>
            </a:r>
            <a:r>
              <a:rPr lang="tr-TR" sz="2300" dirty="0">
                <a:solidFill>
                  <a:srgbClr val="C00000"/>
                </a:solidFill>
                <a:cs typeface="Arial" charset="0"/>
              </a:rPr>
              <a:t> </a:t>
            </a:r>
            <a:r>
              <a:rPr lang="tr-TR" sz="2300" dirty="0">
                <a:cs typeface="Arial" charset="0"/>
              </a:rPr>
              <a:t>evlenebilirler.</a:t>
            </a:r>
          </a:p>
          <a:p>
            <a:pPr algn="just" eaLnBrk="1" hangingPunct="1"/>
            <a:endParaRPr lang="tr-TR" sz="2300" dirty="0">
              <a:cs typeface="Arial" charset="0"/>
            </a:endParaRPr>
          </a:p>
          <a:p>
            <a:pPr algn="just" eaLnBrk="1" hangingPunct="1">
              <a:buFont typeface="Arial" charset="0"/>
              <a:buChar char="•"/>
            </a:pPr>
            <a:r>
              <a:rPr lang="tr-TR" sz="2300" dirty="0">
                <a:cs typeface="Arial" charset="0"/>
              </a:rPr>
              <a:t>On yedi yaşını tamamlayan erkek ve kadın </a:t>
            </a:r>
            <a:r>
              <a:rPr lang="tr-TR" sz="2300" b="1" u="sng" dirty="0">
                <a:solidFill>
                  <a:srgbClr val="CC0000"/>
                </a:solidFill>
                <a:cs typeface="Arial" charset="0"/>
              </a:rPr>
              <a:t>anne ve babasının ya da yasal vasisinin izni ile </a:t>
            </a:r>
            <a:r>
              <a:rPr lang="tr-TR" sz="2300" dirty="0">
                <a:cs typeface="Arial" charset="0"/>
              </a:rPr>
              <a:t>evlenebilir. </a:t>
            </a:r>
          </a:p>
          <a:p>
            <a:pPr algn="just" eaLnBrk="1" hangingPunct="1">
              <a:buFont typeface="Arial" charset="0"/>
              <a:buChar char="•"/>
            </a:pPr>
            <a:endParaRPr lang="tr-TR" sz="2300" dirty="0">
              <a:cs typeface="Arial" charset="0"/>
            </a:endParaRPr>
          </a:p>
          <a:p>
            <a:pPr algn="just" eaLnBrk="1" hangingPunct="1">
              <a:buFont typeface="Arial" charset="0"/>
              <a:buChar char="•"/>
            </a:pPr>
            <a:r>
              <a:rPr lang="tr-TR" sz="2300" dirty="0">
                <a:cs typeface="Arial" charset="0"/>
              </a:rPr>
              <a:t>On altı yaşını dolduran kadın ve erkek olağan üstü durumlarda </a:t>
            </a:r>
            <a:r>
              <a:rPr lang="tr-TR" sz="2300" b="1" u="sng" dirty="0">
                <a:solidFill>
                  <a:srgbClr val="CC0000"/>
                </a:solidFill>
                <a:cs typeface="Arial" charset="0"/>
              </a:rPr>
              <a:t>hakimin izni ile </a:t>
            </a:r>
            <a:r>
              <a:rPr lang="tr-TR" sz="2300" dirty="0">
                <a:cs typeface="Arial" charset="0"/>
              </a:rPr>
              <a:t>evlenebilir.</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637" y="2204864"/>
            <a:ext cx="3063875" cy="2305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5069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2"/>
          <p:cNvSpPr>
            <a:spLocks noGrp="1"/>
          </p:cNvSpPr>
          <p:nvPr>
            <p:ph type="ctrTitle"/>
          </p:nvPr>
        </p:nvSpPr>
        <p:spPr>
          <a:xfrm>
            <a:off x="179512" y="1052091"/>
            <a:ext cx="8496300" cy="720725"/>
          </a:xfrm>
        </p:spPr>
        <p:txBody>
          <a:bodyPr/>
          <a:lstStyle/>
          <a:p>
            <a:r>
              <a:rPr lang="tr-TR" sz="2400" b="1" u="sng" dirty="0">
                <a:solidFill>
                  <a:srgbClr val="C00000"/>
                </a:solidFill>
                <a:latin typeface="Arial" charset="0"/>
                <a:cs typeface="Arial" charset="0"/>
              </a:rPr>
              <a:t>Türk Ceza Kanununda Erken Yaşta ve Zorla Evlilikler</a:t>
            </a:r>
          </a:p>
        </p:txBody>
      </p:sp>
      <p:sp>
        <p:nvSpPr>
          <p:cNvPr id="4403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740A8-D7AE-3B4D-BDAD-0CCFD1CB8BD2}" type="slidenum">
              <a:rPr lang="tr-TR" sz="1200">
                <a:solidFill>
                  <a:srgbClr val="898989"/>
                </a:solidFill>
                <a:cs typeface="Arial" charset="0"/>
              </a:rPr>
              <a:pPr eaLnBrk="1" hangingPunct="1"/>
              <a:t>9</a:t>
            </a:fld>
            <a:endParaRPr lang="tr-TR" sz="1200">
              <a:solidFill>
                <a:srgbClr val="898989"/>
              </a:solidFill>
              <a:cs typeface="Arial" charset="0"/>
            </a:endParaRPr>
          </a:p>
        </p:txBody>
      </p:sp>
      <p:sp>
        <p:nvSpPr>
          <p:cNvPr id="44036" name="Metin kutusu 1"/>
          <p:cNvSpPr txBox="1">
            <a:spLocks noChangeArrowheads="1"/>
          </p:cNvSpPr>
          <p:nvPr/>
        </p:nvSpPr>
        <p:spPr bwMode="auto">
          <a:xfrm>
            <a:off x="2339032" y="2019612"/>
            <a:ext cx="65534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tr-TR" sz="2000" b="1" dirty="0">
                <a:solidFill>
                  <a:srgbClr val="CC0000"/>
                </a:solidFill>
              </a:rPr>
              <a:t>Madde 103:  Çocuğun cinsel istismarı </a:t>
            </a:r>
          </a:p>
          <a:p>
            <a:pPr algn="just"/>
            <a:r>
              <a:rPr lang="tr-TR" sz="2000" dirty="0"/>
              <a:t>(1)  Çocuğu cinsel yönden istismar eden kişi, </a:t>
            </a:r>
            <a:r>
              <a:rPr lang="tr-TR" sz="2000" i="1" u="sng" dirty="0">
                <a:solidFill>
                  <a:srgbClr val="C00000"/>
                </a:solidFill>
              </a:rPr>
              <a:t>sekiz yıldan on beş yıla</a:t>
            </a:r>
            <a:r>
              <a:rPr lang="tr-TR" sz="2000" dirty="0"/>
              <a:t> kadar hapis cezası ile cezalandırılır. Mağdurun </a:t>
            </a:r>
            <a:r>
              <a:rPr lang="tr-TR" sz="2000" i="1" u="sng" dirty="0">
                <a:solidFill>
                  <a:srgbClr val="C00000"/>
                </a:solidFill>
              </a:rPr>
              <a:t>12 yaşını tamamlamamış </a:t>
            </a:r>
            <a:r>
              <a:rPr lang="tr-TR" sz="2000" dirty="0"/>
              <a:t>olması hâlinde verilecek ceza, istismar durumunda on yıldan az olamaz. </a:t>
            </a:r>
          </a:p>
          <a:p>
            <a:pPr algn="just"/>
            <a:endParaRPr lang="tr-TR" sz="2000" dirty="0">
              <a:cs typeface="Arial" charset="0"/>
            </a:endParaRPr>
          </a:p>
          <a:p>
            <a:pPr algn="just"/>
            <a:r>
              <a:rPr lang="tr-TR" sz="2000" dirty="0">
                <a:cs typeface="Arial" charset="0"/>
              </a:rPr>
              <a:t>(2) </a:t>
            </a:r>
            <a:r>
              <a:rPr lang="tr-TR" sz="2000" dirty="0"/>
              <a:t>Cinsel istismarın vücuda organ veya sair bir cisim sokulması suretiyle gerçekleştirilmesi durumunda, </a:t>
            </a:r>
            <a:r>
              <a:rPr lang="tr-TR" sz="2000" i="1" u="sng" dirty="0">
                <a:solidFill>
                  <a:srgbClr val="C00000"/>
                </a:solidFill>
              </a:rPr>
              <a:t>on altı yıldan aşağı </a:t>
            </a:r>
            <a:r>
              <a:rPr lang="tr-TR" sz="2000" dirty="0"/>
              <a:t>olmamak üzere hapis cezasına hükmolunur. Mağdurun on iki yaşını tamamlamamış olması hâlinde verilecek ceza </a:t>
            </a:r>
            <a:r>
              <a:rPr lang="tr-TR" sz="2000" i="1" dirty="0">
                <a:solidFill>
                  <a:srgbClr val="C00000"/>
                </a:solidFill>
              </a:rPr>
              <a:t>on sekiz yıldan az olamaz.</a:t>
            </a:r>
            <a:endParaRPr lang="tr-TR" sz="2000" i="1" dirty="0">
              <a:solidFill>
                <a:srgbClr val="C00000"/>
              </a:solidFill>
              <a:cs typeface="Arial" charset="0"/>
            </a:endParaRPr>
          </a:p>
        </p:txBody>
      </p:sp>
      <p:pic>
        <p:nvPicPr>
          <p:cNvPr id="44037" name="Picture 2" descr="http://sadecehukuk.files.wordpress.com/2012/07/2_kck_davasinda_9_tahliye_h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24944"/>
            <a:ext cx="185261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720793"/>
      </p:ext>
    </p:extLst>
  </p:cSld>
  <p:clrMapOvr>
    <a:masterClrMapping/>
  </p:clrMapOvr>
  <p:transition/>
</p:sld>
</file>

<file path=ppt/theme/theme1.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2.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3.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4.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7346</TotalTime>
  <Words>2045</Words>
  <Application>Microsoft Office PowerPoint</Application>
  <PresentationFormat>Ekran Gösterisi (4:3)</PresentationFormat>
  <Paragraphs>521</Paragraphs>
  <Slides>38</Slides>
  <Notes>36</Notes>
  <HiddenSlides>0</HiddenSlides>
  <MMClips>0</MMClips>
  <ScaleCrop>false</ScaleCrop>
  <HeadingPairs>
    <vt:vector size="4" baseType="variant">
      <vt:variant>
        <vt:lpstr>Tema</vt:lpstr>
      </vt:variant>
      <vt:variant>
        <vt:i4>4</vt:i4>
      </vt:variant>
      <vt:variant>
        <vt:lpstr>Slayt Başlıkları</vt:lpstr>
      </vt:variant>
      <vt:variant>
        <vt:i4>38</vt:i4>
      </vt:variant>
    </vt:vector>
  </HeadingPairs>
  <TitlesOfParts>
    <vt:vector size="42" baseType="lpstr">
      <vt:lpstr>3_Ofis Teması</vt:lpstr>
      <vt:lpstr>4_Ofis Teması</vt:lpstr>
      <vt:lpstr>5_Ofis Teması</vt:lpstr>
      <vt:lpstr>1_Ofis Teması</vt:lpstr>
      <vt:lpstr>PowerPoint Sunusu</vt:lpstr>
      <vt:lpstr>PowerPoint Sunusu</vt:lpstr>
      <vt:lpstr>   Çocuk Nedir?</vt:lpstr>
      <vt:lpstr>   Erken Yaşta Evlilik Nedir?</vt:lpstr>
      <vt:lpstr>   Zorla Evlilik Nedir?</vt:lpstr>
      <vt:lpstr>   Uluslararası Hukuk Ne Diyor?</vt:lpstr>
      <vt:lpstr>   Uluslararası Hukuk Ne Diyor?</vt:lpstr>
      <vt:lpstr>   Kimler Evlenebilir?</vt:lpstr>
      <vt:lpstr>Türk Ceza Kanununda Erken Yaşta ve Zorla Evlilikler</vt:lpstr>
      <vt:lpstr>Türk Ceza Kanununda Erken Yaşta ve Zorla Evlilikler</vt:lpstr>
      <vt:lpstr>Dünyada Erken Yaşta Evlilikler</vt:lpstr>
      <vt:lpstr>    Erken Yaşta Evliliklerin  En Sık Görüldüğü 10 Ülke </vt:lpstr>
      <vt:lpstr>   Türkiye’de Erken Yaşta Evlilikler</vt:lpstr>
      <vt:lpstr>   Türkiye’de Erken Yaşta Evlilikler</vt:lpstr>
      <vt:lpstr>   Türkiye’de Erken Yaşta Evlilikler</vt:lpstr>
      <vt:lpstr>Van’da Erken Yaşta Evlilikler</vt:lpstr>
      <vt:lpstr>PowerPoint Sunusu</vt:lpstr>
      <vt:lpstr>   Neden Kız Çocukları Erken Yaşta Evlendiriliyor?</vt:lpstr>
      <vt:lpstr>   Neden Kız Çocukları Erken Yaşta Evlendiriliyor?</vt:lpstr>
      <vt:lpstr>   Neden Kız Çocukları Erken Yaşta Evlendiriliyor?</vt:lpstr>
      <vt:lpstr>   Neden Kız Çocukları Erken Yaşta Evlendiriliyor?</vt:lpstr>
      <vt:lpstr>   Neden Kız Çocukları Erken Yaşta Evlendiriliyor?</vt:lpstr>
      <vt:lpstr>   Neden Kız Çocukları Erken Yaşta Evlendiriliyor?</vt:lpstr>
      <vt:lpstr>   Neden Kız Çocukları Erken Yaşta Evlendiriliyor?</vt:lpstr>
      <vt:lpstr>   Neden Kız Çocukları Erken Yaşta Evlendiriliyor?</vt:lpstr>
      <vt:lpstr>   Neden Kız Çocukları Erken Yaşta Evlendiriliyor?</vt:lpstr>
      <vt:lpstr>   Neden Kız Çocukları Erken Yaşta Evlendiriliyor?</vt:lpstr>
      <vt:lpstr>   Neden Kız Çocukları Erken Yaşta Evlendiriliyor?</vt:lpstr>
      <vt:lpstr>   Erken Yaşta Evlenen Kız Çocuğunu Neler Bekliyor? </vt:lpstr>
      <vt:lpstr>   Erken Yaşta Evlenen Kız Çocuğunu Neler Bekliyor? </vt:lpstr>
      <vt:lpstr>   Erken Yaşta Evlenen Kız Çocuğunu Neler Bekliyor? </vt:lpstr>
      <vt:lpstr>   Erken Yaşta Evlenen Kız Çocuğunu Neler Bekliyor? </vt:lpstr>
      <vt:lpstr>   Erken Yaşta Evlenen Kız Çocuğunu Neler Bekliyor? </vt:lpstr>
      <vt:lpstr>   Erken Yaşta Evlenen Kız Çocuğunu Neler Bekliyor? </vt:lpstr>
      <vt:lpstr>   Erken Yaşta Evlenen Kız Çocuğunu Neler Bekliyor? </vt:lpstr>
      <vt:lpstr>   Erken Yaşta Evlenen Kız Çocuğunu Neler Bekliyor? </vt:lpstr>
      <vt:lpstr>   Erken Yaşta Evlenen Kız Çocuğunu Neler Bekliyor?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Kadının Statüsü Genel Müdürlüğü</dc:title>
  <dc:creator>Mustafa ÇADIR</dc:creator>
  <cp:lastModifiedBy>serena nihal</cp:lastModifiedBy>
  <cp:revision>746</cp:revision>
  <cp:lastPrinted>2015-09-11T11:40:24Z</cp:lastPrinted>
  <dcterms:created xsi:type="dcterms:W3CDTF">2014-01-07T11:48:28Z</dcterms:created>
  <dcterms:modified xsi:type="dcterms:W3CDTF">2018-12-24T06:15:30Z</dcterms:modified>
</cp:coreProperties>
</file>